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2" r:id="rId6"/>
    <p:sldId id="260" r:id="rId7"/>
    <p:sldId id="261" r:id="rId8"/>
    <p:sldId id="262" r:id="rId9"/>
    <p:sldId id="263" r:id="rId10"/>
    <p:sldId id="265" r:id="rId11"/>
    <p:sldId id="266" r:id="rId12"/>
    <p:sldId id="268" r:id="rId13"/>
    <p:sldId id="269" r:id="rId14"/>
    <p:sldId id="270" r:id="rId15"/>
    <p:sldId id="293" r:id="rId16"/>
    <p:sldId id="271" r:id="rId17"/>
    <p:sldId id="277" r:id="rId18"/>
    <p:sldId id="290" r:id="rId19"/>
    <p:sldId id="272" r:id="rId20"/>
    <p:sldId id="291" r:id="rId21"/>
    <p:sldId id="279" r:id="rId22"/>
    <p:sldId id="278" r:id="rId23"/>
    <p:sldId id="273" r:id="rId24"/>
    <p:sldId id="282" r:id="rId25"/>
    <p:sldId id="274" r:id="rId26"/>
    <p:sldId id="280" r:id="rId27"/>
    <p:sldId id="283" r:id="rId28"/>
    <p:sldId id="275" r:id="rId29"/>
    <p:sldId id="284" r:id="rId30"/>
    <p:sldId id="276" r:id="rId31"/>
    <p:sldId id="285" r:id="rId32"/>
    <p:sldId id="289" r:id="rId33"/>
    <p:sldId id="286" r:id="rId34"/>
    <p:sldId id="28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4660"/>
  </p:normalViewPr>
  <p:slideViewPr>
    <p:cSldViewPr snapToGrid="0">
      <p:cViewPr>
        <p:scale>
          <a:sx n="110" d="100"/>
          <a:sy n="110" d="100"/>
        </p:scale>
        <p:origin x="20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27188CA-6E5B-4D74-9BC4-0030C49E072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61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2B71A5-7FDE-4339-A586-67562ABF7BD0}"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88CA-6E5B-4D74-9BC4-0030C49E072C}" type="slidenum">
              <a:rPr lang="en-US" smtClean="0"/>
              <a:t>‹#›</a:t>
            </a:fld>
            <a:endParaRPr lang="en-US"/>
          </a:p>
        </p:txBody>
      </p:sp>
    </p:spTree>
    <p:extLst>
      <p:ext uri="{BB962C8B-B14F-4D97-AF65-F5344CB8AC3E}">
        <p14:creationId xmlns:p14="http://schemas.microsoft.com/office/powerpoint/2010/main" val="148466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24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spTree>
    <p:extLst>
      <p:ext uri="{BB962C8B-B14F-4D97-AF65-F5344CB8AC3E}">
        <p14:creationId xmlns:p14="http://schemas.microsoft.com/office/powerpoint/2010/main" val="120831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73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59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59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39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spTree>
    <p:extLst>
      <p:ext uri="{BB962C8B-B14F-4D97-AF65-F5344CB8AC3E}">
        <p14:creationId xmlns:p14="http://schemas.microsoft.com/office/powerpoint/2010/main" val="381365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2B71A5-7FDE-4339-A586-67562ABF7BD0}"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188CA-6E5B-4D74-9BC4-0030C49E072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045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2B71A5-7FDE-4339-A586-67562ABF7BD0}"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88CA-6E5B-4D74-9BC4-0030C49E072C}" type="slidenum">
              <a:rPr lang="en-US" smtClean="0"/>
              <a:t>‹#›</a:t>
            </a:fld>
            <a:endParaRPr lang="en-US"/>
          </a:p>
        </p:txBody>
      </p:sp>
    </p:spTree>
    <p:extLst>
      <p:ext uri="{BB962C8B-B14F-4D97-AF65-F5344CB8AC3E}">
        <p14:creationId xmlns:p14="http://schemas.microsoft.com/office/powerpoint/2010/main" val="163532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2B71A5-7FDE-4339-A586-67562ABF7BD0}"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188CA-6E5B-4D74-9BC4-0030C49E072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72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2B71A5-7FDE-4339-A586-67562ABF7BD0}"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188CA-6E5B-4D74-9BC4-0030C49E07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63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B71A5-7FDE-4339-A586-67562ABF7BD0}"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188CA-6E5B-4D74-9BC4-0030C49E072C}" type="slidenum">
              <a:rPr lang="en-US" smtClean="0"/>
              <a:t>‹#›</a:t>
            </a:fld>
            <a:endParaRPr lang="en-US"/>
          </a:p>
        </p:txBody>
      </p:sp>
    </p:spTree>
    <p:extLst>
      <p:ext uri="{BB962C8B-B14F-4D97-AF65-F5344CB8AC3E}">
        <p14:creationId xmlns:p14="http://schemas.microsoft.com/office/powerpoint/2010/main" val="221870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2B71A5-7FDE-4339-A586-67562ABF7BD0}"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88CA-6E5B-4D74-9BC4-0030C49E072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70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2B71A5-7FDE-4339-A586-67562ABF7BD0}"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188CA-6E5B-4D74-9BC4-0030C49E072C}" type="slidenum">
              <a:rPr lang="en-US" smtClean="0"/>
              <a:t>‹#›</a:t>
            </a:fld>
            <a:endParaRPr lang="en-US"/>
          </a:p>
        </p:txBody>
      </p:sp>
    </p:spTree>
    <p:extLst>
      <p:ext uri="{BB962C8B-B14F-4D97-AF65-F5344CB8AC3E}">
        <p14:creationId xmlns:p14="http://schemas.microsoft.com/office/powerpoint/2010/main" val="164944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2B71A5-7FDE-4339-A586-67562ABF7BD0}" type="datetimeFigureOut">
              <a:rPr lang="en-US" smtClean="0"/>
              <a:t>9/20/2023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7188CA-6E5B-4D74-9BC4-0030C49E072C}" type="slidenum">
              <a:rPr lang="en-US" smtClean="0"/>
              <a:t>‹#›</a:t>
            </a:fld>
            <a:endParaRPr lang="en-US"/>
          </a:p>
        </p:txBody>
      </p:sp>
    </p:spTree>
    <p:extLst>
      <p:ext uri="{BB962C8B-B14F-4D97-AF65-F5344CB8AC3E}">
        <p14:creationId xmlns:p14="http://schemas.microsoft.com/office/powerpoint/2010/main" val="211488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Matthew 21:33-46</a:t>
            </a:r>
            <a:br>
              <a:rPr lang="en-US" dirty="0" smtClean="0"/>
            </a:br>
            <a:r>
              <a:rPr lang="en-US" dirty="0" smtClean="0"/>
              <a:t>Propers 22</a:t>
            </a:r>
            <a:endParaRPr lang="en-US" dirty="0"/>
          </a:p>
        </p:txBody>
      </p:sp>
      <p:sp>
        <p:nvSpPr>
          <p:cNvPr id="3" name="Subtitle 2"/>
          <p:cNvSpPr>
            <a:spLocks noGrp="1"/>
          </p:cNvSpPr>
          <p:nvPr>
            <p:ph type="subTitle" idx="1"/>
          </p:nvPr>
        </p:nvSpPr>
        <p:spPr/>
        <p:txBody>
          <a:bodyPr/>
          <a:lstStyle/>
          <a:p>
            <a:endParaRPr lang="en-US" dirty="0" smtClean="0"/>
          </a:p>
          <a:p>
            <a:r>
              <a:rPr lang="en-US" sz="3600" dirty="0" smtClean="0"/>
              <a:t>The Parable of the Wicked Tenants</a:t>
            </a:r>
            <a:endParaRPr lang="en-US" sz="3600" dirty="0"/>
          </a:p>
        </p:txBody>
      </p:sp>
    </p:spTree>
    <p:extLst>
      <p:ext uri="{BB962C8B-B14F-4D97-AF65-F5344CB8AC3E}">
        <p14:creationId xmlns:p14="http://schemas.microsoft.com/office/powerpoint/2010/main" val="205387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Resolving Participles – PRRP</a:t>
            </a:r>
            <a:endParaRPr lang="en-US"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US" dirty="0" smtClean="0"/>
              <a:t>Step three: Establish relative time – rules for aorist participles</a:t>
            </a:r>
            <a:endParaRPr lang="en-US" dirty="0" smtClean="0"/>
          </a:p>
          <a:p>
            <a:r>
              <a:rPr lang="en-US" dirty="0" smtClean="0"/>
              <a:t>When the participle is </a:t>
            </a:r>
            <a:r>
              <a:rPr lang="en-US" b="1" dirty="0" smtClean="0"/>
              <a:t>aorist</a:t>
            </a:r>
            <a:r>
              <a:rPr lang="en-US" dirty="0" smtClean="0"/>
              <a:t> and the main verb is future tense. . .</a:t>
            </a:r>
          </a:p>
          <a:p>
            <a:r>
              <a:rPr lang="en-US" dirty="0" smtClean="0"/>
              <a:t>. . .translate the participle as </a:t>
            </a:r>
            <a:r>
              <a:rPr lang="en-US" b="1" dirty="0" smtClean="0"/>
              <a:t>present </a:t>
            </a:r>
            <a:r>
              <a:rPr lang="en-US" dirty="0" smtClean="0"/>
              <a:t>tense</a:t>
            </a:r>
          </a:p>
          <a:p>
            <a:pPr lvl="1"/>
            <a:r>
              <a:rPr lang="en-US" dirty="0" smtClean="0"/>
              <a:t>One step back in time from the main verb</a:t>
            </a:r>
          </a:p>
          <a:p>
            <a:pPr marL="457200" lvl="1" indent="0">
              <a:buNone/>
            </a:pPr>
            <a:endParaRPr lang="en-US" dirty="0" smtClean="0"/>
          </a:p>
          <a:p>
            <a:r>
              <a:rPr lang="en-US" dirty="0" smtClean="0"/>
              <a:t>When the participle is </a:t>
            </a:r>
            <a:r>
              <a:rPr lang="en-US" b="1" dirty="0" smtClean="0"/>
              <a:t>aorist </a:t>
            </a:r>
            <a:r>
              <a:rPr lang="en-US" dirty="0" smtClean="0"/>
              <a:t>and the main verb is present tense. . .</a:t>
            </a:r>
          </a:p>
          <a:p>
            <a:r>
              <a:rPr lang="en-US" dirty="0" smtClean="0"/>
              <a:t>. . .translate the participle as </a:t>
            </a:r>
            <a:r>
              <a:rPr lang="en-US" b="1" dirty="0" smtClean="0"/>
              <a:t>simple past </a:t>
            </a:r>
            <a:r>
              <a:rPr lang="en-US" dirty="0" smtClean="0"/>
              <a:t>tense</a:t>
            </a:r>
          </a:p>
          <a:p>
            <a:pPr lvl="1"/>
            <a:r>
              <a:rPr lang="en-US" dirty="0" smtClean="0"/>
              <a:t>One step back in time from the main verb</a:t>
            </a:r>
          </a:p>
          <a:p>
            <a:pPr marL="0" indent="0">
              <a:buNone/>
            </a:pPr>
            <a:endParaRPr lang="en-US" dirty="0" smtClean="0"/>
          </a:p>
          <a:p>
            <a:r>
              <a:rPr lang="en-US" dirty="0" smtClean="0"/>
              <a:t>When the participle is </a:t>
            </a:r>
            <a:r>
              <a:rPr lang="en-US" b="1" dirty="0" smtClean="0"/>
              <a:t>aorist</a:t>
            </a:r>
            <a:r>
              <a:rPr lang="en-US" dirty="0" smtClean="0"/>
              <a:t> and the main verb is past tense. . .</a:t>
            </a:r>
          </a:p>
          <a:p>
            <a:r>
              <a:rPr lang="en-US" dirty="0" smtClean="0"/>
              <a:t>. . .translate the participle as a </a:t>
            </a:r>
            <a:r>
              <a:rPr lang="en-US" b="1" dirty="0" smtClean="0"/>
              <a:t>pluperfect</a:t>
            </a:r>
            <a:r>
              <a:rPr lang="en-US" dirty="0" smtClean="0"/>
              <a:t> indicative verb.</a:t>
            </a:r>
          </a:p>
          <a:p>
            <a:pPr lvl="1"/>
            <a:r>
              <a:rPr lang="en-US" dirty="0" smtClean="0"/>
              <a:t>One step back in time from the main verb</a:t>
            </a:r>
          </a:p>
        </p:txBody>
      </p:sp>
    </p:spTree>
    <p:extLst>
      <p:ext uri="{BB962C8B-B14F-4D97-AF65-F5344CB8AC3E}">
        <p14:creationId xmlns:p14="http://schemas.microsoft.com/office/powerpoint/2010/main" val="40474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 Resolving Participles – PRRP</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Step four: Identify the position of the participle</a:t>
            </a:r>
          </a:p>
          <a:p>
            <a:r>
              <a:rPr lang="en-US" dirty="0" smtClean="0"/>
              <a:t>Attributive position – the participle follows a definite article.</a:t>
            </a:r>
          </a:p>
          <a:p>
            <a:pPr lvl="1"/>
            <a:r>
              <a:rPr lang="en-US" dirty="0" smtClean="0"/>
              <a:t>But note too that if the referent is indefinite, then an attributive participle will not have an article!</a:t>
            </a:r>
          </a:p>
          <a:p>
            <a:r>
              <a:rPr lang="en-US" dirty="0" smtClean="0"/>
              <a:t>Predicate position – the participle does not follow a definite article.</a:t>
            </a:r>
          </a:p>
          <a:p>
            <a:pPr lvl="1"/>
            <a:r>
              <a:rPr lang="en-US" dirty="0" smtClean="0"/>
              <a:t>But see note above.</a:t>
            </a:r>
          </a:p>
          <a:p>
            <a:r>
              <a:rPr lang="en-US" dirty="0" smtClean="0"/>
              <a:t>Substantive – the participle follows a definite article, but there is no referent present in the sentence. The participle now functions as does a substantive adjective, that is, it functions as a noun.</a:t>
            </a:r>
          </a:p>
        </p:txBody>
      </p:sp>
    </p:spTree>
    <p:extLst>
      <p:ext uri="{BB962C8B-B14F-4D97-AF65-F5344CB8AC3E}">
        <p14:creationId xmlns:p14="http://schemas.microsoft.com/office/powerpoint/2010/main" val="175598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 Resolving Participles – PRRP</a:t>
            </a:r>
            <a:endParaRPr lang="en-US" dirty="0"/>
          </a:p>
        </p:txBody>
      </p:sp>
      <p:sp>
        <p:nvSpPr>
          <p:cNvPr id="3" name="Content Placeholder 2"/>
          <p:cNvSpPr>
            <a:spLocks noGrp="1"/>
          </p:cNvSpPr>
          <p:nvPr>
            <p:ph idx="1"/>
          </p:nvPr>
        </p:nvSpPr>
        <p:spPr/>
        <p:txBody>
          <a:bodyPr/>
          <a:lstStyle/>
          <a:p>
            <a:pPr marL="0" indent="0" algn="ctr">
              <a:buNone/>
            </a:pPr>
            <a:r>
              <a:rPr lang="en-US" dirty="0" smtClean="0"/>
              <a:t>Step four: Identify the position of the participle and translate</a:t>
            </a:r>
          </a:p>
          <a:p>
            <a:r>
              <a:rPr lang="en-US" dirty="0" smtClean="0"/>
              <a:t>Attributive position – translate as a relative clause/who-clause.</a:t>
            </a:r>
          </a:p>
        </p:txBody>
      </p:sp>
    </p:spTree>
    <p:extLst>
      <p:ext uri="{BB962C8B-B14F-4D97-AF65-F5344CB8AC3E}">
        <p14:creationId xmlns:p14="http://schemas.microsoft.com/office/powerpoint/2010/main" val="291003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 Resolving Participles – PRRP</a:t>
            </a:r>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dirty="0" smtClean="0"/>
              <a:t>Step four: Identify the position of the participle and translate</a:t>
            </a:r>
          </a:p>
          <a:p>
            <a:r>
              <a:rPr lang="en-US" dirty="0" smtClean="0"/>
              <a:t>Predicate position – translate as an adverbial clause</a:t>
            </a:r>
          </a:p>
          <a:p>
            <a:r>
              <a:rPr lang="en-US" dirty="0" smtClean="0"/>
              <a:t>Three common options:</a:t>
            </a:r>
          </a:p>
          <a:p>
            <a:pPr lvl="1"/>
            <a:r>
              <a:rPr lang="en-US" sz="2800" dirty="0" smtClean="0"/>
              <a:t>Temporal clause: </a:t>
            </a:r>
          </a:p>
          <a:p>
            <a:pPr lvl="2"/>
            <a:r>
              <a:rPr lang="en-US" sz="2400" dirty="0" smtClean="0"/>
              <a:t>Introduced by “while” or “as” when the participle is present.</a:t>
            </a:r>
          </a:p>
          <a:p>
            <a:pPr lvl="2"/>
            <a:r>
              <a:rPr lang="en-US" sz="2400" dirty="0" smtClean="0"/>
              <a:t>Introduced by “after” when the participle is aorist.</a:t>
            </a:r>
          </a:p>
          <a:p>
            <a:pPr lvl="1"/>
            <a:r>
              <a:rPr lang="en-US" sz="2800" dirty="0" smtClean="0"/>
              <a:t>Causal clause: Introduced by “because” or “since.”</a:t>
            </a:r>
          </a:p>
          <a:p>
            <a:pPr lvl="1"/>
            <a:r>
              <a:rPr lang="en-US" sz="2800" dirty="0" smtClean="0"/>
              <a:t>Concessive clause: Introduced by “although” or “even though”</a:t>
            </a:r>
          </a:p>
          <a:p>
            <a:pPr lvl="1"/>
            <a:r>
              <a:rPr lang="en-US" sz="2800" dirty="0" smtClean="0"/>
              <a:t>And there still are other uses of predicate participles.</a:t>
            </a:r>
          </a:p>
        </p:txBody>
      </p:sp>
    </p:spTree>
    <p:extLst>
      <p:ext uri="{BB962C8B-B14F-4D97-AF65-F5344CB8AC3E}">
        <p14:creationId xmlns:p14="http://schemas.microsoft.com/office/powerpoint/2010/main" val="267858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 Resolving Participles – PRRP</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Step four: Identify the position of the participle and translate</a:t>
            </a:r>
          </a:p>
          <a:p>
            <a:r>
              <a:rPr lang="en-US" dirty="0" smtClean="0"/>
              <a:t>Substantive – translate as a substantive adjective; participle functions as a noun</a:t>
            </a:r>
          </a:p>
        </p:txBody>
      </p:sp>
    </p:spTree>
    <p:extLst>
      <p:ext uri="{BB962C8B-B14F-4D97-AF65-F5344CB8AC3E}">
        <p14:creationId xmlns:p14="http://schemas.microsoft.com/office/powerpoint/2010/main" val="275098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Text – Matthew 21:42-46</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217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for Text</a:t>
            </a:r>
            <a:endParaRPr lang="en-US" dirty="0"/>
          </a:p>
        </p:txBody>
      </p:sp>
      <p:sp>
        <p:nvSpPr>
          <p:cNvPr id="3" name="Content Placeholder 2"/>
          <p:cNvSpPr>
            <a:spLocks noGrp="1"/>
          </p:cNvSpPr>
          <p:nvPr>
            <p:ph idx="1"/>
          </p:nvPr>
        </p:nvSpPr>
        <p:spPr/>
        <p:txBody>
          <a:bodyPr/>
          <a:lstStyle/>
          <a:p>
            <a:r>
              <a:rPr lang="en-US" b="1" dirty="0" smtClean="0"/>
              <a:t>Bold = Conjunction</a:t>
            </a:r>
            <a:endParaRPr lang="en-US" dirty="0"/>
          </a:p>
          <a:p>
            <a:r>
              <a:rPr lang="en-US" dirty="0" smtClean="0">
                <a:solidFill>
                  <a:srgbClr val="FF0000"/>
                </a:solidFill>
              </a:rPr>
              <a:t>Red = Finite verb (in this passage indicative or subjunctive)</a:t>
            </a:r>
          </a:p>
          <a:p>
            <a:r>
              <a:rPr lang="en-US" dirty="0" smtClean="0">
                <a:solidFill>
                  <a:srgbClr val="0070C0"/>
                </a:solidFill>
              </a:rPr>
              <a:t>Blue = Participle</a:t>
            </a:r>
          </a:p>
          <a:p>
            <a:r>
              <a:rPr lang="en-US" dirty="0" smtClean="0">
                <a:solidFill>
                  <a:srgbClr val="00B050"/>
                </a:solidFill>
              </a:rPr>
              <a:t>Green = Infinitive</a:t>
            </a:r>
          </a:p>
          <a:p>
            <a:r>
              <a:rPr lang="en-US" dirty="0" smtClean="0"/>
              <a:t>Subordinate clauses and direct discourse are indented to distinguish from the main clause</a:t>
            </a:r>
            <a:endParaRPr lang="en-US" dirty="0"/>
          </a:p>
        </p:txBody>
      </p:sp>
    </p:spTree>
    <p:extLst>
      <p:ext uri="{BB962C8B-B14F-4D97-AF65-F5344CB8AC3E}">
        <p14:creationId xmlns:p14="http://schemas.microsoft.com/office/powerpoint/2010/main" val="221247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Resolve the Participle </a:t>
            </a:r>
            <a:r>
              <a:rPr lang="el-GR" dirty="0" smtClean="0">
                <a:solidFill>
                  <a:srgbClr val="0070C0"/>
                </a:solidFill>
              </a:rPr>
              <a:t>οἰκοδομοῦντες</a:t>
            </a:r>
            <a:r>
              <a:rPr lang="en-US" dirty="0" smtClean="0"/>
              <a:t/>
            </a:r>
            <a:br>
              <a:rPr lang="en-US" dirty="0" smtClean="0"/>
            </a:br>
            <a:r>
              <a:rPr lang="en-US" dirty="0" smtClean="0"/>
              <a:t>from v. 42 </a:t>
            </a:r>
            <a:r>
              <a:rPr lang="en-US" dirty="0" smtClean="0"/>
              <a:t>(PRRP)</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Step one – parse the participle:</a:t>
            </a:r>
          </a:p>
          <a:p>
            <a:pPr marL="0" indent="0">
              <a:buNone/>
            </a:pPr>
            <a:r>
              <a:rPr lang="en-US" sz="2000" dirty="0" smtClean="0"/>
              <a:t>      - Present participle active masculine plural nominative</a:t>
            </a:r>
          </a:p>
          <a:p>
            <a:pPr marL="0" indent="0">
              <a:buNone/>
            </a:pPr>
            <a:r>
              <a:rPr lang="en-US" sz="2000" dirty="0" smtClean="0"/>
              <a:t>Step two – identify the participle’s referent</a:t>
            </a:r>
          </a:p>
          <a:p>
            <a:pPr marL="0" indent="0">
              <a:buNone/>
            </a:pPr>
            <a:r>
              <a:rPr lang="en-US" sz="2000" dirty="0"/>
              <a:t> </a:t>
            </a:r>
            <a:r>
              <a:rPr lang="en-US" sz="2000" dirty="0" smtClean="0"/>
              <a:t>      - There is no referent (it is a substantive)</a:t>
            </a:r>
          </a:p>
        </p:txBody>
      </p:sp>
    </p:spTree>
    <p:extLst>
      <p:ext uri="{BB962C8B-B14F-4D97-AF65-F5344CB8AC3E}">
        <p14:creationId xmlns:p14="http://schemas.microsoft.com/office/powerpoint/2010/main" val="257390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Resolve the Participle </a:t>
            </a:r>
            <a:r>
              <a:rPr lang="el-GR" dirty="0" smtClean="0">
                <a:solidFill>
                  <a:srgbClr val="0070C0"/>
                </a:solidFill>
              </a:rPr>
              <a:t>οἰκοδομοῦντες</a:t>
            </a:r>
            <a:r>
              <a:rPr lang="en-US" dirty="0" smtClean="0"/>
              <a:t/>
            </a:r>
            <a:br>
              <a:rPr lang="en-US" dirty="0" smtClean="0"/>
            </a:br>
            <a:r>
              <a:rPr lang="en-US" dirty="0" smtClean="0"/>
              <a:t>from v. 42 </a:t>
            </a:r>
            <a:r>
              <a:rPr lang="en-US" dirty="0" smtClean="0"/>
              <a:t>(PRRP)</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Step three – establish relative time</a:t>
            </a:r>
          </a:p>
          <a:p>
            <a:pPr marL="0" indent="0">
              <a:buNone/>
            </a:pPr>
            <a:r>
              <a:rPr lang="en-US" sz="2000" dirty="0" smtClean="0"/>
              <a:t>        - Same time as aorist main verb </a:t>
            </a:r>
            <a:r>
              <a:rPr lang="el-GR" sz="2000" dirty="0" smtClean="0">
                <a:solidFill>
                  <a:srgbClr val="FF0000"/>
                </a:solidFill>
              </a:rPr>
              <a:t>ἀπεδοκίμασαν</a:t>
            </a:r>
            <a:endParaRPr lang="en-US" sz="2000" dirty="0" smtClean="0">
              <a:solidFill>
                <a:srgbClr val="FF0000"/>
              </a:solidFill>
            </a:endParaRPr>
          </a:p>
          <a:p>
            <a:pPr marL="0" indent="0">
              <a:buNone/>
            </a:pPr>
            <a:r>
              <a:rPr lang="en-US" sz="2000" dirty="0" smtClean="0"/>
              <a:t>        - Present participle has same sense</a:t>
            </a:r>
            <a:r>
              <a:rPr lang="en-US" sz="2000" dirty="0" smtClean="0"/>
              <a:t> as an imperfect verb.</a:t>
            </a:r>
          </a:p>
          <a:p>
            <a:pPr marL="0" indent="0">
              <a:buNone/>
            </a:pPr>
            <a:r>
              <a:rPr lang="en-US" sz="2000" dirty="0" smtClean="0"/>
              <a:t>Step four – identify position and translate</a:t>
            </a:r>
          </a:p>
          <a:p>
            <a:pPr marL="0" indent="0">
              <a:buNone/>
            </a:pPr>
            <a:r>
              <a:rPr lang="en-US" sz="2000" dirty="0" smtClean="0"/>
              <a:t>        - Participle is a substantive (no referent)</a:t>
            </a:r>
          </a:p>
          <a:p>
            <a:pPr marL="0" indent="0">
              <a:buNone/>
            </a:pPr>
            <a:r>
              <a:rPr lang="en-US" sz="2000" dirty="0" smtClean="0"/>
              <a:t>        - Translate as a noun: </a:t>
            </a:r>
          </a:p>
          <a:p>
            <a:pPr marL="0" indent="0">
              <a:buNone/>
            </a:pPr>
            <a:r>
              <a:rPr lang="en-US" sz="2000" dirty="0"/>
              <a:t> </a:t>
            </a:r>
            <a:r>
              <a:rPr lang="en-US" sz="2000" dirty="0" smtClean="0"/>
              <a:t>       “The ones/men who were building” or “the builders”</a:t>
            </a:r>
          </a:p>
        </p:txBody>
      </p:sp>
    </p:spTree>
    <p:extLst>
      <p:ext uri="{BB962C8B-B14F-4D97-AF65-F5344CB8AC3E}">
        <p14:creationId xmlns:p14="http://schemas.microsoft.com/office/powerpoint/2010/main" val="82344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21:42a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l-GR" dirty="0" smtClean="0">
                <a:solidFill>
                  <a:srgbClr val="FF0000"/>
                </a:solidFill>
              </a:rPr>
              <a:t>Λέγει</a:t>
            </a:r>
            <a:r>
              <a:rPr lang="el-GR" dirty="0" smtClean="0"/>
              <a:t> </a:t>
            </a:r>
            <a:r>
              <a:rPr lang="el-GR" dirty="0"/>
              <a:t>αὐτοῖς ὁ Ἰησοῦς</a:t>
            </a:r>
            <a:r>
              <a:rPr lang="el-GR" dirty="0" smtClean="0"/>
              <a:t>·*</a:t>
            </a:r>
            <a:endParaRPr lang="en-US" dirty="0" smtClean="0"/>
          </a:p>
          <a:p>
            <a:pPr marL="0" indent="0">
              <a:buNone/>
            </a:pPr>
            <a:endParaRPr lang="en-US" dirty="0"/>
          </a:p>
          <a:p>
            <a:pPr marL="0" indent="0">
              <a:buNone/>
            </a:pPr>
            <a:r>
              <a:rPr lang="en-US" dirty="0" smtClean="0"/>
              <a:t>            </a:t>
            </a:r>
            <a:r>
              <a:rPr lang="el-GR" dirty="0" smtClean="0"/>
              <a:t>οὐδέποτε </a:t>
            </a:r>
            <a:r>
              <a:rPr lang="el-GR" dirty="0">
                <a:solidFill>
                  <a:srgbClr val="FF0000"/>
                </a:solidFill>
              </a:rPr>
              <a:t>ἀνέγνωτε</a:t>
            </a:r>
            <a:r>
              <a:rPr lang="el-GR" dirty="0"/>
              <a:t> ἐν ταῖς γραφαῖς· </a:t>
            </a:r>
            <a:endParaRPr lang="en-US" dirty="0" smtClean="0"/>
          </a:p>
          <a:p>
            <a:pPr marL="0" indent="0">
              <a:buNone/>
            </a:pPr>
            <a:endParaRPr lang="en-US" dirty="0"/>
          </a:p>
          <a:p>
            <a:pPr marL="0" indent="0">
              <a:buNone/>
            </a:pPr>
            <a:r>
              <a:rPr lang="en-US" dirty="0"/>
              <a:t> </a:t>
            </a:r>
            <a:r>
              <a:rPr lang="en-US" dirty="0" smtClean="0"/>
              <a:t>                  </a:t>
            </a:r>
            <a:r>
              <a:rPr lang="el-GR" u="sng" dirty="0" smtClean="0"/>
              <a:t>λίθον</a:t>
            </a:r>
            <a:r>
              <a:rPr lang="el-GR" dirty="0" smtClean="0"/>
              <a:t> </a:t>
            </a:r>
            <a:r>
              <a:rPr lang="el-GR" u="sng" dirty="0"/>
              <a:t>ὃν</a:t>
            </a:r>
            <a:r>
              <a:rPr lang="el-GR" dirty="0"/>
              <a:t> </a:t>
            </a:r>
            <a:r>
              <a:rPr lang="el-GR" dirty="0">
                <a:solidFill>
                  <a:srgbClr val="FF0000"/>
                </a:solidFill>
              </a:rPr>
              <a:t>ἀπεδοκίμασαν</a:t>
            </a:r>
            <a:r>
              <a:rPr lang="el-GR" dirty="0"/>
              <a:t> οἱ </a:t>
            </a:r>
            <a:r>
              <a:rPr lang="el-GR" dirty="0">
                <a:solidFill>
                  <a:srgbClr val="0070C0"/>
                </a:solidFill>
              </a:rPr>
              <a:t>οἰκοδομοῦντες</a:t>
            </a:r>
            <a:r>
              <a:rPr lang="el-GR" dirty="0"/>
              <a:t>,* </a:t>
            </a:r>
            <a:endParaRPr lang="en-US" dirty="0" smtClean="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98356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Parable of the Wicked Tenants</a:t>
            </a:r>
            <a:endParaRPr lang="en-US" dirty="0"/>
          </a:p>
        </p:txBody>
      </p:sp>
      <p:pic>
        <p:nvPicPr>
          <p:cNvPr id="8" name="Picture 4" descr="https://fssp.com/wp-content/uploads/2013/04/parable9-wicked-tenant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83758" y="2557463"/>
            <a:ext cx="2224484"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21:42b</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                  </a:t>
            </a:r>
            <a:r>
              <a:rPr lang="el-GR" dirty="0"/>
              <a:t> </a:t>
            </a:r>
            <a:r>
              <a:rPr lang="el-GR" u="sng" dirty="0" smtClean="0"/>
              <a:t>οὗτος</a:t>
            </a:r>
            <a:r>
              <a:rPr lang="el-GR" dirty="0" smtClean="0"/>
              <a:t> </a:t>
            </a:r>
            <a:r>
              <a:rPr lang="el-GR" dirty="0">
                <a:solidFill>
                  <a:srgbClr val="FF0000"/>
                </a:solidFill>
              </a:rPr>
              <a:t>ἐγενήθη</a:t>
            </a:r>
            <a:r>
              <a:rPr lang="el-GR" dirty="0"/>
              <a:t> εἰς κεφαλὴν γωνίας  </a:t>
            </a:r>
            <a:endParaRPr lang="en-US" dirty="0" smtClean="0"/>
          </a:p>
          <a:p>
            <a:pPr marL="0" indent="0">
              <a:buNone/>
            </a:pPr>
            <a:endParaRPr lang="en-US" dirty="0"/>
          </a:p>
          <a:p>
            <a:pPr marL="0" indent="0">
              <a:buNone/>
            </a:pPr>
            <a:r>
              <a:rPr lang="en-US" dirty="0"/>
              <a:t> </a:t>
            </a:r>
            <a:r>
              <a:rPr lang="en-US" dirty="0" smtClean="0"/>
              <a:t>                  </a:t>
            </a:r>
            <a:r>
              <a:rPr lang="el-GR" dirty="0" smtClean="0"/>
              <a:t>παρὰ </a:t>
            </a:r>
            <a:r>
              <a:rPr lang="el-GR" dirty="0"/>
              <a:t>κυρίου </a:t>
            </a:r>
            <a:r>
              <a:rPr lang="el-GR" dirty="0">
                <a:solidFill>
                  <a:srgbClr val="FF0000"/>
                </a:solidFill>
              </a:rPr>
              <a:t>ἐγένετο</a:t>
            </a:r>
            <a:r>
              <a:rPr lang="el-GR" dirty="0"/>
              <a:t> αὕτη </a:t>
            </a:r>
            <a:endParaRPr lang="en-US" dirty="0" smtClean="0"/>
          </a:p>
          <a:p>
            <a:pPr marL="0" indent="0">
              <a:buNone/>
            </a:pPr>
            <a:endParaRPr lang="en-US" dirty="0"/>
          </a:p>
          <a:p>
            <a:pPr marL="0" indent="0">
              <a:buNone/>
            </a:pPr>
            <a:r>
              <a:rPr lang="en-US" b="1" dirty="0" smtClean="0"/>
              <a:t>                   </a:t>
            </a:r>
            <a:r>
              <a:rPr lang="el-GR" b="1" dirty="0" smtClean="0"/>
              <a:t>καὶ</a:t>
            </a:r>
            <a:r>
              <a:rPr lang="el-GR" dirty="0" smtClean="0"/>
              <a:t> </a:t>
            </a:r>
            <a:r>
              <a:rPr lang="el-GR" dirty="0">
                <a:solidFill>
                  <a:srgbClr val="FF0000"/>
                </a:solidFill>
              </a:rPr>
              <a:t>ἔστιν</a:t>
            </a:r>
            <a:r>
              <a:rPr lang="el-GR" dirty="0"/>
              <a:t> θαυμαστὴ ἐν ὀφθαλμοῖς ⸀ἡμῶν; </a:t>
            </a:r>
            <a:endParaRPr lang="en-US" dirty="0"/>
          </a:p>
          <a:p>
            <a:endParaRPr lang="en-US" dirty="0"/>
          </a:p>
        </p:txBody>
      </p:sp>
    </p:spTree>
    <p:extLst>
      <p:ext uri="{BB962C8B-B14F-4D97-AF65-F5344CB8AC3E}">
        <p14:creationId xmlns:p14="http://schemas.microsoft.com/office/powerpoint/2010/main" val="405996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 Citation – Psalm 118:22-23</a:t>
            </a:r>
            <a:endParaRPr lang="en-US" dirty="0"/>
          </a:p>
        </p:txBody>
      </p:sp>
      <p:sp>
        <p:nvSpPr>
          <p:cNvPr id="3" name="Content Placeholder 2"/>
          <p:cNvSpPr>
            <a:spLocks noGrp="1"/>
          </p:cNvSpPr>
          <p:nvPr>
            <p:ph idx="1"/>
          </p:nvPr>
        </p:nvSpPr>
        <p:spPr/>
        <p:txBody>
          <a:bodyPr>
            <a:normAutofit/>
          </a:bodyPr>
          <a:lstStyle/>
          <a:p>
            <a:pPr marL="0" indent="0">
              <a:buNone/>
            </a:pPr>
            <a:r>
              <a:rPr lang="en-US" baseline="30000" dirty="0" smtClean="0"/>
              <a:t>22</a:t>
            </a:r>
            <a:r>
              <a:rPr lang="en-US" dirty="0" smtClean="0"/>
              <a:t>The </a:t>
            </a:r>
            <a:r>
              <a:rPr lang="en-US" dirty="0"/>
              <a:t>stone </a:t>
            </a:r>
            <a:r>
              <a:rPr lang="en-US" i="1" dirty="0"/>
              <a:t>which the builders </a:t>
            </a:r>
            <a:r>
              <a:rPr lang="en-US" i="1" dirty="0" smtClean="0"/>
              <a:t>refused </a:t>
            </a:r>
          </a:p>
          <a:p>
            <a:pPr marL="0" indent="0">
              <a:buNone/>
            </a:pPr>
            <a:r>
              <a:rPr lang="en-US" i="1" dirty="0" smtClean="0"/>
              <a:t>I</a:t>
            </a:r>
            <a:r>
              <a:rPr lang="en-US" dirty="0" smtClean="0"/>
              <a:t>s </a:t>
            </a:r>
            <a:r>
              <a:rPr lang="en-US" dirty="0"/>
              <a:t>become the head </a:t>
            </a:r>
            <a:r>
              <a:rPr lang="en-US" i="1" dirty="0"/>
              <a:t>stone of the corner</a:t>
            </a:r>
            <a:r>
              <a:rPr lang="en-US" i="1" dirty="0" smtClean="0"/>
              <a:t>.</a:t>
            </a:r>
          </a:p>
          <a:p>
            <a:pPr marL="0" indent="0">
              <a:buNone/>
            </a:pPr>
            <a:r>
              <a:rPr lang="en-US" baseline="30000" dirty="0" smtClean="0"/>
              <a:t>23</a:t>
            </a:r>
            <a:r>
              <a:rPr lang="en-US" dirty="0" smtClean="0"/>
              <a:t>This </a:t>
            </a:r>
            <a:r>
              <a:rPr lang="en-US" dirty="0"/>
              <a:t>is the Lord’s doing;</a:t>
            </a:r>
          </a:p>
          <a:p>
            <a:pPr marL="0" indent="0">
              <a:buNone/>
            </a:pPr>
            <a:r>
              <a:rPr lang="en-US" dirty="0" smtClean="0"/>
              <a:t>  It </a:t>
            </a:r>
            <a:r>
              <a:rPr lang="en-US" i="1" dirty="0"/>
              <a:t>is </a:t>
            </a:r>
            <a:r>
              <a:rPr lang="en-US" i="1" dirty="0" err="1"/>
              <a:t>marvellous</a:t>
            </a:r>
            <a:r>
              <a:rPr lang="en-US" i="1" dirty="0"/>
              <a:t> in our eyes</a:t>
            </a:r>
            <a:r>
              <a:rPr lang="en-US" i="1" dirty="0" smtClean="0"/>
              <a:t>.</a:t>
            </a:r>
            <a:endParaRPr lang="en-US" i="1" dirty="0"/>
          </a:p>
          <a:p>
            <a:pPr marL="0" indent="0">
              <a:buNone/>
            </a:pPr>
            <a:endParaRPr lang="en-US" dirty="0"/>
          </a:p>
        </p:txBody>
      </p:sp>
    </p:spTree>
    <p:extLst>
      <p:ext uri="{BB962C8B-B14F-4D97-AF65-F5344CB8AC3E}">
        <p14:creationId xmlns:p14="http://schemas.microsoft.com/office/powerpoint/2010/main" val="706572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Resolve the Participle </a:t>
            </a:r>
            <a:r>
              <a:rPr lang="el-GR" dirty="0" smtClean="0">
                <a:solidFill>
                  <a:srgbClr val="0070C0"/>
                </a:solidFill>
              </a:rPr>
              <a:t>ποιοῦντι</a:t>
            </a:r>
            <a:r>
              <a:rPr lang="en-US" dirty="0" smtClean="0">
                <a:solidFill>
                  <a:srgbClr val="0070C0"/>
                </a:solidFill>
              </a:rPr>
              <a:t> </a:t>
            </a:r>
            <a:r>
              <a:rPr lang="en-US" dirty="0" smtClean="0"/>
              <a:t>from v. 43 (PRRP)</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Step one – parse the participle:</a:t>
            </a:r>
          </a:p>
          <a:p>
            <a:pPr marL="0" indent="0">
              <a:buNone/>
            </a:pPr>
            <a:r>
              <a:rPr lang="en-US" dirty="0" smtClean="0"/>
              <a:t>   - Present participle active neuter singular dative</a:t>
            </a:r>
          </a:p>
          <a:p>
            <a:pPr marL="0" indent="0">
              <a:buNone/>
            </a:pPr>
            <a:r>
              <a:rPr lang="en-US" dirty="0" smtClean="0"/>
              <a:t>Step two – identify the participle’s referent - </a:t>
            </a:r>
            <a:r>
              <a:rPr lang="el-GR" b="1" dirty="0" smtClean="0"/>
              <a:t>ἔθνει </a:t>
            </a:r>
            <a:r>
              <a:rPr lang="en-US" dirty="0" smtClean="0"/>
              <a:t>(also n-s-d)</a:t>
            </a:r>
            <a:endParaRPr lang="en-US" b="1" dirty="0" smtClean="0"/>
          </a:p>
          <a:p>
            <a:pPr marL="0" indent="0">
              <a:buNone/>
            </a:pPr>
            <a:r>
              <a:rPr lang="en-US" dirty="0" smtClean="0"/>
              <a:t>Step three – establish relative time</a:t>
            </a:r>
          </a:p>
          <a:p>
            <a:pPr marL="0" indent="0">
              <a:buNone/>
            </a:pPr>
            <a:r>
              <a:rPr lang="en-US" dirty="0" smtClean="0"/>
              <a:t>   - Same time as future main verb </a:t>
            </a:r>
            <a:r>
              <a:rPr lang="el-GR" dirty="0" smtClean="0">
                <a:solidFill>
                  <a:srgbClr val="FF0000"/>
                </a:solidFill>
              </a:rPr>
              <a:t>δοθήσεται</a:t>
            </a:r>
            <a:endParaRPr lang="en-US" dirty="0" smtClean="0">
              <a:solidFill>
                <a:srgbClr val="FF0000"/>
              </a:solidFill>
            </a:endParaRPr>
          </a:p>
          <a:p>
            <a:pPr marL="0" indent="0">
              <a:buNone/>
            </a:pPr>
            <a:r>
              <a:rPr lang="en-US" dirty="0" smtClean="0"/>
              <a:t>   - Translate </a:t>
            </a:r>
            <a:r>
              <a:rPr lang="en-US" dirty="0" smtClean="0"/>
              <a:t>participle as </a:t>
            </a:r>
            <a:r>
              <a:rPr lang="en-US" dirty="0" smtClean="0"/>
              <a:t>present tense verb.</a:t>
            </a:r>
          </a:p>
          <a:p>
            <a:pPr marL="0" indent="0">
              <a:buNone/>
            </a:pPr>
            <a:r>
              <a:rPr lang="en-US" dirty="0" smtClean="0"/>
              <a:t>Step four – identify position and translate</a:t>
            </a:r>
          </a:p>
          <a:p>
            <a:pPr marL="0" indent="0">
              <a:buNone/>
            </a:pPr>
            <a:r>
              <a:rPr lang="en-US" dirty="0" smtClean="0"/>
              <a:t>  - Participle is in attributive position – Wait, but where’s the definite article?!</a:t>
            </a:r>
          </a:p>
          <a:p>
            <a:pPr marL="0" indent="0">
              <a:buNone/>
            </a:pPr>
            <a:r>
              <a:rPr lang="en-US" dirty="0" smtClean="0"/>
              <a:t>  - Since the referent is indefinite (no article), so is the participle</a:t>
            </a:r>
          </a:p>
          <a:p>
            <a:pPr marL="0" indent="0">
              <a:buNone/>
            </a:pPr>
            <a:r>
              <a:rPr lang="en-US" dirty="0"/>
              <a:t> </a:t>
            </a:r>
            <a:r>
              <a:rPr lang="en-US" dirty="0" smtClean="0"/>
              <a:t> - Translate as relative clause: “a nation </a:t>
            </a:r>
            <a:r>
              <a:rPr lang="en-US" b="1" dirty="0" smtClean="0"/>
              <a:t>who makes/produces </a:t>
            </a:r>
            <a:r>
              <a:rPr lang="en-US" dirty="0" smtClean="0"/>
              <a:t>its fruit”</a:t>
            </a:r>
            <a:endParaRPr lang="en-US" dirty="0" smtClean="0"/>
          </a:p>
        </p:txBody>
      </p:sp>
    </p:spTree>
    <p:extLst>
      <p:ext uri="{BB962C8B-B14F-4D97-AF65-F5344CB8AC3E}">
        <p14:creationId xmlns:p14="http://schemas.microsoft.com/office/powerpoint/2010/main" val="4227165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21:43</a:t>
            </a:r>
            <a:endParaRPr lang="en-US" dirty="0"/>
          </a:p>
        </p:txBody>
      </p:sp>
      <p:sp>
        <p:nvSpPr>
          <p:cNvPr id="3" name="Content Placeholder 2"/>
          <p:cNvSpPr>
            <a:spLocks noGrp="1"/>
          </p:cNvSpPr>
          <p:nvPr>
            <p:ph idx="1"/>
          </p:nvPr>
        </p:nvSpPr>
        <p:spPr/>
        <p:txBody>
          <a:bodyPr/>
          <a:lstStyle/>
          <a:p>
            <a:pPr marL="0" indent="0">
              <a:buNone/>
            </a:pPr>
            <a:r>
              <a:rPr lang="el-GR" b="1" dirty="0" smtClean="0"/>
              <a:t>διὰ </a:t>
            </a:r>
            <a:r>
              <a:rPr lang="el-GR" b="1" dirty="0"/>
              <a:t>τοῦτο</a:t>
            </a:r>
            <a:r>
              <a:rPr lang="el-GR" dirty="0"/>
              <a:t> </a:t>
            </a:r>
            <a:r>
              <a:rPr lang="el-GR" dirty="0">
                <a:solidFill>
                  <a:srgbClr val="FF0000"/>
                </a:solidFill>
              </a:rPr>
              <a:t>λέγω </a:t>
            </a:r>
            <a:r>
              <a:rPr lang="el-GR" dirty="0" smtClean="0"/>
              <a:t>ὑμῖν</a:t>
            </a:r>
            <a:endParaRPr lang="en-US" dirty="0" smtClean="0"/>
          </a:p>
          <a:p>
            <a:pPr marL="0" indent="0">
              <a:buNone/>
            </a:pPr>
            <a:endParaRPr lang="en-US" dirty="0" smtClean="0"/>
          </a:p>
          <a:p>
            <a:pPr marL="0" indent="0">
              <a:buNone/>
            </a:pPr>
            <a:r>
              <a:rPr lang="en-US" dirty="0"/>
              <a:t> </a:t>
            </a:r>
            <a:r>
              <a:rPr lang="en-US" dirty="0" smtClean="0"/>
              <a:t>      </a:t>
            </a:r>
            <a:r>
              <a:rPr lang="el-GR" dirty="0" smtClean="0"/>
              <a:t>°</a:t>
            </a:r>
            <a:r>
              <a:rPr lang="el-GR" b="1" dirty="0"/>
              <a:t>ὅτι</a:t>
            </a:r>
            <a:r>
              <a:rPr lang="el-GR" dirty="0"/>
              <a:t> </a:t>
            </a:r>
            <a:r>
              <a:rPr lang="el-GR" dirty="0">
                <a:solidFill>
                  <a:srgbClr val="FF0000"/>
                </a:solidFill>
              </a:rPr>
              <a:t>ἀρθήσεται</a:t>
            </a:r>
            <a:r>
              <a:rPr lang="el-GR" dirty="0"/>
              <a:t> ἀφʼ* ὑμῶν ἡ βασιλεία τοῦ </a:t>
            </a:r>
            <a:r>
              <a:rPr lang="el-GR" dirty="0" smtClean="0"/>
              <a:t>θεοῦ</a:t>
            </a:r>
            <a:endParaRPr lang="en-US" dirty="0" smtClean="0"/>
          </a:p>
          <a:p>
            <a:pPr marL="0" indent="0">
              <a:buNone/>
            </a:pPr>
            <a:endParaRPr lang="en-US" dirty="0"/>
          </a:p>
          <a:p>
            <a:pPr marL="0" indent="0">
              <a:buNone/>
            </a:pPr>
            <a:r>
              <a:rPr lang="en-US" b="1" dirty="0" smtClean="0"/>
              <a:t>         </a:t>
            </a:r>
            <a:r>
              <a:rPr lang="el-GR" b="1" dirty="0" smtClean="0"/>
              <a:t>καὶ </a:t>
            </a:r>
            <a:r>
              <a:rPr lang="el-GR" dirty="0">
                <a:solidFill>
                  <a:srgbClr val="FF0000"/>
                </a:solidFill>
              </a:rPr>
              <a:t>δοθήσεται</a:t>
            </a:r>
            <a:r>
              <a:rPr lang="el-GR" dirty="0"/>
              <a:t> ἔθνει </a:t>
            </a:r>
            <a:r>
              <a:rPr lang="el-GR" dirty="0">
                <a:solidFill>
                  <a:srgbClr val="0070C0"/>
                </a:solidFill>
              </a:rPr>
              <a:t>ποιοῦντι</a:t>
            </a:r>
            <a:r>
              <a:rPr lang="el-GR" dirty="0"/>
              <a:t> τοὺς καρποὺς αὐτῆς.*</a:t>
            </a:r>
            <a:endParaRPr lang="en-US" dirty="0"/>
          </a:p>
          <a:p>
            <a:endParaRPr lang="en-US" dirty="0"/>
          </a:p>
        </p:txBody>
      </p:sp>
    </p:spTree>
    <p:extLst>
      <p:ext uri="{BB962C8B-B14F-4D97-AF65-F5344CB8AC3E}">
        <p14:creationId xmlns:p14="http://schemas.microsoft.com/office/powerpoint/2010/main" val="152294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Resolve the Participle </a:t>
            </a:r>
            <a:r>
              <a:rPr lang="el-GR" dirty="0" smtClean="0">
                <a:solidFill>
                  <a:srgbClr val="0070C0"/>
                </a:solidFill>
              </a:rPr>
              <a:t>πεσὼν</a:t>
            </a:r>
            <a:r>
              <a:rPr lang="en-US" dirty="0" smtClean="0">
                <a:solidFill>
                  <a:srgbClr val="0070C0"/>
                </a:solidFill>
              </a:rPr>
              <a:t> </a:t>
            </a:r>
            <a:r>
              <a:rPr lang="en-US" dirty="0" smtClean="0"/>
              <a:t>(PRRP)</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Step one – parse the participle:</a:t>
            </a:r>
          </a:p>
          <a:p>
            <a:pPr marL="0" indent="0">
              <a:buNone/>
            </a:pPr>
            <a:r>
              <a:rPr lang="en-US" dirty="0" smtClean="0"/>
              <a:t>   - Aorist participle active masculine singular nominative</a:t>
            </a:r>
          </a:p>
          <a:p>
            <a:pPr marL="0" indent="0">
              <a:buNone/>
            </a:pPr>
            <a:r>
              <a:rPr lang="en-US" dirty="0" smtClean="0"/>
              <a:t>Step two – identify the participle’s referent – there is no referent</a:t>
            </a:r>
          </a:p>
          <a:p>
            <a:pPr marL="0" indent="0">
              <a:buNone/>
            </a:pPr>
            <a:r>
              <a:rPr lang="en-US" dirty="0" smtClean="0"/>
              <a:t>Step three – establish relative time</a:t>
            </a:r>
          </a:p>
          <a:p>
            <a:pPr marL="0" indent="0">
              <a:buNone/>
            </a:pPr>
            <a:r>
              <a:rPr lang="en-US" dirty="0" smtClean="0"/>
              <a:t>   - One step back in time from future main verb </a:t>
            </a:r>
            <a:r>
              <a:rPr lang="el-GR" dirty="0" smtClean="0">
                <a:solidFill>
                  <a:srgbClr val="FF0000"/>
                </a:solidFill>
              </a:rPr>
              <a:t>συνθλασθήσεται</a:t>
            </a:r>
            <a:endParaRPr lang="en-US" dirty="0" smtClean="0">
              <a:solidFill>
                <a:srgbClr val="FF0000"/>
              </a:solidFill>
            </a:endParaRPr>
          </a:p>
          <a:p>
            <a:pPr marL="0" indent="0">
              <a:buNone/>
            </a:pPr>
            <a:r>
              <a:rPr lang="en-US" dirty="0" smtClean="0"/>
              <a:t>   - Translate </a:t>
            </a:r>
            <a:r>
              <a:rPr lang="en-US" dirty="0" smtClean="0"/>
              <a:t>participle as </a:t>
            </a:r>
            <a:r>
              <a:rPr lang="en-US" dirty="0" smtClean="0"/>
              <a:t>present tense verb.</a:t>
            </a:r>
          </a:p>
          <a:p>
            <a:pPr marL="0" indent="0">
              <a:buNone/>
            </a:pPr>
            <a:r>
              <a:rPr lang="en-US" dirty="0" smtClean="0"/>
              <a:t>Step four – identify position and translate</a:t>
            </a:r>
          </a:p>
          <a:p>
            <a:pPr marL="0" indent="0">
              <a:buNone/>
            </a:pPr>
            <a:r>
              <a:rPr lang="en-US" dirty="0" smtClean="0"/>
              <a:t>  - Participle is a substantive</a:t>
            </a:r>
          </a:p>
          <a:p>
            <a:pPr marL="0" indent="0">
              <a:buNone/>
            </a:pPr>
            <a:r>
              <a:rPr lang="en-US" dirty="0" smtClean="0"/>
              <a:t>  - Translation: “</a:t>
            </a:r>
            <a:r>
              <a:rPr lang="en-US" b="1" dirty="0" smtClean="0"/>
              <a:t>the one who falls </a:t>
            </a:r>
            <a:r>
              <a:rPr lang="en-US" dirty="0" smtClean="0"/>
              <a:t>upon this stone”</a:t>
            </a:r>
          </a:p>
        </p:txBody>
      </p:sp>
    </p:spTree>
    <p:extLst>
      <p:ext uri="{BB962C8B-B14F-4D97-AF65-F5344CB8AC3E}">
        <p14:creationId xmlns:p14="http://schemas.microsoft.com/office/powerpoint/2010/main" val="670590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21:44</a:t>
            </a:r>
            <a:endParaRPr lang="en-US" dirty="0"/>
          </a:p>
        </p:txBody>
      </p:sp>
      <p:sp>
        <p:nvSpPr>
          <p:cNvPr id="3" name="Content Placeholder 2"/>
          <p:cNvSpPr>
            <a:spLocks noGrp="1"/>
          </p:cNvSpPr>
          <p:nvPr>
            <p:ph idx="1"/>
          </p:nvPr>
        </p:nvSpPr>
        <p:spPr/>
        <p:txBody>
          <a:bodyPr/>
          <a:lstStyle/>
          <a:p>
            <a:pPr marL="0" indent="0">
              <a:buNone/>
            </a:pPr>
            <a:r>
              <a:rPr lang="el-GR" dirty="0"/>
              <a:t>⸋[</a:t>
            </a:r>
            <a:r>
              <a:rPr lang="el-GR" b="1" baseline="30000" dirty="0"/>
              <a:t>44</a:t>
            </a:r>
            <a:r>
              <a:rPr lang="el-GR" b="1" dirty="0"/>
              <a:t> καὶ</a:t>
            </a:r>
            <a:r>
              <a:rPr lang="el-GR" dirty="0"/>
              <a:t> ὁ </a:t>
            </a:r>
            <a:r>
              <a:rPr lang="el-GR" dirty="0">
                <a:solidFill>
                  <a:srgbClr val="0070C0"/>
                </a:solidFill>
              </a:rPr>
              <a:t>πεσὼν</a:t>
            </a:r>
            <a:r>
              <a:rPr lang="el-GR" dirty="0"/>
              <a:t> ἐπὶ τὸν λίθον τοῦτον </a:t>
            </a:r>
            <a:r>
              <a:rPr lang="el-GR" dirty="0">
                <a:solidFill>
                  <a:srgbClr val="FF0000"/>
                </a:solidFill>
              </a:rPr>
              <a:t>συνθλασθήσεται</a:t>
            </a:r>
            <a:r>
              <a:rPr lang="el-GR" dirty="0"/>
              <a:t>·*</a:t>
            </a:r>
            <a:endParaRPr lang="en-US" dirty="0"/>
          </a:p>
          <a:p>
            <a:pPr marL="0" indent="0">
              <a:buNone/>
            </a:pPr>
            <a:endParaRPr lang="en-US" dirty="0" smtClean="0"/>
          </a:p>
          <a:p>
            <a:pPr marL="0" indent="0">
              <a:buNone/>
            </a:pPr>
            <a:r>
              <a:rPr lang="en-US" dirty="0" smtClean="0"/>
              <a:t>       </a:t>
            </a:r>
            <a:r>
              <a:rPr lang="el-GR" dirty="0" smtClean="0"/>
              <a:t>ἐφʼ </a:t>
            </a:r>
            <a:r>
              <a:rPr lang="el-GR" dirty="0"/>
              <a:t>ὃν δʼ ἂν </a:t>
            </a:r>
            <a:r>
              <a:rPr lang="el-GR" dirty="0">
                <a:solidFill>
                  <a:srgbClr val="FF0000"/>
                </a:solidFill>
              </a:rPr>
              <a:t>πέσῃ</a:t>
            </a:r>
            <a:r>
              <a:rPr lang="el-GR" dirty="0"/>
              <a:t> </a:t>
            </a:r>
            <a:r>
              <a:rPr lang="el-GR" dirty="0">
                <a:solidFill>
                  <a:srgbClr val="FF0000"/>
                </a:solidFill>
              </a:rPr>
              <a:t>λικμήσει</a:t>
            </a:r>
            <a:r>
              <a:rPr lang="el-GR" dirty="0"/>
              <a:t> αὐτόν]⸌* </a:t>
            </a:r>
            <a:endParaRPr lang="en-US" dirty="0"/>
          </a:p>
          <a:p>
            <a:endParaRPr lang="en-US" dirty="0"/>
          </a:p>
        </p:txBody>
      </p:sp>
    </p:spTree>
    <p:extLst>
      <p:ext uri="{BB962C8B-B14F-4D97-AF65-F5344CB8AC3E}">
        <p14:creationId xmlns:p14="http://schemas.microsoft.com/office/powerpoint/2010/main" val="145181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OT Allusion – Isaiah 8:14-15</a:t>
            </a:r>
            <a:endParaRPr lang="en-US" dirty="0"/>
          </a:p>
        </p:txBody>
      </p:sp>
      <p:sp>
        <p:nvSpPr>
          <p:cNvPr id="3" name="Content Placeholder 2"/>
          <p:cNvSpPr>
            <a:spLocks noGrp="1"/>
          </p:cNvSpPr>
          <p:nvPr>
            <p:ph idx="1"/>
          </p:nvPr>
        </p:nvSpPr>
        <p:spPr/>
        <p:txBody>
          <a:bodyPr>
            <a:normAutofit/>
          </a:bodyPr>
          <a:lstStyle/>
          <a:p>
            <a:pPr marL="0" indent="0">
              <a:buNone/>
            </a:pPr>
            <a:r>
              <a:rPr lang="en-US" baseline="30000" dirty="0" smtClean="0"/>
              <a:t>14</a:t>
            </a:r>
            <a:r>
              <a:rPr lang="en-US" baseline="30000" dirty="0"/>
              <a:t> </a:t>
            </a:r>
            <a:r>
              <a:rPr lang="en-US" dirty="0"/>
              <a:t>And he will become a sanctuary and a stone of offense and a rock of stumbling to both houses of Israel, a trap and a snare to the inhabitants of Jerusalem. </a:t>
            </a:r>
            <a:r>
              <a:rPr lang="en-US" baseline="30000" dirty="0"/>
              <a:t>15</a:t>
            </a:r>
            <a:r>
              <a:rPr lang="en-US" dirty="0"/>
              <a:t> And many shall stumble on it. They shall fall and be broken; they shall be snared and taken</a:t>
            </a:r>
            <a:r>
              <a:rPr lang="en-US" dirty="0" smtClean="0"/>
              <a:t>.”</a:t>
            </a:r>
            <a:endParaRPr lang="en-US" dirty="0"/>
          </a:p>
        </p:txBody>
      </p:sp>
    </p:spTree>
    <p:extLst>
      <p:ext uri="{BB962C8B-B14F-4D97-AF65-F5344CB8AC3E}">
        <p14:creationId xmlns:p14="http://schemas.microsoft.com/office/powerpoint/2010/main" val="1347975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Resolve the Participle </a:t>
            </a:r>
            <a:r>
              <a:rPr lang="el-GR" dirty="0" smtClean="0">
                <a:solidFill>
                  <a:srgbClr val="0070C0"/>
                </a:solidFill>
              </a:rPr>
              <a:t>ἀκούσαντες </a:t>
            </a:r>
            <a:r>
              <a:rPr lang="en-US" dirty="0" smtClean="0"/>
              <a:t>(PRRP)</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Step one – parse the participle:</a:t>
            </a:r>
          </a:p>
          <a:p>
            <a:pPr marL="0" indent="0">
              <a:buNone/>
            </a:pPr>
            <a:r>
              <a:rPr lang="en-US" dirty="0" smtClean="0"/>
              <a:t>   - Aorist participle active masculine plural nominative</a:t>
            </a:r>
          </a:p>
          <a:p>
            <a:pPr marL="0" indent="0">
              <a:buNone/>
            </a:pPr>
            <a:r>
              <a:rPr lang="en-US" dirty="0" smtClean="0"/>
              <a:t>Step two – identify the participle’s referent – </a:t>
            </a:r>
            <a:r>
              <a:rPr lang="el-GR" dirty="0" smtClean="0"/>
              <a:t>οἱ ἀρχιερεῖς καὶ οἱ Φαρισαῖοι </a:t>
            </a:r>
            <a:endParaRPr lang="en-US" dirty="0" smtClean="0"/>
          </a:p>
          <a:p>
            <a:pPr marL="0" indent="0">
              <a:buNone/>
            </a:pPr>
            <a:r>
              <a:rPr lang="en-US" dirty="0" smtClean="0"/>
              <a:t>Step three – establish relative time</a:t>
            </a:r>
          </a:p>
          <a:p>
            <a:pPr marL="0" indent="0">
              <a:buNone/>
            </a:pPr>
            <a:r>
              <a:rPr lang="en-US" dirty="0" smtClean="0"/>
              <a:t>   - One step back in time from aorist main verb </a:t>
            </a:r>
            <a:r>
              <a:rPr lang="el-GR" dirty="0" smtClean="0">
                <a:solidFill>
                  <a:srgbClr val="FF0000"/>
                </a:solidFill>
              </a:rPr>
              <a:t>ἔγνωσαν</a:t>
            </a:r>
            <a:endParaRPr lang="en-US" dirty="0" smtClean="0">
              <a:solidFill>
                <a:srgbClr val="FF0000"/>
              </a:solidFill>
            </a:endParaRPr>
          </a:p>
          <a:p>
            <a:pPr marL="0" indent="0">
              <a:buNone/>
            </a:pPr>
            <a:r>
              <a:rPr lang="en-US" dirty="0" smtClean="0"/>
              <a:t>   - Translate </a:t>
            </a:r>
            <a:r>
              <a:rPr lang="en-US" dirty="0" smtClean="0"/>
              <a:t>participle as </a:t>
            </a:r>
            <a:r>
              <a:rPr lang="en-US" dirty="0" smtClean="0"/>
              <a:t>pluperfect tense verb.</a:t>
            </a:r>
          </a:p>
          <a:p>
            <a:pPr marL="0" indent="0">
              <a:buNone/>
            </a:pPr>
            <a:r>
              <a:rPr lang="en-US" dirty="0" smtClean="0"/>
              <a:t>Step four – identify position and translate</a:t>
            </a:r>
          </a:p>
          <a:p>
            <a:pPr marL="0" indent="0">
              <a:buNone/>
            </a:pPr>
            <a:r>
              <a:rPr lang="en-US" dirty="0" smtClean="0"/>
              <a:t>  - Participle is in predicate position</a:t>
            </a:r>
          </a:p>
          <a:p>
            <a:pPr marL="0" indent="0">
              <a:buNone/>
            </a:pPr>
            <a:r>
              <a:rPr lang="en-US" dirty="0" smtClean="0"/>
              <a:t>- Translation: “</a:t>
            </a:r>
            <a:r>
              <a:rPr lang="en-US" b="1" dirty="0" smtClean="0"/>
              <a:t>after </a:t>
            </a:r>
            <a:r>
              <a:rPr lang="en-US" dirty="0" smtClean="0"/>
              <a:t>the chief priests and Pharisees </a:t>
            </a:r>
            <a:r>
              <a:rPr lang="en-US" b="1" dirty="0" smtClean="0"/>
              <a:t>had heard</a:t>
            </a:r>
            <a:r>
              <a:rPr lang="en-US" dirty="0" smtClean="0"/>
              <a:t>. . .”</a:t>
            </a:r>
            <a:endParaRPr lang="en-US" dirty="0" smtClean="0"/>
          </a:p>
        </p:txBody>
      </p:sp>
    </p:spTree>
    <p:extLst>
      <p:ext uri="{BB962C8B-B14F-4D97-AF65-F5344CB8AC3E}">
        <p14:creationId xmlns:p14="http://schemas.microsoft.com/office/powerpoint/2010/main" val="244893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21:45</a:t>
            </a:r>
            <a:endParaRPr lang="en-US" dirty="0"/>
          </a:p>
        </p:txBody>
      </p:sp>
      <p:sp>
        <p:nvSpPr>
          <p:cNvPr id="3" name="Content Placeholder 2"/>
          <p:cNvSpPr>
            <a:spLocks noGrp="1"/>
          </p:cNvSpPr>
          <p:nvPr>
            <p:ph idx="1"/>
          </p:nvPr>
        </p:nvSpPr>
        <p:spPr/>
        <p:txBody>
          <a:bodyPr/>
          <a:lstStyle/>
          <a:p>
            <a:pPr marL="0" indent="0">
              <a:buNone/>
            </a:pPr>
            <a:r>
              <a:rPr lang="el-GR" dirty="0" smtClean="0"/>
              <a:t>⸂</a:t>
            </a:r>
            <a:r>
              <a:rPr lang="en-US" dirty="0" smtClean="0"/>
              <a:t>	</a:t>
            </a:r>
            <a:r>
              <a:rPr lang="el-GR" b="1" dirty="0" smtClean="0"/>
              <a:t>Καὶ</a:t>
            </a:r>
            <a:r>
              <a:rPr lang="el-GR" dirty="0" smtClean="0"/>
              <a:t> </a:t>
            </a:r>
            <a:r>
              <a:rPr lang="el-GR" dirty="0">
                <a:solidFill>
                  <a:srgbClr val="0070C0"/>
                </a:solidFill>
              </a:rPr>
              <a:t>ἀκούσαντες</a:t>
            </a:r>
            <a:r>
              <a:rPr lang="el-GR" dirty="0"/>
              <a:t>⸃ οἱ ἀρχιερεῖς καὶ οἱ Φαρισαῖοι τὰς παραβολὰς </a:t>
            </a:r>
            <a:r>
              <a:rPr lang="en-US" dirty="0" smtClean="0"/>
              <a:t>	</a:t>
            </a:r>
            <a:r>
              <a:rPr lang="el-GR" dirty="0" smtClean="0"/>
              <a:t>αὐτοῦ</a:t>
            </a:r>
            <a:endParaRPr lang="en-US" dirty="0"/>
          </a:p>
          <a:p>
            <a:pPr marL="0" indent="0">
              <a:buNone/>
            </a:pPr>
            <a:r>
              <a:rPr lang="el-GR" dirty="0"/>
              <a:t> </a:t>
            </a:r>
            <a:endParaRPr lang="en-US" dirty="0"/>
          </a:p>
          <a:p>
            <a:pPr marL="0" indent="0">
              <a:buNone/>
            </a:pPr>
            <a:r>
              <a:rPr lang="el-GR" dirty="0">
                <a:solidFill>
                  <a:srgbClr val="FF0000"/>
                </a:solidFill>
              </a:rPr>
              <a:t>ἔγνωσαν</a:t>
            </a:r>
            <a:endParaRPr lang="en-US" dirty="0">
              <a:solidFill>
                <a:srgbClr val="FF0000"/>
              </a:solidFill>
            </a:endParaRPr>
          </a:p>
          <a:p>
            <a:pPr marL="0" indent="0">
              <a:buNone/>
            </a:pPr>
            <a:r>
              <a:rPr lang="el-GR" dirty="0"/>
              <a:t> </a:t>
            </a:r>
            <a:endParaRPr lang="en-US" dirty="0" smtClean="0"/>
          </a:p>
          <a:p>
            <a:pPr marL="0" indent="0">
              <a:buNone/>
            </a:pPr>
            <a:r>
              <a:rPr lang="en-US" b="1" dirty="0" smtClean="0"/>
              <a:t>	</a:t>
            </a:r>
            <a:r>
              <a:rPr lang="el-GR" b="1" dirty="0" smtClean="0"/>
              <a:t>ὅτι</a:t>
            </a:r>
            <a:r>
              <a:rPr lang="el-GR" dirty="0" smtClean="0"/>
              <a:t> </a:t>
            </a:r>
            <a:r>
              <a:rPr lang="el-GR" dirty="0"/>
              <a:t>περὶ αὐτῶν </a:t>
            </a:r>
            <a:r>
              <a:rPr lang="el-GR" dirty="0">
                <a:solidFill>
                  <a:srgbClr val="FF0000"/>
                </a:solidFill>
              </a:rPr>
              <a:t>λέγει</a:t>
            </a:r>
            <a:r>
              <a:rPr lang="el-GR" dirty="0"/>
              <a:t>·*</a:t>
            </a:r>
            <a:endParaRPr lang="en-US" dirty="0"/>
          </a:p>
          <a:p>
            <a:endParaRPr lang="en-US" dirty="0"/>
          </a:p>
        </p:txBody>
      </p:sp>
    </p:spTree>
    <p:extLst>
      <p:ext uri="{BB962C8B-B14F-4D97-AF65-F5344CB8AC3E}">
        <p14:creationId xmlns:p14="http://schemas.microsoft.com/office/powerpoint/2010/main" val="4169193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Resolve the Participle </a:t>
            </a:r>
            <a:r>
              <a:rPr lang="el-GR" dirty="0" smtClean="0">
                <a:solidFill>
                  <a:srgbClr val="0070C0"/>
                </a:solidFill>
              </a:rPr>
              <a:t>ζητοῦντες</a:t>
            </a:r>
            <a:r>
              <a:rPr lang="en-US" dirty="0" smtClean="0">
                <a:solidFill>
                  <a:srgbClr val="0070C0"/>
                </a:solidFill>
              </a:rPr>
              <a:t> </a:t>
            </a:r>
            <a:r>
              <a:rPr lang="en-US" dirty="0" smtClean="0"/>
              <a:t>(PRRP)</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Step one – parse the participle:</a:t>
            </a:r>
          </a:p>
          <a:p>
            <a:pPr marL="0" indent="0">
              <a:buNone/>
            </a:pPr>
            <a:r>
              <a:rPr lang="en-US" dirty="0" smtClean="0"/>
              <a:t>   - Present participle active masculine plural nominative</a:t>
            </a:r>
          </a:p>
          <a:p>
            <a:pPr marL="0" indent="0">
              <a:buNone/>
            </a:pPr>
            <a:r>
              <a:rPr lang="en-US" dirty="0" smtClean="0"/>
              <a:t>Step two – identify the participle’s referent – </a:t>
            </a:r>
            <a:r>
              <a:rPr lang="el-GR" dirty="0" smtClean="0"/>
              <a:t>οἱ ἀρχιερεῖς καὶ οἱ Φαρισαῖοι </a:t>
            </a:r>
            <a:endParaRPr lang="en-US" dirty="0" smtClean="0"/>
          </a:p>
          <a:p>
            <a:pPr marL="0" indent="0">
              <a:buNone/>
            </a:pPr>
            <a:r>
              <a:rPr lang="en-US" dirty="0" smtClean="0"/>
              <a:t>Step three – establish relative time</a:t>
            </a:r>
          </a:p>
          <a:p>
            <a:pPr marL="0" indent="0">
              <a:buNone/>
            </a:pPr>
            <a:r>
              <a:rPr lang="en-US" dirty="0" smtClean="0"/>
              <a:t>   - Same time as aorist main verb </a:t>
            </a:r>
            <a:r>
              <a:rPr lang="el-GR" dirty="0" smtClean="0">
                <a:solidFill>
                  <a:srgbClr val="FF0000"/>
                </a:solidFill>
              </a:rPr>
              <a:t>ἐφοβήθησαν</a:t>
            </a:r>
            <a:endParaRPr lang="en-US" dirty="0" smtClean="0">
              <a:solidFill>
                <a:srgbClr val="FF0000"/>
              </a:solidFill>
            </a:endParaRPr>
          </a:p>
          <a:p>
            <a:pPr marL="0" indent="0">
              <a:buNone/>
            </a:pPr>
            <a:r>
              <a:rPr lang="en-US" dirty="0" smtClean="0"/>
              <a:t>   - Translate </a:t>
            </a:r>
            <a:r>
              <a:rPr lang="en-US" dirty="0" smtClean="0"/>
              <a:t>participle as </a:t>
            </a:r>
            <a:r>
              <a:rPr lang="en-US" dirty="0" smtClean="0"/>
              <a:t>imperfect tense verb.</a:t>
            </a:r>
          </a:p>
          <a:p>
            <a:pPr marL="0" indent="0">
              <a:buNone/>
            </a:pPr>
            <a:r>
              <a:rPr lang="en-US" dirty="0" smtClean="0"/>
              <a:t>Step four – identify position and translate</a:t>
            </a:r>
          </a:p>
          <a:p>
            <a:pPr marL="0" indent="0">
              <a:buNone/>
            </a:pPr>
            <a:r>
              <a:rPr lang="en-US" dirty="0" smtClean="0"/>
              <a:t>  - Participle is in predicate position</a:t>
            </a:r>
          </a:p>
          <a:p>
            <a:pPr marL="0" indent="0">
              <a:buNone/>
            </a:pPr>
            <a:r>
              <a:rPr lang="en-US" dirty="0" smtClean="0"/>
              <a:t>- Translation: “</a:t>
            </a:r>
            <a:r>
              <a:rPr lang="en-US" b="1" dirty="0" smtClean="0"/>
              <a:t>even though they were seeking </a:t>
            </a:r>
            <a:r>
              <a:rPr lang="en-US" dirty="0" smtClean="0"/>
              <a:t>to seize Him. . .”</a:t>
            </a:r>
            <a:endParaRPr lang="en-US" dirty="0" smtClean="0"/>
          </a:p>
        </p:txBody>
      </p:sp>
    </p:spTree>
    <p:extLst>
      <p:ext uri="{BB962C8B-B14F-4D97-AF65-F5344CB8AC3E}">
        <p14:creationId xmlns:p14="http://schemas.microsoft.com/office/powerpoint/2010/main" val="331173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Resolving Participles – PRRP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 = Parse</a:t>
            </a:r>
          </a:p>
          <a:p>
            <a:r>
              <a:rPr lang="en-US" dirty="0" smtClean="0"/>
              <a:t>R = Referent</a:t>
            </a:r>
          </a:p>
          <a:p>
            <a:r>
              <a:rPr lang="en-US" dirty="0" smtClean="0"/>
              <a:t>R = Relative time</a:t>
            </a:r>
          </a:p>
          <a:p>
            <a:r>
              <a:rPr lang="en-US" dirty="0" smtClean="0"/>
              <a:t>P = Position</a:t>
            </a:r>
          </a:p>
          <a:p>
            <a:pPr marL="0" indent="0">
              <a:buNone/>
            </a:pPr>
            <a:endParaRPr lang="en-US" dirty="0" smtClean="0"/>
          </a:p>
          <a:p>
            <a:r>
              <a:rPr lang="en-US" dirty="0" smtClean="0"/>
              <a:t>Note that a participle clause is often shorthand for a full indicative clause, so often the best way to translate a participle into English is to render it as an indicative mood verb.</a:t>
            </a:r>
            <a:endParaRPr lang="en-US" dirty="0"/>
          </a:p>
        </p:txBody>
      </p:sp>
    </p:spTree>
    <p:extLst>
      <p:ext uri="{BB962C8B-B14F-4D97-AF65-F5344CB8AC3E}">
        <p14:creationId xmlns:p14="http://schemas.microsoft.com/office/powerpoint/2010/main" val="4007066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21:46</a:t>
            </a:r>
            <a:endParaRPr lang="en-US" dirty="0"/>
          </a:p>
        </p:txBody>
      </p:sp>
      <p:sp>
        <p:nvSpPr>
          <p:cNvPr id="3" name="Content Placeholder 2"/>
          <p:cNvSpPr>
            <a:spLocks noGrp="1"/>
          </p:cNvSpPr>
          <p:nvPr>
            <p:ph idx="1"/>
          </p:nvPr>
        </p:nvSpPr>
        <p:spPr/>
        <p:txBody>
          <a:bodyPr/>
          <a:lstStyle/>
          <a:p>
            <a:pPr marL="0" indent="0">
              <a:buNone/>
            </a:pPr>
            <a:r>
              <a:rPr lang="el-GR" b="1" dirty="0" smtClean="0"/>
              <a:t>καὶ</a:t>
            </a:r>
            <a:endParaRPr lang="en-US" dirty="0" smtClean="0"/>
          </a:p>
          <a:p>
            <a:pPr marL="0" indent="0">
              <a:buNone/>
            </a:pPr>
            <a:r>
              <a:rPr lang="en-US" dirty="0"/>
              <a:t>	</a:t>
            </a:r>
            <a:r>
              <a:rPr lang="el-GR" dirty="0" smtClean="0">
                <a:solidFill>
                  <a:srgbClr val="0070C0"/>
                </a:solidFill>
              </a:rPr>
              <a:t>ζητοῦντες </a:t>
            </a:r>
            <a:r>
              <a:rPr lang="el-GR" dirty="0"/>
              <a:t>αὐτὸν </a:t>
            </a:r>
            <a:r>
              <a:rPr lang="el-GR" dirty="0" smtClean="0">
                <a:solidFill>
                  <a:srgbClr val="00B050"/>
                </a:solidFill>
              </a:rPr>
              <a:t>κρατῆσαι</a:t>
            </a:r>
            <a:endParaRPr lang="en-US" dirty="0" smtClean="0">
              <a:solidFill>
                <a:srgbClr val="00B050"/>
              </a:solidFill>
            </a:endParaRPr>
          </a:p>
          <a:p>
            <a:pPr marL="0" indent="0">
              <a:buNone/>
            </a:pPr>
            <a:endParaRPr lang="en-US" dirty="0"/>
          </a:p>
          <a:p>
            <a:pPr marL="0" indent="0">
              <a:buNone/>
            </a:pPr>
            <a:r>
              <a:rPr lang="el-GR" dirty="0" smtClean="0">
                <a:solidFill>
                  <a:srgbClr val="FF0000"/>
                </a:solidFill>
              </a:rPr>
              <a:t>ἐφοβήθησαν </a:t>
            </a:r>
            <a:r>
              <a:rPr lang="el-GR" dirty="0"/>
              <a:t>τοὺς ὄχλους,* </a:t>
            </a:r>
            <a:endParaRPr lang="en-US" dirty="0"/>
          </a:p>
          <a:p>
            <a:pPr marL="0" indent="0">
              <a:buNone/>
            </a:pPr>
            <a:endParaRPr lang="en-US" dirty="0" smtClean="0"/>
          </a:p>
          <a:p>
            <a:pPr marL="0" indent="0">
              <a:buNone/>
            </a:pPr>
            <a:r>
              <a:rPr lang="en-US" dirty="0" smtClean="0"/>
              <a:t>         </a:t>
            </a:r>
            <a:r>
              <a:rPr lang="el-GR" dirty="0" smtClean="0"/>
              <a:t>⸀</a:t>
            </a:r>
            <a:r>
              <a:rPr lang="el-GR" b="1" dirty="0"/>
              <a:t>ἐπεὶ</a:t>
            </a:r>
            <a:r>
              <a:rPr lang="el-GR" dirty="0"/>
              <a:t> ⸁εἰς προφήτην αὐτὸν </a:t>
            </a:r>
            <a:r>
              <a:rPr lang="el-GR" dirty="0">
                <a:solidFill>
                  <a:srgbClr val="FF0000"/>
                </a:solidFill>
              </a:rPr>
              <a:t>εἶχον</a:t>
            </a:r>
            <a:r>
              <a:rPr lang="el-GR" dirty="0"/>
              <a:t>.*</a:t>
            </a:r>
            <a:endParaRPr lang="en-US" dirty="0"/>
          </a:p>
          <a:p>
            <a:endParaRPr lang="en-US" dirty="0"/>
          </a:p>
        </p:txBody>
      </p:sp>
    </p:spTree>
    <p:extLst>
      <p:ext uri="{BB962C8B-B14F-4D97-AF65-F5344CB8AC3E}">
        <p14:creationId xmlns:p14="http://schemas.microsoft.com/office/powerpoint/2010/main" val="3843019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a:bodyPr>
          <a:lstStyle/>
          <a:p>
            <a:r>
              <a:rPr lang="en-US" dirty="0" smtClean="0"/>
              <a:t>This parable is a kingdom parable, that is, it is a parable about how the reign of God was initiated through Jesus.</a:t>
            </a:r>
          </a:p>
          <a:p>
            <a:r>
              <a:rPr lang="en-US" dirty="0" smtClean="0"/>
              <a:t>This is not a piety parable, that is, a parable that is first about us. So do not interpret it as a piety parable!</a:t>
            </a:r>
          </a:p>
          <a:p>
            <a:r>
              <a:rPr lang="en-US" dirty="0" smtClean="0"/>
              <a:t>EG of a piety parable: The parable of the unforgiving servant in Matthew 18 is really about how we as the forgiven people of God are called to forgive our fellow believers who sin against us.</a:t>
            </a:r>
          </a:p>
        </p:txBody>
      </p:sp>
    </p:spTree>
    <p:extLst>
      <p:ext uri="{BB962C8B-B14F-4D97-AF65-F5344CB8AC3E}">
        <p14:creationId xmlns:p14="http://schemas.microsoft.com/office/powerpoint/2010/main" val="211911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Unpacking the parable of the wicked tenants:</a:t>
            </a:r>
          </a:p>
          <a:p>
            <a:pPr lvl="1"/>
            <a:r>
              <a:rPr lang="en-US" dirty="0" smtClean="0"/>
              <a:t>The householder is God the Father.</a:t>
            </a:r>
          </a:p>
          <a:p>
            <a:pPr lvl="1"/>
            <a:r>
              <a:rPr lang="en-US" dirty="0" smtClean="0"/>
              <a:t>The vineyard is Israel.</a:t>
            </a:r>
          </a:p>
          <a:p>
            <a:pPr lvl="1"/>
            <a:r>
              <a:rPr lang="en-US" dirty="0" smtClean="0"/>
              <a:t>The tenants are the religious authorities.</a:t>
            </a:r>
          </a:p>
          <a:p>
            <a:pPr lvl="1"/>
            <a:r>
              <a:rPr lang="en-US" dirty="0" smtClean="0"/>
              <a:t>The servants are the prophets.</a:t>
            </a:r>
          </a:p>
          <a:p>
            <a:pPr lvl="1"/>
            <a:r>
              <a:rPr lang="en-US" dirty="0" smtClean="0"/>
              <a:t>The son is Jesus.</a:t>
            </a:r>
          </a:p>
          <a:p>
            <a:pPr lvl="1"/>
            <a:r>
              <a:rPr lang="en-US" dirty="0" smtClean="0"/>
              <a:t>Other elements of the parable – the fence/hedge and tower may indicate God’s desire to protect His people—or they may just be elements to make the story more believable.</a:t>
            </a:r>
          </a:p>
          <a:p>
            <a:pPr lvl="1"/>
            <a:r>
              <a:rPr lang="en-US" dirty="0" smtClean="0"/>
              <a:t>What is the winepress?</a:t>
            </a:r>
          </a:p>
        </p:txBody>
      </p:sp>
    </p:spTree>
    <p:extLst>
      <p:ext uri="{BB962C8B-B14F-4D97-AF65-F5344CB8AC3E}">
        <p14:creationId xmlns:p14="http://schemas.microsoft.com/office/powerpoint/2010/main" val="9193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parable is an extended metaphor. It appears to be about one set of events but is really about another set of events.</a:t>
            </a:r>
          </a:p>
          <a:p>
            <a:r>
              <a:rPr lang="en-US" i="1" dirty="0" smtClean="0"/>
              <a:t>So, what is the real story?</a:t>
            </a:r>
          </a:p>
          <a:p>
            <a:r>
              <a:rPr lang="en-US" dirty="0" smtClean="0"/>
              <a:t>God sent His prophets to Israel, but in the past the authorities in Israel rejected, persecuted, and even killed the prophets.</a:t>
            </a:r>
          </a:p>
          <a:p>
            <a:r>
              <a:rPr lang="en-US" dirty="0" smtClean="0"/>
              <a:t>God sent His Son Jesus Christ to Israel, but now the authorities will reject and murder Him too. </a:t>
            </a:r>
            <a:r>
              <a:rPr lang="en-US" i="1" dirty="0" smtClean="0"/>
              <a:t>This parable will actually motivate them to do this.</a:t>
            </a:r>
            <a:endParaRPr lang="en-US" dirty="0" smtClean="0"/>
          </a:p>
          <a:p>
            <a:r>
              <a:rPr lang="en-US" dirty="0" smtClean="0"/>
              <a:t>Therefore, God will punish the authorities and give the vineyard to a people who will produce the fruit for which He is looking.</a:t>
            </a:r>
          </a:p>
          <a:p>
            <a:r>
              <a:rPr lang="en-US" dirty="0" smtClean="0"/>
              <a:t>The locus of God’s reign is moving away from national Israel and its leaders to the Church of Jesus Christ. God is working now in the Church.</a:t>
            </a:r>
            <a:endParaRPr lang="en-US" dirty="0"/>
          </a:p>
        </p:txBody>
      </p:sp>
    </p:spTree>
    <p:extLst>
      <p:ext uri="{BB962C8B-B14F-4D97-AF65-F5344CB8AC3E}">
        <p14:creationId xmlns:p14="http://schemas.microsoft.com/office/powerpoint/2010/main" val="3005391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Note that this parable is not about what is happening now, but what happened in the ministry of Jesus.</a:t>
            </a:r>
          </a:p>
          <a:p>
            <a:r>
              <a:rPr lang="en-US" dirty="0" smtClean="0"/>
              <a:t>What is its application to us?</a:t>
            </a:r>
          </a:p>
          <a:p>
            <a:r>
              <a:rPr lang="en-US" dirty="0" smtClean="0"/>
              <a:t>It is now in the Church of Jesus Christ where God brings His reign of salvation. Believers are now in the place where God is at work.</a:t>
            </a:r>
          </a:p>
          <a:p>
            <a:r>
              <a:rPr lang="en-US" dirty="0" smtClean="0"/>
              <a:t>Do not accuse Christians today of being those who persecuted the prophets and killed Jesus. We are not the 1</a:t>
            </a:r>
            <a:r>
              <a:rPr lang="en-US" baseline="30000" dirty="0" smtClean="0"/>
              <a:t>st</a:t>
            </a:r>
            <a:r>
              <a:rPr lang="en-US" dirty="0" smtClean="0"/>
              <a:t> century religious authorities whom this parable is about.</a:t>
            </a:r>
          </a:p>
          <a:p>
            <a:r>
              <a:rPr lang="en-US" dirty="0" smtClean="0"/>
              <a:t>No, we are the people to whom God transferred His reign.</a:t>
            </a:r>
          </a:p>
          <a:p>
            <a:r>
              <a:rPr lang="en-US" i="1" dirty="0" smtClean="0"/>
              <a:t>Yet could people in the Church today reject God’s Word and those sent to preach/teach it?</a:t>
            </a:r>
          </a:p>
          <a:p>
            <a:r>
              <a:rPr lang="en-US" dirty="0" smtClean="0"/>
              <a:t>Any thought then on how to preach and apply this parable?</a:t>
            </a:r>
            <a:endParaRPr lang="en-US" dirty="0"/>
          </a:p>
        </p:txBody>
      </p:sp>
    </p:spTree>
    <p:extLst>
      <p:ext uri="{BB962C8B-B14F-4D97-AF65-F5344CB8AC3E}">
        <p14:creationId xmlns:p14="http://schemas.microsoft.com/office/powerpoint/2010/main" val="205697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Assignment</a:t>
            </a:r>
            <a:endParaRPr lang="en-US" dirty="0"/>
          </a:p>
        </p:txBody>
      </p:sp>
      <p:sp>
        <p:nvSpPr>
          <p:cNvPr id="3" name="Content Placeholder 2"/>
          <p:cNvSpPr>
            <a:spLocks noGrp="1"/>
          </p:cNvSpPr>
          <p:nvPr>
            <p:ph idx="1"/>
          </p:nvPr>
        </p:nvSpPr>
        <p:spPr/>
        <p:txBody>
          <a:bodyPr/>
          <a:lstStyle/>
          <a:p>
            <a:r>
              <a:rPr lang="en-US" dirty="0" smtClean="0"/>
              <a:t>Carefully read Matthew 21:42-46 (the conclusion of the parable).</a:t>
            </a:r>
          </a:p>
          <a:p>
            <a:r>
              <a:rPr lang="en-US" dirty="0" smtClean="0"/>
              <a:t>Identify and fully resolve any participles you encounter in this section. Use the PRRP approach found in the slides that follow.</a:t>
            </a:r>
          </a:p>
          <a:p>
            <a:r>
              <a:rPr lang="en-US" dirty="0" smtClean="0"/>
              <a:t>Identify the Old Testament passage that is cited in Matthew 21:42.</a:t>
            </a:r>
          </a:p>
          <a:p>
            <a:r>
              <a:rPr lang="en-US" dirty="0" smtClean="0"/>
              <a:t>Identify the Old Testament passage that is alluded to in Matthew 21:44.</a:t>
            </a:r>
          </a:p>
          <a:p>
            <a:r>
              <a:rPr lang="en-US" dirty="0" smtClean="0"/>
              <a:t>Then continue with the presentation.</a:t>
            </a:r>
          </a:p>
          <a:p>
            <a:endParaRPr lang="en-US" dirty="0"/>
          </a:p>
        </p:txBody>
      </p:sp>
    </p:spTree>
    <p:extLst>
      <p:ext uri="{BB962C8B-B14F-4D97-AF65-F5344CB8AC3E}">
        <p14:creationId xmlns:p14="http://schemas.microsoft.com/office/powerpoint/2010/main" val="17130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Assignment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115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Resolving Participles – PRRP</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Step one: Parse the participle (six categories)</a:t>
            </a:r>
          </a:p>
          <a:p>
            <a:r>
              <a:rPr lang="en-US" dirty="0" smtClean="0"/>
              <a:t>Tense – Present, Aorist, or Perfect</a:t>
            </a:r>
          </a:p>
          <a:p>
            <a:r>
              <a:rPr lang="en-US" dirty="0" smtClean="0"/>
              <a:t>[Mood – Participle (Verbal Adjective)]</a:t>
            </a:r>
          </a:p>
          <a:p>
            <a:r>
              <a:rPr lang="en-US" dirty="0" smtClean="0"/>
              <a:t>Voice – Active, Middle, or Passive</a:t>
            </a:r>
          </a:p>
          <a:p>
            <a:r>
              <a:rPr lang="en-US" dirty="0" smtClean="0"/>
              <a:t>Gender – Masculine, Feminine, or Neuter</a:t>
            </a:r>
          </a:p>
          <a:p>
            <a:r>
              <a:rPr lang="en-US" dirty="0" smtClean="0"/>
              <a:t>Number – Singular or Plural</a:t>
            </a:r>
          </a:p>
          <a:p>
            <a:r>
              <a:rPr lang="en-US" dirty="0" smtClean="0"/>
              <a:t>Case – Nominative, Genitive, Dative, or Accusative</a:t>
            </a:r>
            <a:endParaRPr lang="en-US" dirty="0"/>
          </a:p>
        </p:txBody>
      </p:sp>
    </p:spTree>
    <p:extLst>
      <p:ext uri="{BB962C8B-B14F-4D97-AF65-F5344CB8AC3E}">
        <p14:creationId xmlns:p14="http://schemas.microsoft.com/office/powerpoint/2010/main" val="249276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Resolving Participles – PRRP</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smtClean="0"/>
              <a:t>Step two: Identify the Participle’s Referent</a:t>
            </a:r>
          </a:p>
          <a:p>
            <a:r>
              <a:rPr lang="en-US" dirty="0" smtClean="0"/>
              <a:t>Since a participle is an adjective, it will always agree with its referent in gender, number, and case.</a:t>
            </a:r>
          </a:p>
          <a:p>
            <a:r>
              <a:rPr lang="en-US" dirty="0" smtClean="0"/>
              <a:t>To find the participle’s referent, identify a noun or pronoun in the clause that has the same gender, number, and case as the participle.</a:t>
            </a:r>
          </a:p>
          <a:p>
            <a:r>
              <a:rPr lang="en-US" dirty="0" smtClean="0"/>
              <a:t>A participle’s referent is its subject.</a:t>
            </a:r>
          </a:p>
          <a:p>
            <a:r>
              <a:rPr lang="en-US" dirty="0" smtClean="0"/>
              <a:t>Note, however, that a substantive participle (see below) will not have a referent.</a:t>
            </a:r>
          </a:p>
        </p:txBody>
      </p:sp>
    </p:spTree>
    <p:extLst>
      <p:ext uri="{BB962C8B-B14F-4D97-AF65-F5344CB8AC3E}">
        <p14:creationId xmlns:p14="http://schemas.microsoft.com/office/powerpoint/2010/main" val="179975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Resolving Participles – PRRP</a:t>
            </a:r>
            <a:endParaRPr lang="en-US" dirty="0"/>
          </a:p>
        </p:txBody>
      </p:sp>
      <p:sp>
        <p:nvSpPr>
          <p:cNvPr id="3" name="Content Placeholder 2"/>
          <p:cNvSpPr>
            <a:spLocks noGrp="1"/>
          </p:cNvSpPr>
          <p:nvPr>
            <p:ph idx="1"/>
          </p:nvPr>
        </p:nvSpPr>
        <p:spPr/>
        <p:txBody>
          <a:bodyPr/>
          <a:lstStyle/>
          <a:p>
            <a:pPr marL="0" indent="0" algn="ctr">
              <a:buNone/>
            </a:pPr>
            <a:r>
              <a:rPr lang="en-US" dirty="0" smtClean="0"/>
              <a:t>Step three: Establish relative time</a:t>
            </a:r>
          </a:p>
          <a:p>
            <a:r>
              <a:rPr lang="en-US" dirty="0" smtClean="0"/>
              <a:t>Participles do not have time. Their time is relative to the main verb of the sentence. </a:t>
            </a:r>
            <a:r>
              <a:rPr lang="en-US" b="1" dirty="0" smtClean="0"/>
              <a:t>So identify and parse the main verb.</a:t>
            </a:r>
            <a:endParaRPr lang="en-US" dirty="0" smtClean="0"/>
          </a:p>
          <a:p>
            <a:r>
              <a:rPr lang="en-US" dirty="0" smtClean="0"/>
              <a:t>Present participles – relative time is </a:t>
            </a:r>
            <a:r>
              <a:rPr lang="en-US" b="1" dirty="0" smtClean="0"/>
              <a:t>same time as the main verb</a:t>
            </a:r>
            <a:r>
              <a:rPr lang="en-US" dirty="0" smtClean="0"/>
              <a:t>.</a:t>
            </a:r>
          </a:p>
          <a:p>
            <a:r>
              <a:rPr lang="en-US" dirty="0" smtClean="0"/>
              <a:t>Aorist participles – relative time is </a:t>
            </a:r>
            <a:r>
              <a:rPr lang="en-US" b="1" dirty="0" smtClean="0"/>
              <a:t>one step back in time from the main verb</a:t>
            </a:r>
            <a:r>
              <a:rPr lang="en-US" dirty="0" smtClean="0"/>
              <a:t>.</a:t>
            </a:r>
          </a:p>
        </p:txBody>
      </p:sp>
    </p:spTree>
    <p:extLst>
      <p:ext uri="{BB962C8B-B14F-4D97-AF65-F5344CB8AC3E}">
        <p14:creationId xmlns:p14="http://schemas.microsoft.com/office/powerpoint/2010/main" val="224103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Resolving Participles – PRRP</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Step three: Establish relative time – Rules for present participles</a:t>
            </a:r>
          </a:p>
          <a:p>
            <a:r>
              <a:rPr lang="en-US" dirty="0" smtClean="0"/>
              <a:t>When the participle is </a:t>
            </a:r>
            <a:r>
              <a:rPr lang="en-US" b="1" dirty="0" smtClean="0"/>
              <a:t>present</a:t>
            </a:r>
            <a:r>
              <a:rPr lang="en-US" dirty="0" smtClean="0"/>
              <a:t> and the main verb is a primary tense (present, future, or perfect) verb. . .</a:t>
            </a:r>
          </a:p>
          <a:p>
            <a:r>
              <a:rPr lang="en-US" dirty="0" smtClean="0"/>
              <a:t>. . .translate the participle as a </a:t>
            </a:r>
            <a:r>
              <a:rPr lang="en-US" b="1" dirty="0" smtClean="0"/>
              <a:t>present</a:t>
            </a:r>
            <a:r>
              <a:rPr lang="en-US" dirty="0" smtClean="0"/>
              <a:t> indicative verb.</a:t>
            </a:r>
          </a:p>
          <a:p>
            <a:pPr lvl="1"/>
            <a:r>
              <a:rPr lang="en-US" dirty="0" smtClean="0"/>
              <a:t>Same time as the main verb.</a:t>
            </a:r>
          </a:p>
          <a:p>
            <a:pPr lvl="1"/>
            <a:endParaRPr lang="en-US" dirty="0" smtClean="0"/>
          </a:p>
          <a:p>
            <a:r>
              <a:rPr lang="en-US" dirty="0" smtClean="0"/>
              <a:t>When the participle is </a:t>
            </a:r>
            <a:r>
              <a:rPr lang="en-US" b="1" dirty="0" smtClean="0"/>
              <a:t>present</a:t>
            </a:r>
            <a:r>
              <a:rPr lang="en-US" dirty="0" smtClean="0"/>
              <a:t> and the main verb is past tense. . .</a:t>
            </a:r>
          </a:p>
          <a:p>
            <a:r>
              <a:rPr lang="en-US" dirty="0" smtClean="0"/>
              <a:t>. . .translate the participle as an </a:t>
            </a:r>
            <a:r>
              <a:rPr lang="en-US" b="1" dirty="0" smtClean="0"/>
              <a:t>imperfect</a:t>
            </a:r>
            <a:r>
              <a:rPr lang="en-US" dirty="0" smtClean="0"/>
              <a:t> indicative verb.</a:t>
            </a:r>
          </a:p>
          <a:p>
            <a:pPr lvl="1"/>
            <a:r>
              <a:rPr lang="en-US" dirty="0" smtClean="0"/>
              <a:t>Same time as the main verb</a:t>
            </a:r>
            <a:endParaRPr lang="en-US" dirty="0" smtClean="0"/>
          </a:p>
        </p:txBody>
      </p:sp>
    </p:spTree>
    <p:extLst>
      <p:ext uri="{BB962C8B-B14F-4D97-AF65-F5344CB8AC3E}">
        <p14:creationId xmlns:p14="http://schemas.microsoft.com/office/powerpoint/2010/main" val="23822426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949</TotalTime>
  <Words>2046</Words>
  <Application>Microsoft Office PowerPoint</Application>
  <PresentationFormat>Widescreen</PresentationFormat>
  <Paragraphs>216</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Matthew 21:33-46 Propers 22</vt:lpstr>
      <vt:lpstr>Parable of the Wicked Tenants</vt:lpstr>
      <vt:lpstr>Review: Resolving Participles – PRRP</vt:lpstr>
      <vt:lpstr>Assignment</vt:lpstr>
      <vt:lpstr>Complete the Assignment</vt:lpstr>
      <vt:lpstr>Resolving Participles – PRRP</vt:lpstr>
      <vt:lpstr>Resolving Participles – PRRP</vt:lpstr>
      <vt:lpstr>Resolving Participles – PRRP</vt:lpstr>
      <vt:lpstr>Resolving Participles – PRRP</vt:lpstr>
      <vt:lpstr>Resolving Participles – PRRP</vt:lpstr>
      <vt:lpstr>Review – Resolving Participles – PRRP</vt:lpstr>
      <vt:lpstr>Review – Resolving Participles – PRRP</vt:lpstr>
      <vt:lpstr>Review – Resolving Participles – PRRP</vt:lpstr>
      <vt:lpstr>Review – Resolving Participles – PRRP</vt:lpstr>
      <vt:lpstr>Examining the Text – Matthew 21:42-46</vt:lpstr>
      <vt:lpstr>Key for Text</vt:lpstr>
      <vt:lpstr>Resolve the Participle οἰκοδομοῦντες from v. 42 (PRRP)</vt:lpstr>
      <vt:lpstr>Resolve the Participle οἰκοδομοῦντες from v. 42 (PRRP)</vt:lpstr>
      <vt:lpstr>Matthew 21:42a</vt:lpstr>
      <vt:lpstr>Matthew 21:42b</vt:lpstr>
      <vt:lpstr>OT Citation – Psalm 118:22-23</vt:lpstr>
      <vt:lpstr>Resolve the Participle ποιοῦντι from v. 43 (PRRP)</vt:lpstr>
      <vt:lpstr>Matthew 21:43</vt:lpstr>
      <vt:lpstr>Resolve the Participle πεσὼν (PRRP)</vt:lpstr>
      <vt:lpstr>Matthew 21:44</vt:lpstr>
      <vt:lpstr>An OT Allusion – Isaiah 8:14-15</vt:lpstr>
      <vt:lpstr>Resolve the Participle ἀκούσαντες (PRRP)</vt:lpstr>
      <vt:lpstr>Matthew 21:45</vt:lpstr>
      <vt:lpstr>Resolve the Participle ζητοῦντες (PRRP)</vt:lpstr>
      <vt:lpstr>Matthew 21:46</vt:lpstr>
      <vt:lpstr>Interpretative and Homiletical Thoughts</vt:lpstr>
      <vt:lpstr>Interpretative and Homiletical Thoughts</vt:lpstr>
      <vt:lpstr>Interpretative and Homiletical Thoughts</vt:lpstr>
      <vt:lpstr>Interpretative and Homiletical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21:33-46 Propers 22</dc:title>
  <dc:creator>Lewis, David</dc:creator>
  <cp:lastModifiedBy>Lewis, David</cp:lastModifiedBy>
  <cp:revision>19</cp:revision>
  <dcterms:created xsi:type="dcterms:W3CDTF">2023-09-21T01:22:55Z</dcterms:created>
  <dcterms:modified xsi:type="dcterms:W3CDTF">2023-09-21T17:12:45Z</dcterms:modified>
</cp:coreProperties>
</file>