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76" r:id="rId5"/>
    <p:sldId id="277" r:id="rId6"/>
    <p:sldId id="268" r:id="rId7"/>
    <p:sldId id="278" r:id="rId8"/>
    <p:sldId id="265" r:id="rId9"/>
    <p:sldId id="269" r:id="rId10"/>
    <p:sldId id="284" r:id="rId11"/>
    <p:sldId id="283" r:id="rId12"/>
    <p:sldId id="258" r:id="rId13"/>
    <p:sldId id="270" r:id="rId14"/>
    <p:sldId id="259" r:id="rId15"/>
    <p:sldId id="271" r:id="rId16"/>
    <p:sldId id="260" r:id="rId17"/>
    <p:sldId id="272" r:id="rId18"/>
    <p:sldId id="285" r:id="rId19"/>
    <p:sldId id="261" r:id="rId20"/>
    <p:sldId id="273" r:id="rId21"/>
    <p:sldId id="262" r:id="rId22"/>
    <p:sldId id="274" r:id="rId23"/>
    <p:sldId id="286" r:id="rId24"/>
    <p:sldId id="263" r:id="rId25"/>
    <p:sldId id="275" r:id="rId26"/>
    <p:sldId id="264" r:id="rId27"/>
    <p:sldId id="287" r:id="rId28"/>
    <p:sldId id="288" r:id="rId29"/>
    <p:sldId id="279" r:id="rId30"/>
    <p:sldId id="280" r:id="rId31"/>
    <p:sldId id="295" r:id="rId32"/>
    <p:sldId id="294" r:id="rId33"/>
    <p:sldId id="293" r:id="rId34"/>
    <p:sldId id="281" r:id="rId35"/>
    <p:sldId id="289" r:id="rId36"/>
    <p:sldId id="282" r:id="rId37"/>
    <p:sldId id="29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277" autoAdjust="0"/>
    <p:restoredTop sz="94660"/>
  </p:normalViewPr>
  <p:slideViewPr>
    <p:cSldViewPr snapToGrid="0">
      <p:cViewPr varScale="1">
        <p:scale>
          <a:sx n="88" d="100"/>
          <a:sy n="88" d="100"/>
        </p:scale>
        <p:origin x="107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3A02FF3-B8A6-4197-8635-CB41C3D2BE4C}" type="datetimeFigureOut">
              <a:rPr lang="en-US" smtClean="0"/>
              <a:t>11/2/2023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4DAB66A-79ED-4224-BCB2-ED7EEB5F892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5071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3A02FF3-B8A6-4197-8635-CB41C3D2BE4C}"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AB66A-79ED-4224-BCB2-ED7EEB5F8926}" type="slidenum">
              <a:rPr lang="en-US" smtClean="0"/>
              <a:t>‹#›</a:t>
            </a:fld>
            <a:endParaRPr lang="en-US"/>
          </a:p>
        </p:txBody>
      </p:sp>
    </p:spTree>
    <p:extLst>
      <p:ext uri="{BB962C8B-B14F-4D97-AF65-F5344CB8AC3E}">
        <p14:creationId xmlns:p14="http://schemas.microsoft.com/office/powerpoint/2010/main" val="97097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A02FF3-B8A6-4197-8635-CB41C3D2BE4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AB66A-79ED-4224-BCB2-ED7EEB5F892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1924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A02FF3-B8A6-4197-8635-CB41C3D2BE4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AB66A-79ED-4224-BCB2-ED7EEB5F892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5058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A02FF3-B8A6-4197-8635-CB41C3D2BE4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AB66A-79ED-4224-BCB2-ED7EEB5F8926}" type="slidenum">
              <a:rPr lang="en-US" smtClean="0"/>
              <a:t>‹#›</a:t>
            </a:fld>
            <a:endParaRPr lang="en-US"/>
          </a:p>
        </p:txBody>
      </p:sp>
    </p:spTree>
    <p:extLst>
      <p:ext uri="{BB962C8B-B14F-4D97-AF65-F5344CB8AC3E}">
        <p14:creationId xmlns:p14="http://schemas.microsoft.com/office/powerpoint/2010/main" val="925915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A02FF3-B8A6-4197-8635-CB41C3D2BE4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AB66A-79ED-4224-BCB2-ED7EEB5F892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7670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A02FF3-B8A6-4197-8635-CB41C3D2BE4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AB66A-79ED-4224-BCB2-ED7EEB5F892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8824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A02FF3-B8A6-4197-8635-CB41C3D2BE4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AB66A-79ED-4224-BCB2-ED7EEB5F892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0986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A02FF3-B8A6-4197-8635-CB41C3D2BE4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AB66A-79ED-4224-BCB2-ED7EEB5F892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4295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A02FF3-B8A6-4197-8635-CB41C3D2BE4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AB66A-79ED-4224-BCB2-ED7EEB5F8926}" type="slidenum">
              <a:rPr lang="en-US" smtClean="0"/>
              <a:t>‹#›</a:t>
            </a:fld>
            <a:endParaRPr lang="en-US"/>
          </a:p>
        </p:txBody>
      </p:sp>
    </p:spTree>
    <p:extLst>
      <p:ext uri="{BB962C8B-B14F-4D97-AF65-F5344CB8AC3E}">
        <p14:creationId xmlns:p14="http://schemas.microsoft.com/office/powerpoint/2010/main" val="2409392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A02FF3-B8A6-4197-8635-CB41C3D2BE4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AB66A-79ED-4224-BCB2-ED7EEB5F892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704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A02FF3-B8A6-4197-8635-CB41C3D2BE4C}"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AB66A-79ED-4224-BCB2-ED7EEB5F8926}" type="slidenum">
              <a:rPr lang="en-US" smtClean="0"/>
              <a:t>‹#›</a:t>
            </a:fld>
            <a:endParaRPr lang="en-US"/>
          </a:p>
        </p:txBody>
      </p:sp>
    </p:spTree>
    <p:extLst>
      <p:ext uri="{BB962C8B-B14F-4D97-AF65-F5344CB8AC3E}">
        <p14:creationId xmlns:p14="http://schemas.microsoft.com/office/powerpoint/2010/main" val="3183503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A02FF3-B8A6-4197-8635-CB41C3D2BE4C}"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DAB66A-79ED-4224-BCB2-ED7EEB5F892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5364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A02FF3-B8A6-4197-8635-CB41C3D2BE4C}"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DAB66A-79ED-4224-BCB2-ED7EEB5F892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6085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02FF3-B8A6-4197-8635-CB41C3D2BE4C}"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DAB66A-79ED-4224-BCB2-ED7EEB5F8926}" type="slidenum">
              <a:rPr lang="en-US" smtClean="0"/>
              <a:t>‹#›</a:t>
            </a:fld>
            <a:endParaRPr lang="en-US"/>
          </a:p>
        </p:txBody>
      </p:sp>
    </p:spTree>
    <p:extLst>
      <p:ext uri="{BB962C8B-B14F-4D97-AF65-F5344CB8AC3E}">
        <p14:creationId xmlns:p14="http://schemas.microsoft.com/office/powerpoint/2010/main" val="1117841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3A02FF3-B8A6-4197-8635-CB41C3D2BE4C}"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AB66A-79ED-4224-BCB2-ED7EEB5F892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1013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3A02FF3-B8A6-4197-8635-CB41C3D2BE4C}"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AB66A-79ED-4224-BCB2-ED7EEB5F8926}" type="slidenum">
              <a:rPr lang="en-US" smtClean="0"/>
              <a:t>‹#›</a:t>
            </a:fld>
            <a:endParaRPr lang="en-US"/>
          </a:p>
        </p:txBody>
      </p:sp>
    </p:spTree>
    <p:extLst>
      <p:ext uri="{BB962C8B-B14F-4D97-AF65-F5344CB8AC3E}">
        <p14:creationId xmlns:p14="http://schemas.microsoft.com/office/powerpoint/2010/main" val="2427569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A02FF3-B8A6-4197-8635-CB41C3D2BE4C}" type="datetimeFigureOut">
              <a:rPr lang="en-US" smtClean="0"/>
              <a:t>11/2/2023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4DAB66A-79ED-4224-BCB2-ED7EEB5F8926}" type="slidenum">
              <a:rPr lang="en-US" smtClean="0"/>
              <a:t>‹#›</a:t>
            </a:fld>
            <a:endParaRPr lang="en-US"/>
          </a:p>
        </p:txBody>
      </p:sp>
    </p:spTree>
    <p:extLst>
      <p:ext uri="{BB962C8B-B14F-4D97-AF65-F5344CB8AC3E}">
        <p14:creationId xmlns:p14="http://schemas.microsoft.com/office/powerpoint/2010/main" val="576584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Matthew 25:14-30</a:t>
            </a:r>
            <a:br>
              <a:rPr lang="en-US" dirty="0" smtClean="0"/>
            </a:br>
            <a:r>
              <a:rPr lang="en-US" dirty="0" smtClean="0"/>
              <a:t>Propers 28</a:t>
            </a:r>
            <a:endParaRPr lang="en-US" dirty="0"/>
          </a:p>
        </p:txBody>
      </p:sp>
      <p:sp>
        <p:nvSpPr>
          <p:cNvPr id="3" name="Subtitle 2"/>
          <p:cNvSpPr>
            <a:spLocks noGrp="1"/>
          </p:cNvSpPr>
          <p:nvPr>
            <p:ph type="subTitle" idx="1"/>
          </p:nvPr>
        </p:nvSpPr>
        <p:spPr/>
        <p:txBody>
          <a:bodyPr/>
          <a:lstStyle/>
          <a:p>
            <a:endParaRPr lang="en-US" dirty="0" smtClean="0"/>
          </a:p>
          <a:p>
            <a:r>
              <a:rPr lang="en-US" sz="3200" dirty="0" smtClean="0"/>
              <a:t>The Parable of the Talents</a:t>
            </a:r>
            <a:endParaRPr lang="en-US" sz="3200" dirty="0"/>
          </a:p>
        </p:txBody>
      </p:sp>
    </p:spTree>
    <p:extLst>
      <p:ext uri="{BB962C8B-B14F-4D97-AF65-F5344CB8AC3E}">
        <p14:creationId xmlns:p14="http://schemas.microsoft.com/office/powerpoint/2010/main" val="2254105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25:24 - </a:t>
            </a:r>
            <a:r>
              <a:rPr lang="en-US" dirty="0"/>
              <a:t>Vocabulary/Notes</a:t>
            </a:r>
          </a:p>
        </p:txBody>
      </p:sp>
      <p:sp>
        <p:nvSpPr>
          <p:cNvPr id="3" name="Content Placeholder 2"/>
          <p:cNvSpPr>
            <a:spLocks noGrp="1"/>
          </p:cNvSpPr>
          <p:nvPr>
            <p:ph idx="1"/>
          </p:nvPr>
        </p:nvSpPr>
        <p:spPr/>
        <p:txBody>
          <a:bodyPr>
            <a:normAutofit/>
          </a:bodyPr>
          <a:lstStyle/>
          <a:p>
            <a:r>
              <a:rPr lang="el-GR" dirty="0" smtClean="0">
                <a:latin typeface="Cardo" panose="02020600000000000000" pitchFamily="18" charset="-79"/>
                <a:ea typeface="Cardo" panose="02020600000000000000" pitchFamily="18" charset="-79"/>
                <a:cs typeface="Cardo" panose="02020600000000000000" pitchFamily="18" charset="-79"/>
              </a:rPr>
              <a:t>ὅπου</a:t>
            </a:r>
            <a:r>
              <a:rPr lang="en-US" dirty="0" smtClean="0">
                <a:latin typeface="Cardo" panose="02020600000000000000" pitchFamily="18" charset="-79"/>
                <a:ea typeface="Cardo" panose="02020600000000000000" pitchFamily="18" charset="-79"/>
                <a:cs typeface="Cardo" panose="02020600000000000000" pitchFamily="18" charset="-79"/>
              </a:rPr>
              <a:t> – adverb: where</a:t>
            </a:r>
            <a:endParaRPr lang="el-GR" dirty="0" smtClean="0">
              <a:latin typeface="Cardo" panose="02020600000000000000" pitchFamily="18" charset="-79"/>
              <a:ea typeface="Cardo" panose="02020600000000000000" pitchFamily="18" charset="-79"/>
              <a:cs typeface="Cardo" panose="02020600000000000000" pitchFamily="18" charset="-79"/>
            </a:endParaRPr>
          </a:p>
          <a:p>
            <a:r>
              <a:rPr lang="el-GR" dirty="0" smtClean="0">
                <a:latin typeface="Cardo" panose="02020600000000000000" pitchFamily="18" charset="-79"/>
                <a:ea typeface="Cardo" panose="02020600000000000000" pitchFamily="18" charset="-79"/>
                <a:cs typeface="Cardo" panose="02020600000000000000" pitchFamily="18" charset="-79"/>
              </a:rPr>
              <a:t>σπείρω</a:t>
            </a:r>
            <a:r>
              <a:rPr lang="en-US" dirty="0" smtClean="0">
                <a:latin typeface="Cardo" panose="02020600000000000000" pitchFamily="18" charset="-79"/>
                <a:ea typeface="Cardo" panose="02020600000000000000" pitchFamily="18" charset="-79"/>
                <a:cs typeface="Cardo" panose="02020600000000000000" pitchFamily="18" charset="-79"/>
              </a:rPr>
              <a:t> – verb: I sow</a:t>
            </a:r>
            <a:endParaRPr lang="el-GR" dirty="0" smtClean="0">
              <a:latin typeface="Cardo" panose="02020600000000000000" pitchFamily="18" charset="-79"/>
              <a:ea typeface="Cardo" panose="02020600000000000000" pitchFamily="18" charset="-79"/>
              <a:cs typeface="Cardo" panose="02020600000000000000" pitchFamily="18" charset="-79"/>
            </a:endParaRPr>
          </a:p>
          <a:p>
            <a:r>
              <a:rPr lang="el-GR" dirty="0" smtClean="0">
                <a:latin typeface="Cardo" panose="02020600000000000000" pitchFamily="18" charset="-79"/>
                <a:ea typeface="Cardo" panose="02020600000000000000" pitchFamily="18" charset="-79"/>
                <a:cs typeface="Cardo" panose="02020600000000000000" pitchFamily="18" charset="-79"/>
              </a:rPr>
              <a:t>συνάγω</a:t>
            </a:r>
            <a:r>
              <a:rPr lang="en-US" dirty="0" smtClean="0">
                <a:latin typeface="Cardo" panose="02020600000000000000" pitchFamily="18" charset="-79"/>
                <a:ea typeface="Cardo" panose="02020600000000000000" pitchFamily="18" charset="-79"/>
                <a:cs typeface="Cardo" panose="02020600000000000000" pitchFamily="18" charset="-79"/>
              </a:rPr>
              <a:t> – verb: I gather</a:t>
            </a:r>
            <a:endParaRPr lang="el-GR" dirty="0" smtClean="0">
              <a:latin typeface="Cardo" panose="02020600000000000000" pitchFamily="18" charset="-79"/>
              <a:ea typeface="Cardo" panose="02020600000000000000" pitchFamily="18" charset="-79"/>
              <a:cs typeface="Cardo" panose="02020600000000000000" pitchFamily="18" charset="-79"/>
            </a:endParaRPr>
          </a:p>
          <a:p>
            <a:r>
              <a:rPr lang="el-GR" dirty="0" smtClean="0">
                <a:latin typeface="Cardo" panose="02020600000000000000" pitchFamily="18" charset="-79"/>
                <a:ea typeface="Cardo" panose="02020600000000000000" pitchFamily="18" charset="-79"/>
                <a:cs typeface="Cardo" panose="02020600000000000000" pitchFamily="18" charset="-79"/>
              </a:rPr>
              <a:t>ὅθεν</a:t>
            </a:r>
            <a:r>
              <a:rPr lang="en-US" dirty="0" smtClean="0">
                <a:latin typeface="Cardo" panose="02020600000000000000" pitchFamily="18" charset="-79"/>
                <a:ea typeface="Cardo" panose="02020600000000000000" pitchFamily="18" charset="-79"/>
                <a:cs typeface="Cardo" panose="02020600000000000000" pitchFamily="18" charset="-79"/>
              </a:rPr>
              <a:t> – adverb: from where</a:t>
            </a:r>
            <a:endParaRPr lang="el-GR" dirty="0" smtClean="0">
              <a:latin typeface="Cardo" panose="02020600000000000000" pitchFamily="18" charset="-79"/>
              <a:ea typeface="Cardo" panose="02020600000000000000" pitchFamily="18" charset="-79"/>
              <a:cs typeface="Cardo" panose="02020600000000000000" pitchFamily="18" charset="-79"/>
            </a:endParaRPr>
          </a:p>
          <a:p>
            <a:r>
              <a:rPr lang="el-GR" dirty="0" smtClean="0">
                <a:latin typeface="Cardo" panose="02020600000000000000" pitchFamily="18" charset="-79"/>
                <a:ea typeface="Cardo" panose="02020600000000000000" pitchFamily="18" charset="-79"/>
                <a:cs typeface="Cardo" panose="02020600000000000000" pitchFamily="18" charset="-79"/>
              </a:rPr>
              <a:t>διασκορπίζω</a:t>
            </a:r>
            <a:r>
              <a:rPr lang="en-US" dirty="0" smtClean="0">
                <a:latin typeface="Cardo" panose="02020600000000000000" pitchFamily="18" charset="-79"/>
                <a:ea typeface="Cardo" panose="02020600000000000000" pitchFamily="18" charset="-79"/>
                <a:cs typeface="Cardo" panose="02020600000000000000" pitchFamily="18" charset="-79"/>
              </a:rPr>
              <a:t> – verb: I scatter (seed)</a:t>
            </a:r>
            <a:endParaRPr lang="en-US" dirty="0">
              <a:latin typeface="Cardo" panose="02020600000000000000" pitchFamily="18" charset="-79"/>
              <a:ea typeface="Cardo" panose="02020600000000000000" pitchFamily="18" charset="-79"/>
              <a:cs typeface="Cardo" panose="02020600000000000000" pitchFamily="18" charset="-79"/>
            </a:endParaRPr>
          </a:p>
        </p:txBody>
      </p:sp>
    </p:spTree>
    <p:extLst>
      <p:ext uri="{BB962C8B-B14F-4D97-AF65-F5344CB8AC3E}">
        <p14:creationId xmlns:p14="http://schemas.microsoft.com/office/powerpoint/2010/main" val="213028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25:24 - </a:t>
            </a:r>
            <a:r>
              <a:rPr lang="en-US" dirty="0"/>
              <a:t>Vocabulary/Notes</a:t>
            </a:r>
          </a:p>
        </p:txBody>
      </p:sp>
      <p:sp>
        <p:nvSpPr>
          <p:cNvPr id="3" name="Content Placeholder 2"/>
          <p:cNvSpPr>
            <a:spLocks noGrp="1"/>
          </p:cNvSpPr>
          <p:nvPr>
            <p:ph idx="1"/>
          </p:nvPr>
        </p:nvSpPr>
        <p:spPr/>
        <p:txBody>
          <a:bodyPr>
            <a:normAutofit/>
          </a:bodyPr>
          <a:lstStyle/>
          <a:p>
            <a:r>
              <a:rPr lang="el-GR" u="sng" dirty="0">
                <a:latin typeface="Cardo" panose="02020600000000000000" pitchFamily="18" charset="-79"/>
                <a:ea typeface="Cardo" panose="02020600000000000000" pitchFamily="18" charset="-79"/>
                <a:cs typeface="Cardo" panose="02020600000000000000" pitchFamily="18" charset="-79"/>
              </a:rPr>
              <a:t>ὁ</a:t>
            </a:r>
            <a:r>
              <a:rPr lang="el-GR" dirty="0">
                <a:latin typeface="Cardo" panose="02020600000000000000" pitchFamily="18" charset="-79"/>
                <a:ea typeface="Cardo" panose="02020600000000000000" pitchFamily="18" charset="-79"/>
                <a:cs typeface="Cardo" panose="02020600000000000000" pitchFamily="18" charset="-79"/>
              </a:rPr>
              <a:t> </a:t>
            </a:r>
            <a:r>
              <a:rPr lang="en-US" dirty="0" smtClean="0">
                <a:latin typeface="Cardo" panose="02020600000000000000" pitchFamily="18" charset="-79"/>
                <a:ea typeface="Cardo" panose="02020600000000000000" pitchFamily="18" charset="-79"/>
                <a:cs typeface="Cardo" panose="02020600000000000000" pitchFamily="18" charset="-79"/>
              </a:rPr>
              <a:t>. . . </a:t>
            </a:r>
            <a:r>
              <a:rPr lang="el-GR" u="sng" dirty="0" smtClean="0">
                <a:solidFill>
                  <a:srgbClr val="0070C0"/>
                </a:solidFill>
                <a:latin typeface="Cardo" panose="02020600000000000000" pitchFamily="18" charset="-79"/>
                <a:ea typeface="Cardo" panose="02020600000000000000" pitchFamily="18" charset="-79"/>
                <a:cs typeface="Cardo" panose="02020600000000000000" pitchFamily="18" charset="-79"/>
              </a:rPr>
              <a:t>εἰληφὼς</a:t>
            </a:r>
            <a:r>
              <a:rPr lang="en-US" dirty="0" smtClean="0">
                <a:solidFill>
                  <a:schemeClr val="tx1"/>
                </a:solidFill>
                <a:latin typeface="Cardo" panose="02020600000000000000" pitchFamily="18" charset="-79"/>
                <a:ea typeface="Cardo" panose="02020600000000000000" pitchFamily="18" charset="-79"/>
                <a:cs typeface="Cardo" panose="02020600000000000000" pitchFamily="18" charset="-79"/>
              </a:rPr>
              <a:t> = substantive participle</a:t>
            </a:r>
            <a:endParaRPr lang="en-US" dirty="0">
              <a:latin typeface="Cardo" panose="02020600000000000000" pitchFamily="18" charset="-79"/>
              <a:ea typeface="Cardo" panose="02020600000000000000" pitchFamily="18" charset="-79"/>
              <a:cs typeface="Cardo" panose="02020600000000000000" pitchFamily="18" charset="-79"/>
            </a:endParaRPr>
          </a:p>
        </p:txBody>
      </p:sp>
    </p:spTree>
    <p:extLst>
      <p:ext uri="{BB962C8B-B14F-4D97-AF65-F5344CB8AC3E}">
        <p14:creationId xmlns:p14="http://schemas.microsoft.com/office/powerpoint/2010/main" val="705912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25:24</a:t>
            </a:r>
            <a:endParaRPr lang="en-US" dirty="0"/>
          </a:p>
        </p:txBody>
      </p:sp>
      <p:sp>
        <p:nvSpPr>
          <p:cNvPr id="3" name="Content Placeholder 2"/>
          <p:cNvSpPr>
            <a:spLocks noGrp="1"/>
          </p:cNvSpPr>
          <p:nvPr>
            <p:ph idx="1"/>
          </p:nvPr>
        </p:nvSpPr>
        <p:spPr/>
        <p:txBody>
          <a:bodyPr/>
          <a:lstStyle/>
          <a:p>
            <a:pPr marL="0" indent="0">
              <a:buNone/>
            </a:pPr>
            <a:r>
              <a:rPr lang="en-US" b="1" dirty="0" smtClean="0">
                <a:latin typeface="Cardo" panose="02020600000000000000" pitchFamily="18" charset="-79"/>
                <a:ea typeface="Cardo" panose="02020600000000000000" pitchFamily="18" charset="-79"/>
                <a:cs typeface="Cardo" panose="02020600000000000000" pitchFamily="18" charset="-79"/>
              </a:rPr>
              <a:t>	</a:t>
            </a:r>
            <a:r>
              <a:rPr lang="el-GR" dirty="0" smtClean="0">
                <a:solidFill>
                  <a:srgbClr val="0070C0"/>
                </a:solidFill>
                <a:latin typeface="Cardo" panose="02020600000000000000" pitchFamily="18" charset="-79"/>
                <a:ea typeface="Cardo" panose="02020600000000000000" pitchFamily="18" charset="-79"/>
                <a:cs typeface="Cardo" panose="02020600000000000000" pitchFamily="18" charset="-79"/>
              </a:rPr>
              <a:t>Προσελθὼν</a:t>
            </a:r>
            <a:endParaRPr lang="en-US" dirty="0" smtClean="0">
              <a:solidFill>
                <a:schemeClr val="tx1"/>
              </a:solidFill>
              <a:latin typeface="Cardo" panose="02020600000000000000" pitchFamily="18" charset="-79"/>
              <a:ea typeface="Cardo" panose="02020600000000000000" pitchFamily="18" charset="-79"/>
              <a:cs typeface="Cardo" panose="02020600000000000000" pitchFamily="18" charset="-79"/>
            </a:endParaRPr>
          </a:p>
          <a:p>
            <a:pPr marL="0" indent="0">
              <a:buNone/>
            </a:pPr>
            <a:r>
              <a:rPr lang="el-GR" b="1" dirty="0" smtClean="0">
                <a:latin typeface="Cardo" panose="02020600000000000000" pitchFamily="18" charset="-79"/>
                <a:ea typeface="Cardo" panose="02020600000000000000" pitchFamily="18" charset="-79"/>
                <a:cs typeface="Cardo" panose="02020600000000000000" pitchFamily="18" charset="-79"/>
              </a:rPr>
              <a:t>δὲ </a:t>
            </a:r>
            <a:r>
              <a:rPr lang="el-GR" dirty="0">
                <a:latin typeface="Cardo" panose="02020600000000000000" pitchFamily="18" charset="-79"/>
                <a:ea typeface="Cardo" panose="02020600000000000000" pitchFamily="18" charset="-79"/>
                <a:cs typeface="Cardo" panose="02020600000000000000" pitchFamily="18" charset="-79"/>
              </a:rPr>
              <a:t>καὶ </a:t>
            </a:r>
            <a:r>
              <a:rPr lang="el-GR" u="sng" dirty="0">
                <a:latin typeface="Cardo" panose="02020600000000000000" pitchFamily="18" charset="-79"/>
                <a:ea typeface="Cardo" panose="02020600000000000000" pitchFamily="18" charset="-79"/>
                <a:cs typeface="Cardo" panose="02020600000000000000" pitchFamily="18" charset="-79"/>
              </a:rPr>
              <a:t>ὁ</a:t>
            </a:r>
            <a:r>
              <a:rPr lang="el-GR" dirty="0">
                <a:latin typeface="Cardo" panose="02020600000000000000" pitchFamily="18" charset="-79"/>
                <a:ea typeface="Cardo" panose="02020600000000000000" pitchFamily="18" charset="-79"/>
                <a:cs typeface="Cardo" panose="02020600000000000000" pitchFamily="18" charset="-79"/>
              </a:rPr>
              <a:t> τὸ ἓν τάλαντον </a:t>
            </a:r>
            <a:r>
              <a:rPr lang="el-GR" u="sng" dirty="0" smtClean="0">
                <a:solidFill>
                  <a:srgbClr val="0070C0"/>
                </a:solidFill>
                <a:latin typeface="Cardo" panose="02020600000000000000" pitchFamily="18" charset="-79"/>
                <a:ea typeface="Cardo" panose="02020600000000000000" pitchFamily="18" charset="-79"/>
                <a:cs typeface="Cardo" panose="02020600000000000000" pitchFamily="18" charset="-79"/>
              </a:rPr>
              <a:t>εἰληφὼς</a:t>
            </a:r>
            <a:r>
              <a:rPr lang="el-GR" dirty="0" smtClean="0">
                <a:latin typeface="Cardo" panose="02020600000000000000" pitchFamily="18" charset="-79"/>
                <a:ea typeface="Cardo" panose="02020600000000000000" pitchFamily="18" charset="-79"/>
                <a:cs typeface="Cardo" panose="02020600000000000000" pitchFamily="18" charset="-79"/>
              </a:rPr>
              <a:t> </a:t>
            </a:r>
            <a:r>
              <a:rPr lang="el-GR" dirty="0" smtClean="0">
                <a:solidFill>
                  <a:srgbClr val="FF0000"/>
                </a:solidFill>
                <a:latin typeface="Cardo" panose="02020600000000000000" pitchFamily="18" charset="-79"/>
                <a:ea typeface="Cardo" panose="02020600000000000000" pitchFamily="18" charset="-79"/>
                <a:cs typeface="Cardo" panose="02020600000000000000" pitchFamily="18" charset="-79"/>
              </a:rPr>
              <a:t>εἶπεν</a:t>
            </a:r>
            <a:r>
              <a:rPr lang="el-GR" dirty="0" smtClean="0">
                <a:latin typeface="Cardo" panose="02020600000000000000" pitchFamily="18" charset="-79"/>
                <a:ea typeface="Cardo" panose="02020600000000000000" pitchFamily="18" charset="-79"/>
                <a:cs typeface="Cardo" panose="02020600000000000000" pitchFamily="18" charset="-79"/>
              </a:rPr>
              <a:t>·</a:t>
            </a:r>
            <a:endParaRPr lang="en-US" dirty="0" smtClean="0">
              <a:latin typeface="Cardo" panose="02020600000000000000" pitchFamily="18" charset="-79"/>
              <a:ea typeface="Cardo" panose="02020600000000000000" pitchFamily="18" charset="-79"/>
              <a:cs typeface="Cardo" panose="02020600000000000000" pitchFamily="18" charset="-79"/>
            </a:endParaRPr>
          </a:p>
          <a:p>
            <a:pPr marL="0" indent="0">
              <a:buNone/>
            </a:pPr>
            <a:r>
              <a:rPr lang="en-US" dirty="0">
                <a:latin typeface="Cardo" panose="02020600000000000000" pitchFamily="18" charset="-79"/>
                <a:ea typeface="Cardo" panose="02020600000000000000" pitchFamily="18" charset="-79"/>
                <a:cs typeface="Cardo" panose="02020600000000000000" pitchFamily="18" charset="-79"/>
              </a:rPr>
              <a:t>	</a:t>
            </a:r>
            <a:r>
              <a:rPr lang="el-GR" dirty="0" smtClean="0">
                <a:latin typeface="Cardo" panose="02020600000000000000" pitchFamily="18" charset="-79"/>
                <a:ea typeface="Cardo" panose="02020600000000000000" pitchFamily="18" charset="-79"/>
                <a:cs typeface="Cardo" panose="02020600000000000000" pitchFamily="18" charset="-79"/>
              </a:rPr>
              <a:t>κύριε</a:t>
            </a:r>
            <a:r>
              <a:rPr lang="el-GR" dirty="0">
                <a:latin typeface="Cardo" panose="02020600000000000000" pitchFamily="18" charset="-79"/>
                <a:ea typeface="Cardo" panose="02020600000000000000" pitchFamily="18" charset="-79"/>
                <a:cs typeface="Cardo" panose="02020600000000000000" pitchFamily="18" charset="-79"/>
              </a:rPr>
              <a:t>, </a:t>
            </a:r>
            <a:r>
              <a:rPr lang="el-GR" dirty="0">
                <a:solidFill>
                  <a:srgbClr val="FF0000"/>
                </a:solidFill>
                <a:latin typeface="Cardo" panose="02020600000000000000" pitchFamily="18" charset="-79"/>
                <a:ea typeface="Cardo" panose="02020600000000000000" pitchFamily="18" charset="-79"/>
                <a:cs typeface="Cardo" panose="02020600000000000000" pitchFamily="18" charset="-79"/>
              </a:rPr>
              <a:t>ἔγνων</a:t>
            </a:r>
            <a:r>
              <a:rPr lang="el-GR" dirty="0">
                <a:latin typeface="Cardo" panose="02020600000000000000" pitchFamily="18" charset="-79"/>
                <a:ea typeface="Cardo" panose="02020600000000000000" pitchFamily="18" charset="-79"/>
                <a:cs typeface="Cardo" panose="02020600000000000000" pitchFamily="18" charset="-79"/>
              </a:rPr>
              <a:t> </a:t>
            </a:r>
            <a:r>
              <a:rPr lang="el-GR" dirty="0">
                <a:latin typeface="Cardo" panose="02020600000000000000" pitchFamily="18" charset="-79"/>
                <a:ea typeface="Cardo" panose="02020600000000000000" pitchFamily="18" charset="-79"/>
                <a:cs typeface="Cardo" panose="02020600000000000000" pitchFamily="18" charset="-79"/>
              </a:rPr>
              <a:t>°σε ὅτι σκληρὸς </a:t>
            </a:r>
            <a:r>
              <a:rPr lang="el-GR" dirty="0">
                <a:solidFill>
                  <a:srgbClr val="FF0000"/>
                </a:solidFill>
                <a:latin typeface="Cardo" panose="02020600000000000000" pitchFamily="18" charset="-79"/>
                <a:ea typeface="Cardo" panose="02020600000000000000" pitchFamily="18" charset="-79"/>
                <a:cs typeface="Cardo" panose="02020600000000000000" pitchFamily="18" charset="-79"/>
              </a:rPr>
              <a:t>εἶ</a:t>
            </a:r>
            <a:r>
              <a:rPr lang="el-GR" dirty="0">
                <a:latin typeface="Cardo" panose="02020600000000000000" pitchFamily="18" charset="-79"/>
                <a:ea typeface="Cardo" panose="02020600000000000000" pitchFamily="18" charset="-79"/>
                <a:cs typeface="Cardo" panose="02020600000000000000" pitchFamily="18" charset="-79"/>
              </a:rPr>
              <a:t> ἄνθρωπος</a:t>
            </a:r>
            <a:r>
              <a:rPr lang="el-GR" dirty="0" smtClean="0">
                <a:latin typeface="Cardo" panose="02020600000000000000" pitchFamily="18" charset="-79"/>
                <a:ea typeface="Cardo" panose="02020600000000000000" pitchFamily="18" charset="-79"/>
                <a:cs typeface="Cardo" panose="02020600000000000000" pitchFamily="18" charset="-79"/>
              </a:rPr>
              <a:t>,*</a:t>
            </a:r>
            <a:endParaRPr lang="en-US" dirty="0" smtClean="0">
              <a:latin typeface="Cardo" panose="02020600000000000000" pitchFamily="18" charset="-79"/>
              <a:ea typeface="Cardo" panose="02020600000000000000" pitchFamily="18" charset="-79"/>
              <a:cs typeface="Cardo" panose="02020600000000000000" pitchFamily="18" charset="-79"/>
            </a:endParaRPr>
          </a:p>
          <a:p>
            <a:pPr marL="0" indent="0">
              <a:buNone/>
            </a:pPr>
            <a:r>
              <a:rPr lang="en-US" dirty="0">
                <a:latin typeface="Cardo" panose="02020600000000000000" pitchFamily="18" charset="-79"/>
                <a:ea typeface="Cardo" panose="02020600000000000000" pitchFamily="18" charset="-79"/>
                <a:cs typeface="Cardo" panose="02020600000000000000" pitchFamily="18" charset="-79"/>
              </a:rPr>
              <a:t>	</a:t>
            </a:r>
            <a:r>
              <a:rPr lang="el-GR" dirty="0" smtClean="0">
                <a:solidFill>
                  <a:srgbClr val="0070C0"/>
                </a:solidFill>
                <a:latin typeface="Cardo" panose="02020600000000000000" pitchFamily="18" charset="-79"/>
                <a:ea typeface="Cardo" panose="02020600000000000000" pitchFamily="18" charset="-79"/>
                <a:cs typeface="Cardo" panose="02020600000000000000" pitchFamily="18" charset="-79"/>
              </a:rPr>
              <a:t>θερίζων</a:t>
            </a:r>
            <a:r>
              <a:rPr lang="el-GR" dirty="0" smtClean="0">
                <a:latin typeface="Cardo" panose="02020600000000000000" pitchFamily="18" charset="-79"/>
                <a:ea typeface="Cardo" panose="02020600000000000000" pitchFamily="18" charset="-79"/>
                <a:cs typeface="Cardo" panose="02020600000000000000" pitchFamily="18" charset="-79"/>
              </a:rPr>
              <a:t> </a:t>
            </a:r>
            <a:r>
              <a:rPr lang="el-GR" dirty="0">
                <a:latin typeface="Cardo" panose="02020600000000000000" pitchFamily="18" charset="-79"/>
                <a:ea typeface="Cardo" panose="02020600000000000000" pitchFamily="18" charset="-79"/>
                <a:cs typeface="Cardo" panose="02020600000000000000" pitchFamily="18" charset="-79"/>
              </a:rPr>
              <a:t>ὅπου οὐκ </a:t>
            </a:r>
            <a:r>
              <a:rPr lang="el-GR" dirty="0" smtClean="0">
                <a:solidFill>
                  <a:srgbClr val="0070C0"/>
                </a:solidFill>
                <a:latin typeface="Cardo" panose="02020600000000000000" pitchFamily="18" charset="-79"/>
                <a:ea typeface="Cardo" panose="02020600000000000000" pitchFamily="18" charset="-79"/>
                <a:cs typeface="Cardo" panose="02020600000000000000" pitchFamily="18" charset="-79"/>
              </a:rPr>
              <a:t>ἔσπειρας</a:t>
            </a:r>
            <a:endParaRPr lang="en-US" dirty="0" smtClean="0">
              <a:solidFill>
                <a:srgbClr val="0070C0"/>
              </a:solidFill>
              <a:latin typeface="Cardo" panose="02020600000000000000" pitchFamily="18" charset="-79"/>
              <a:ea typeface="Cardo" panose="02020600000000000000" pitchFamily="18" charset="-79"/>
              <a:cs typeface="Cardo" panose="02020600000000000000" pitchFamily="18" charset="-79"/>
            </a:endParaRPr>
          </a:p>
          <a:p>
            <a:pPr marL="0" indent="0">
              <a:buNone/>
            </a:pPr>
            <a:r>
              <a:rPr lang="en-US" dirty="0">
                <a:latin typeface="Cardo" panose="02020600000000000000" pitchFamily="18" charset="-79"/>
                <a:ea typeface="Cardo" panose="02020600000000000000" pitchFamily="18" charset="-79"/>
                <a:cs typeface="Cardo" panose="02020600000000000000" pitchFamily="18" charset="-79"/>
              </a:rPr>
              <a:t>	</a:t>
            </a:r>
            <a:r>
              <a:rPr lang="el-GR" dirty="0" smtClean="0">
                <a:latin typeface="Cardo" panose="02020600000000000000" pitchFamily="18" charset="-79"/>
                <a:ea typeface="Cardo" panose="02020600000000000000" pitchFamily="18" charset="-79"/>
                <a:cs typeface="Cardo" panose="02020600000000000000" pitchFamily="18" charset="-79"/>
              </a:rPr>
              <a:t>καὶ </a:t>
            </a:r>
            <a:r>
              <a:rPr lang="el-GR" dirty="0">
                <a:solidFill>
                  <a:srgbClr val="0070C0"/>
                </a:solidFill>
                <a:latin typeface="Cardo" panose="02020600000000000000" pitchFamily="18" charset="-79"/>
                <a:ea typeface="Cardo" panose="02020600000000000000" pitchFamily="18" charset="-79"/>
                <a:cs typeface="Cardo" panose="02020600000000000000" pitchFamily="18" charset="-79"/>
              </a:rPr>
              <a:t>συνάγων</a:t>
            </a:r>
            <a:r>
              <a:rPr lang="el-GR" dirty="0">
                <a:latin typeface="Cardo" panose="02020600000000000000" pitchFamily="18" charset="-79"/>
                <a:ea typeface="Cardo" panose="02020600000000000000" pitchFamily="18" charset="-79"/>
                <a:cs typeface="Cardo" panose="02020600000000000000" pitchFamily="18" charset="-79"/>
              </a:rPr>
              <a:t> ⸀ὅθεν οὐ </a:t>
            </a:r>
            <a:r>
              <a:rPr lang="el-GR" dirty="0" smtClean="0">
                <a:solidFill>
                  <a:srgbClr val="0070C0"/>
                </a:solidFill>
                <a:latin typeface="Cardo" panose="02020600000000000000" pitchFamily="18" charset="-79"/>
                <a:ea typeface="Cardo" panose="02020600000000000000" pitchFamily="18" charset="-79"/>
                <a:cs typeface="Cardo" panose="02020600000000000000" pitchFamily="18" charset="-79"/>
              </a:rPr>
              <a:t>διεσκόρπισας</a:t>
            </a:r>
            <a:endParaRPr lang="en-US" dirty="0">
              <a:solidFill>
                <a:srgbClr val="0070C0"/>
              </a:solidFill>
              <a:latin typeface="Cardo" panose="02020600000000000000" pitchFamily="18" charset="-79"/>
              <a:ea typeface="Cardo" panose="02020600000000000000" pitchFamily="18" charset="-79"/>
              <a:cs typeface="Cardo" panose="02020600000000000000" pitchFamily="18" charset="-79"/>
            </a:endParaRPr>
          </a:p>
        </p:txBody>
      </p:sp>
    </p:spTree>
    <p:extLst>
      <p:ext uri="{BB962C8B-B14F-4D97-AF65-F5344CB8AC3E}">
        <p14:creationId xmlns:p14="http://schemas.microsoft.com/office/powerpoint/2010/main" val="4025827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25:25 – Vocabular</a:t>
            </a:r>
            <a:r>
              <a:rPr lang="en-US" dirty="0"/>
              <a:t>y</a:t>
            </a:r>
          </a:p>
        </p:txBody>
      </p:sp>
      <p:sp>
        <p:nvSpPr>
          <p:cNvPr id="3" name="Content Placeholder 2"/>
          <p:cNvSpPr>
            <a:spLocks noGrp="1"/>
          </p:cNvSpPr>
          <p:nvPr>
            <p:ph idx="1"/>
          </p:nvPr>
        </p:nvSpPr>
        <p:spPr/>
        <p:txBody>
          <a:bodyPr/>
          <a:lstStyle/>
          <a:p>
            <a:r>
              <a:rPr lang="el-GR" dirty="0" smtClean="0">
                <a:latin typeface="Cardo" panose="02020600000000000000" pitchFamily="18" charset="-79"/>
                <a:ea typeface="Cardo" panose="02020600000000000000" pitchFamily="18" charset="-79"/>
                <a:cs typeface="Cardo" panose="02020600000000000000" pitchFamily="18" charset="-79"/>
              </a:rPr>
              <a:t>φοβηθεὶς</a:t>
            </a:r>
            <a:r>
              <a:rPr lang="en-US" dirty="0" smtClean="0">
                <a:latin typeface="Cardo" panose="02020600000000000000" pitchFamily="18" charset="-79"/>
                <a:ea typeface="Cardo" panose="02020600000000000000" pitchFamily="18" charset="-79"/>
                <a:cs typeface="Cardo" panose="02020600000000000000" pitchFamily="18" charset="-79"/>
              </a:rPr>
              <a:t> – Aorist participle passive msn of </a:t>
            </a:r>
            <a:r>
              <a:rPr lang="el-GR" dirty="0" smtClean="0">
                <a:latin typeface="Cardo" panose="02020600000000000000" pitchFamily="18" charset="-79"/>
                <a:ea typeface="Cardo" panose="02020600000000000000" pitchFamily="18" charset="-79"/>
                <a:cs typeface="Cardo" panose="02020600000000000000" pitchFamily="18" charset="-79"/>
              </a:rPr>
              <a:t>φοβέω</a:t>
            </a:r>
            <a:r>
              <a:rPr lang="en-US" dirty="0" smtClean="0">
                <a:latin typeface="Cardo" panose="02020600000000000000" pitchFamily="18" charset="-79"/>
                <a:ea typeface="Cardo" panose="02020600000000000000" pitchFamily="18" charset="-79"/>
                <a:cs typeface="Cardo" panose="02020600000000000000" pitchFamily="18" charset="-79"/>
              </a:rPr>
              <a:t> (I fear)</a:t>
            </a:r>
          </a:p>
          <a:p>
            <a:r>
              <a:rPr lang="el-GR" dirty="0" smtClean="0">
                <a:latin typeface="Cardo" panose="02020600000000000000" pitchFamily="18" charset="-79"/>
                <a:ea typeface="Cardo" panose="02020600000000000000" pitchFamily="18" charset="-79"/>
                <a:cs typeface="Cardo" panose="02020600000000000000" pitchFamily="18" charset="-79"/>
              </a:rPr>
              <a:t>ἀπελθὼν – </a:t>
            </a:r>
            <a:r>
              <a:rPr lang="en-US" dirty="0" smtClean="0">
                <a:latin typeface="Cardo" panose="02020600000000000000" pitchFamily="18" charset="-79"/>
                <a:ea typeface="Cardo" panose="02020600000000000000" pitchFamily="18" charset="-79"/>
                <a:cs typeface="Cardo" panose="02020600000000000000" pitchFamily="18" charset="-79"/>
              </a:rPr>
              <a:t>Aorist participle active msn of </a:t>
            </a:r>
            <a:r>
              <a:rPr lang="el-GR" dirty="0" smtClean="0">
                <a:latin typeface="Cardo" panose="02020600000000000000" pitchFamily="18" charset="-79"/>
                <a:ea typeface="Cardo" panose="02020600000000000000" pitchFamily="18" charset="-79"/>
                <a:cs typeface="Cardo" panose="02020600000000000000" pitchFamily="18" charset="-79"/>
              </a:rPr>
              <a:t>ἀπέρχομαι (</a:t>
            </a:r>
            <a:r>
              <a:rPr lang="en-US" dirty="0" smtClean="0">
                <a:latin typeface="Cardo" panose="02020600000000000000" pitchFamily="18" charset="-79"/>
                <a:ea typeface="Cardo" panose="02020600000000000000" pitchFamily="18" charset="-79"/>
                <a:cs typeface="Cardo" panose="02020600000000000000" pitchFamily="18" charset="-79"/>
              </a:rPr>
              <a:t>I depart)</a:t>
            </a:r>
          </a:p>
          <a:p>
            <a:r>
              <a:rPr lang="el-GR" dirty="0" smtClean="0">
                <a:latin typeface="Cardo" panose="02020600000000000000" pitchFamily="18" charset="-79"/>
                <a:ea typeface="Cardo" panose="02020600000000000000" pitchFamily="18" charset="-79"/>
                <a:cs typeface="Cardo" panose="02020600000000000000" pitchFamily="18" charset="-79"/>
              </a:rPr>
              <a:t>κρύπτω</a:t>
            </a:r>
            <a:r>
              <a:rPr lang="en-US" dirty="0" smtClean="0">
                <a:latin typeface="Cardo" panose="02020600000000000000" pitchFamily="18" charset="-79"/>
                <a:ea typeface="Cardo" panose="02020600000000000000" pitchFamily="18" charset="-79"/>
                <a:cs typeface="Cardo" panose="02020600000000000000" pitchFamily="18" charset="-79"/>
              </a:rPr>
              <a:t> – verb: I hide</a:t>
            </a:r>
          </a:p>
          <a:p>
            <a:r>
              <a:rPr lang="el-GR" dirty="0">
                <a:latin typeface="Cardo" panose="02020600000000000000" pitchFamily="18" charset="-79"/>
                <a:ea typeface="Cardo" panose="02020600000000000000" pitchFamily="18" charset="-79"/>
                <a:cs typeface="Cardo" panose="02020600000000000000" pitchFamily="18" charset="-79"/>
              </a:rPr>
              <a:t>γῆ, </a:t>
            </a:r>
            <a:r>
              <a:rPr lang="el-GR" dirty="0" smtClean="0">
                <a:latin typeface="Cardo" panose="02020600000000000000" pitchFamily="18" charset="-79"/>
                <a:ea typeface="Cardo" panose="02020600000000000000" pitchFamily="18" charset="-79"/>
                <a:cs typeface="Cardo" panose="02020600000000000000" pitchFamily="18" charset="-79"/>
              </a:rPr>
              <a:t>γῆς</a:t>
            </a:r>
            <a:r>
              <a:rPr lang="en-US" dirty="0" smtClean="0">
                <a:latin typeface="Cardo" panose="02020600000000000000" pitchFamily="18" charset="-79"/>
                <a:ea typeface="Cardo" panose="02020600000000000000" pitchFamily="18" charset="-79"/>
                <a:cs typeface="Cardo" panose="02020600000000000000" pitchFamily="18" charset="-79"/>
              </a:rPr>
              <a:t> – noun: earth</a:t>
            </a:r>
          </a:p>
          <a:p>
            <a:r>
              <a:rPr lang="el-GR" dirty="0" smtClean="0">
                <a:latin typeface="Cardo" panose="02020600000000000000" pitchFamily="18" charset="-79"/>
                <a:ea typeface="Cardo" panose="02020600000000000000" pitchFamily="18" charset="-79"/>
                <a:cs typeface="Cardo" panose="02020600000000000000" pitchFamily="18" charset="-79"/>
              </a:rPr>
              <a:t>ἴδε</a:t>
            </a:r>
            <a:r>
              <a:rPr lang="en-US" dirty="0" smtClean="0">
                <a:latin typeface="Cardo" panose="02020600000000000000" pitchFamily="18" charset="-79"/>
                <a:ea typeface="Cardo" panose="02020600000000000000" pitchFamily="18" charset="-79"/>
                <a:cs typeface="Cardo" panose="02020600000000000000" pitchFamily="18" charset="-79"/>
              </a:rPr>
              <a:t> – particle: Look! See!</a:t>
            </a:r>
          </a:p>
          <a:p>
            <a:r>
              <a:rPr lang="el-GR" dirty="0">
                <a:latin typeface="Cardo" panose="02020600000000000000" pitchFamily="18" charset="-79"/>
                <a:ea typeface="Cardo" panose="02020600000000000000" pitchFamily="18" charset="-79"/>
                <a:cs typeface="Cardo" panose="02020600000000000000" pitchFamily="18" charset="-79"/>
              </a:rPr>
              <a:t>σός, σή, </a:t>
            </a:r>
            <a:r>
              <a:rPr lang="el-GR" dirty="0" smtClean="0">
                <a:latin typeface="Cardo" panose="02020600000000000000" pitchFamily="18" charset="-79"/>
                <a:ea typeface="Cardo" panose="02020600000000000000" pitchFamily="18" charset="-79"/>
                <a:cs typeface="Cardo" panose="02020600000000000000" pitchFamily="18" charset="-79"/>
              </a:rPr>
              <a:t>σόν</a:t>
            </a:r>
            <a:r>
              <a:rPr lang="en-US" dirty="0" smtClean="0">
                <a:latin typeface="Cardo" panose="02020600000000000000" pitchFamily="18" charset="-79"/>
                <a:ea typeface="Cardo" panose="02020600000000000000" pitchFamily="18" charset="-79"/>
                <a:cs typeface="Cardo" panose="02020600000000000000" pitchFamily="18" charset="-79"/>
              </a:rPr>
              <a:t> – possessive adjective: your</a:t>
            </a:r>
            <a:endParaRPr lang="en-US" dirty="0">
              <a:latin typeface="Cardo" panose="02020600000000000000" pitchFamily="18" charset="-79"/>
              <a:ea typeface="Cardo" panose="02020600000000000000" pitchFamily="18" charset="-79"/>
              <a:cs typeface="Cardo" panose="02020600000000000000" pitchFamily="18" charset="-79"/>
            </a:endParaRPr>
          </a:p>
        </p:txBody>
      </p:sp>
    </p:spTree>
    <p:extLst>
      <p:ext uri="{BB962C8B-B14F-4D97-AF65-F5344CB8AC3E}">
        <p14:creationId xmlns:p14="http://schemas.microsoft.com/office/powerpoint/2010/main" val="603375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25:25</a:t>
            </a:r>
            <a:endParaRPr lang="en-US" dirty="0"/>
          </a:p>
        </p:txBody>
      </p:sp>
      <p:sp>
        <p:nvSpPr>
          <p:cNvPr id="3" name="Content Placeholder 2"/>
          <p:cNvSpPr>
            <a:spLocks noGrp="1"/>
          </p:cNvSpPr>
          <p:nvPr>
            <p:ph idx="1"/>
          </p:nvPr>
        </p:nvSpPr>
        <p:spPr/>
        <p:txBody>
          <a:bodyPr/>
          <a:lstStyle/>
          <a:p>
            <a:pPr marL="0" indent="0">
              <a:buNone/>
            </a:pPr>
            <a:r>
              <a:rPr lang="el-GR" b="1" dirty="0" smtClean="0">
                <a:latin typeface="Cardo" panose="02020600000000000000" pitchFamily="18" charset="-79"/>
                <a:ea typeface="Cardo" panose="02020600000000000000" pitchFamily="18" charset="-79"/>
                <a:cs typeface="Cardo" panose="02020600000000000000" pitchFamily="18" charset="-79"/>
              </a:rPr>
              <a:t>καὶ</a:t>
            </a:r>
            <a:endParaRPr lang="en-US" b="1" dirty="0" smtClean="0">
              <a:latin typeface="Cardo" panose="02020600000000000000" pitchFamily="18" charset="-79"/>
              <a:ea typeface="Cardo" panose="02020600000000000000" pitchFamily="18" charset="-79"/>
              <a:cs typeface="Cardo" panose="02020600000000000000" pitchFamily="18" charset="-79"/>
            </a:endParaRPr>
          </a:p>
          <a:p>
            <a:pPr marL="0" indent="0">
              <a:buNone/>
            </a:pPr>
            <a:r>
              <a:rPr lang="en-US" b="1" dirty="0">
                <a:latin typeface="Cardo" panose="02020600000000000000" pitchFamily="18" charset="-79"/>
                <a:ea typeface="Cardo" panose="02020600000000000000" pitchFamily="18" charset="-79"/>
                <a:cs typeface="Cardo" panose="02020600000000000000" pitchFamily="18" charset="-79"/>
              </a:rPr>
              <a:t>	</a:t>
            </a:r>
            <a:r>
              <a:rPr lang="el-GR" dirty="0" smtClean="0">
                <a:solidFill>
                  <a:srgbClr val="0070C0"/>
                </a:solidFill>
                <a:latin typeface="Cardo" panose="02020600000000000000" pitchFamily="18" charset="-79"/>
                <a:ea typeface="Cardo" panose="02020600000000000000" pitchFamily="18" charset="-79"/>
                <a:cs typeface="Cardo" panose="02020600000000000000" pitchFamily="18" charset="-79"/>
              </a:rPr>
              <a:t>φοβηθεὶς</a:t>
            </a:r>
            <a:endParaRPr lang="en-US" dirty="0" smtClean="0">
              <a:solidFill>
                <a:srgbClr val="0070C0"/>
              </a:solidFill>
              <a:latin typeface="Cardo" panose="02020600000000000000" pitchFamily="18" charset="-79"/>
              <a:ea typeface="Cardo" panose="02020600000000000000" pitchFamily="18" charset="-79"/>
              <a:cs typeface="Cardo" panose="02020600000000000000" pitchFamily="18" charset="-79"/>
            </a:endParaRPr>
          </a:p>
          <a:p>
            <a:pPr marL="0" indent="0">
              <a:buNone/>
            </a:pPr>
            <a:r>
              <a:rPr lang="el-GR" dirty="0" smtClean="0">
                <a:solidFill>
                  <a:srgbClr val="0070C0"/>
                </a:solidFill>
                <a:latin typeface="Cardo" panose="02020600000000000000" pitchFamily="18" charset="-79"/>
                <a:ea typeface="Cardo" panose="02020600000000000000" pitchFamily="18" charset="-79"/>
                <a:cs typeface="Cardo" panose="02020600000000000000" pitchFamily="18" charset="-79"/>
              </a:rPr>
              <a:t>ἀπελθὼν</a:t>
            </a:r>
            <a:r>
              <a:rPr lang="el-GR" dirty="0" smtClean="0">
                <a:latin typeface="Cardo" panose="02020600000000000000" pitchFamily="18" charset="-79"/>
                <a:ea typeface="Cardo" panose="02020600000000000000" pitchFamily="18" charset="-79"/>
                <a:cs typeface="Cardo" panose="02020600000000000000" pitchFamily="18" charset="-79"/>
              </a:rPr>
              <a:t> </a:t>
            </a:r>
            <a:r>
              <a:rPr lang="el-GR" dirty="0">
                <a:latin typeface="Cardo" panose="02020600000000000000" pitchFamily="18" charset="-79"/>
                <a:ea typeface="Cardo" panose="02020600000000000000" pitchFamily="18" charset="-79"/>
                <a:cs typeface="Cardo" panose="02020600000000000000" pitchFamily="18" charset="-79"/>
              </a:rPr>
              <a:t>ἔκρυψα τὸ τάλαντόν σου ἐν τῇ </a:t>
            </a:r>
            <a:r>
              <a:rPr lang="el-GR" dirty="0" smtClean="0">
                <a:latin typeface="Cardo" panose="02020600000000000000" pitchFamily="18" charset="-79"/>
                <a:ea typeface="Cardo" panose="02020600000000000000" pitchFamily="18" charset="-79"/>
                <a:cs typeface="Cardo" panose="02020600000000000000" pitchFamily="18" charset="-79"/>
              </a:rPr>
              <a:t>γῇ·</a:t>
            </a:r>
            <a:endParaRPr lang="en-US" dirty="0" smtClean="0">
              <a:latin typeface="Cardo" panose="02020600000000000000" pitchFamily="18" charset="-79"/>
              <a:ea typeface="Cardo" panose="02020600000000000000" pitchFamily="18" charset="-79"/>
              <a:cs typeface="Cardo" panose="02020600000000000000" pitchFamily="18" charset="-79"/>
            </a:endParaRPr>
          </a:p>
          <a:p>
            <a:pPr marL="0" indent="0">
              <a:buNone/>
            </a:pPr>
            <a:r>
              <a:rPr lang="el-GR" dirty="0" smtClean="0">
                <a:latin typeface="Cardo" panose="02020600000000000000" pitchFamily="18" charset="-79"/>
                <a:ea typeface="Cardo" panose="02020600000000000000" pitchFamily="18" charset="-79"/>
                <a:cs typeface="Cardo" panose="02020600000000000000" pitchFamily="18" charset="-79"/>
              </a:rPr>
              <a:t>ἴδε </a:t>
            </a:r>
            <a:r>
              <a:rPr lang="el-GR" dirty="0">
                <a:solidFill>
                  <a:srgbClr val="FF0000"/>
                </a:solidFill>
                <a:latin typeface="Cardo" panose="02020600000000000000" pitchFamily="18" charset="-79"/>
                <a:ea typeface="Cardo" panose="02020600000000000000" pitchFamily="18" charset="-79"/>
                <a:cs typeface="Cardo" panose="02020600000000000000" pitchFamily="18" charset="-79"/>
              </a:rPr>
              <a:t>ἔχεις</a:t>
            </a:r>
            <a:r>
              <a:rPr lang="el-GR" dirty="0">
                <a:latin typeface="Cardo" panose="02020600000000000000" pitchFamily="18" charset="-79"/>
                <a:ea typeface="Cardo" panose="02020600000000000000" pitchFamily="18" charset="-79"/>
                <a:cs typeface="Cardo" panose="02020600000000000000" pitchFamily="18" charset="-79"/>
              </a:rPr>
              <a:t> τὸ σόν</a:t>
            </a:r>
            <a:r>
              <a:rPr lang="el-GR" dirty="0" smtClean="0">
                <a:latin typeface="Cardo" panose="02020600000000000000" pitchFamily="18" charset="-79"/>
                <a:ea typeface="Cardo" panose="02020600000000000000" pitchFamily="18" charset="-79"/>
                <a:cs typeface="Cardo" panose="02020600000000000000" pitchFamily="18" charset="-79"/>
              </a:rPr>
              <a:t>.</a:t>
            </a:r>
            <a:endParaRPr lang="el-GR" dirty="0">
              <a:latin typeface="Cardo" panose="02020600000000000000" pitchFamily="18" charset="-79"/>
              <a:ea typeface="Cardo" panose="02020600000000000000" pitchFamily="18" charset="-79"/>
              <a:cs typeface="Cardo" panose="02020600000000000000" pitchFamily="18" charset="-79"/>
            </a:endParaRPr>
          </a:p>
        </p:txBody>
      </p:sp>
    </p:spTree>
    <p:extLst>
      <p:ext uri="{BB962C8B-B14F-4D97-AF65-F5344CB8AC3E}">
        <p14:creationId xmlns:p14="http://schemas.microsoft.com/office/powerpoint/2010/main" val="1735327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25:26</a:t>
            </a:r>
            <a:endParaRPr lang="en-US" dirty="0"/>
          </a:p>
        </p:txBody>
      </p:sp>
      <p:sp>
        <p:nvSpPr>
          <p:cNvPr id="3" name="Content Placeholder 2"/>
          <p:cNvSpPr>
            <a:spLocks noGrp="1"/>
          </p:cNvSpPr>
          <p:nvPr>
            <p:ph idx="1"/>
          </p:nvPr>
        </p:nvSpPr>
        <p:spPr/>
        <p:txBody>
          <a:bodyPr/>
          <a:lstStyle/>
          <a:p>
            <a:r>
              <a:rPr lang="el-GR" dirty="0" smtClean="0">
                <a:latin typeface="Cardo" panose="02020600000000000000" pitchFamily="18" charset="-79"/>
                <a:ea typeface="Cardo" panose="02020600000000000000" pitchFamily="18" charset="-79"/>
                <a:cs typeface="Cardo" panose="02020600000000000000" pitchFamily="18" charset="-79"/>
              </a:rPr>
              <a:t>Ἀποκριθεὶς</a:t>
            </a:r>
            <a:r>
              <a:rPr lang="en-US" dirty="0" smtClean="0">
                <a:latin typeface="Cardo" panose="02020600000000000000" pitchFamily="18" charset="-79"/>
                <a:ea typeface="Cardo" panose="02020600000000000000" pitchFamily="18" charset="-79"/>
                <a:cs typeface="Cardo" panose="02020600000000000000" pitchFamily="18" charset="-79"/>
              </a:rPr>
              <a:t> – Aorist participle passive msn of </a:t>
            </a:r>
            <a:r>
              <a:rPr lang="el-GR" dirty="0" smtClean="0">
                <a:latin typeface="Cardo" panose="02020600000000000000" pitchFamily="18" charset="-79"/>
                <a:ea typeface="Cardo" panose="02020600000000000000" pitchFamily="18" charset="-79"/>
                <a:cs typeface="Cardo" panose="02020600000000000000" pitchFamily="18" charset="-79"/>
              </a:rPr>
              <a:t>ἀποκρίνομαι </a:t>
            </a:r>
            <a:r>
              <a:rPr lang="en-US" dirty="0" smtClean="0">
                <a:latin typeface="Cardo" panose="02020600000000000000" pitchFamily="18" charset="-79"/>
                <a:ea typeface="Cardo" panose="02020600000000000000" pitchFamily="18" charset="-79"/>
                <a:cs typeface="Cardo" panose="02020600000000000000" pitchFamily="18" charset="-79"/>
              </a:rPr>
              <a:t>(I answer)</a:t>
            </a:r>
          </a:p>
          <a:p>
            <a:r>
              <a:rPr lang="el-GR" dirty="0">
                <a:latin typeface="Cardo" panose="02020600000000000000" pitchFamily="18" charset="-79"/>
                <a:ea typeface="Cardo" panose="02020600000000000000" pitchFamily="18" charset="-79"/>
                <a:cs typeface="Cardo" panose="02020600000000000000" pitchFamily="18" charset="-79"/>
              </a:rPr>
              <a:t>πονηρός, ά, </a:t>
            </a:r>
            <a:r>
              <a:rPr lang="el-GR" dirty="0" smtClean="0">
                <a:latin typeface="Cardo" panose="02020600000000000000" pitchFamily="18" charset="-79"/>
                <a:ea typeface="Cardo" panose="02020600000000000000" pitchFamily="18" charset="-79"/>
                <a:cs typeface="Cardo" panose="02020600000000000000" pitchFamily="18" charset="-79"/>
              </a:rPr>
              <a:t>όν</a:t>
            </a:r>
            <a:r>
              <a:rPr lang="en-US" dirty="0" smtClean="0">
                <a:latin typeface="Cardo" panose="02020600000000000000" pitchFamily="18" charset="-79"/>
                <a:ea typeface="Cardo" panose="02020600000000000000" pitchFamily="18" charset="-79"/>
                <a:cs typeface="Cardo" panose="02020600000000000000" pitchFamily="18" charset="-79"/>
              </a:rPr>
              <a:t> – adjective: evil</a:t>
            </a:r>
          </a:p>
          <a:p>
            <a:r>
              <a:rPr lang="el-GR" dirty="0" smtClean="0">
                <a:latin typeface="Cardo" panose="02020600000000000000" pitchFamily="18" charset="-79"/>
                <a:ea typeface="Cardo" panose="02020600000000000000" pitchFamily="18" charset="-79"/>
                <a:cs typeface="Cardo" panose="02020600000000000000" pitchFamily="18" charset="-79"/>
              </a:rPr>
              <a:t>δοῦλε</a:t>
            </a:r>
            <a:r>
              <a:rPr lang="en-US" dirty="0" smtClean="0">
                <a:latin typeface="Cardo" panose="02020600000000000000" pitchFamily="18" charset="-79"/>
                <a:ea typeface="Cardo" panose="02020600000000000000" pitchFamily="18" charset="-79"/>
                <a:cs typeface="Cardo" panose="02020600000000000000" pitchFamily="18" charset="-79"/>
              </a:rPr>
              <a:t> – vocative of </a:t>
            </a:r>
            <a:r>
              <a:rPr lang="el-GR" dirty="0" smtClean="0">
                <a:latin typeface="Cardo" panose="02020600000000000000" pitchFamily="18" charset="-79"/>
                <a:ea typeface="Cardo" panose="02020600000000000000" pitchFamily="18" charset="-79"/>
                <a:cs typeface="Cardo" panose="02020600000000000000" pitchFamily="18" charset="-79"/>
              </a:rPr>
              <a:t>δοῦλος </a:t>
            </a:r>
            <a:r>
              <a:rPr lang="en-US" dirty="0" smtClean="0">
                <a:latin typeface="Cardo" panose="02020600000000000000" pitchFamily="18" charset="-79"/>
                <a:ea typeface="Cardo" panose="02020600000000000000" pitchFamily="18" charset="-79"/>
                <a:cs typeface="Cardo" panose="02020600000000000000" pitchFamily="18" charset="-79"/>
              </a:rPr>
              <a:t>(servant)</a:t>
            </a:r>
          </a:p>
          <a:p>
            <a:r>
              <a:rPr lang="el-GR" dirty="0">
                <a:latin typeface="Cardo" panose="02020600000000000000" pitchFamily="18" charset="-79"/>
                <a:ea typeface="Cardo" panose="02020600000000000000" pitchFamily="18" charset="-79"/>
                <a:cs typeface="Cardo" panose="02020600000000000000" pitchFamily="18" charset="-79"/>
              </a:rPr>
              <a:t>ὀκνηρός, ά, </a:t>
            </a:r>
            <a:r>
              <a:rPr lang="el-GR" dirty="0" smtClean="0">
                <a:latin typeface="Cardo" panose="02020600000000000000" pitchFamily="18" charset="-79"/>
                <a:ea typeface="Cardo" panose="02020600000000000000" pitchFamily="18" charset="-79"/>
                <a:cs typeface="Cardo" panose="02020600000000000000" pitchFamily="18" charset="-79"/>
              </a:rPr>
              <a:t>όν</a:t>
            </a:r>
            <a:r>
              <a:rPr lang="en-US" dirty="0" smtClean="0">
                <a:latin typeface="Cardo" panose="02020600000000000000" pitchFamily="18" charset="-79"/>
                <a:ea typeface="Cardo" panose="02020600000000000000" pitchFamily="18" charset="-79"/>
                <a:cs typeface="Cardo" panose="02020600000000000000" pitchFamily="18" charset="-79"/>
              </a:rPr>
              <a:t> – adjective: lazy</a:t>
            </a:r>
          </a:p>
          <a:p>
            <a:r>
              <a:rPr lang="el-GR" dirty="0" smtClean="0">
                <a:latin typeface="Cardo" panose="02020600000000000000" pitchFamily="18" charset="-79"/>
                <a:ea typeface="Cardo" panose="02020600000000000000" pitchFamily="18" charset="-79"/>
                <a:cs typeface="Cardo" panose="02020600000000000000" pitchFamily="18" charset="-79"/>
              </a:rPr>
              <a:t>ᾔδεις</a:t>
            </a:r>
            <a:r>
              <a:rPr lang="en-US" dirty="0" smtClean="0">
                <a:latin typeface="Cardo" panose="02020600000000000000" pitchFamily="18" charset="-79"/>
                <a:ea typeface="Cardo" panose="02020600000000000000" pitchFamily="18" charset="-79"/>
                <a:cs typeface="Cardo" panose="02020600000000000000" pitchFamily="18" charset="-79"/>
              </a:rPr>
              <a:t> – pluperfect indicative active 2</a:t>
            </a:r>
            <a:r>
              <a:rPr lang="en-US" baseline="30000" dirty="0" smtClean="0">
                <a:latin typeface="Cardo" panose="02020600000000000000" pitchFamily="18" charset="-79"/>
                <a:ea typeface="Cardo" panose="02020600000000000000" pitchFamily="18" charset="-79"/>
                <a:cs typeface="Cardo" panose="02020600000000000000" pitchFamily="18" charset="-79"/>
              </a:rPr>
              <a:t>nd</a:t>
            </a:r>
            <a:r>
              <a:rPr lang="en-US" dirty="0" smtClean="0">
                <a:latin typeface="Cardo" panose="02020600000000000000" pitchFamily="18" charset="-79"/>
                <a:ea typeface="Cardo" panose="02020600000000000000" pitchFamily="18" charset="-79"/>
                <a:cs typeface="Cardo" panose="02020600000000000000" pitchFamily="18" charset="-79"/>
              </a:rPr>
              <a:t> singular of </a:t>
            </a:r>
            <a:r>
              <a:rPr lang="el-GR" dirty="0" smtClean="0">
                <a:latin typeface="Cardo" panose="02020600000000000000" pitchFamily="18" charset="-79"/>
                <a:ea typeface="Cardo" panose="02020600000000000000" pitchFamily="18" charset="-79"/>
                <a:cs typeface="Cardo" panose="02020600000000000000" pitchFamily="18" charset="-79"/>
              </a:rPr>
              <a:t>οἶδα</a:t>
            </a:r>
            <a:r>
              <a:rPr lang="en-US" dirty="0" smtClean="0">
                <a:latin typeface="Cardo" panose="02020600000000000000" pitchFamily="18" charset="-79"/>
                <a:ea typeface="Cardo" panose="02020600000000000000" pitchFamily="18" charset="-79"/>
                <a:cs typeface="Cardo" panose="02020600000000000000" pitchFamily="18" charset="-79"/>
              </a:rPr>
              <a:t> (I know)</a:t>
            </a:r>
          </a:p>
          <a:p>
            <a:pPr lvl="1"/>
            <a:r>
              <a:rPr lang="en-US" dirty="0" smtClean="0">
                <a:latin typeface="Cardo" panose="02020600000000000000" pitchFamily="18" charset="-79"/>
                <a:ea typeface="Cardo" panose="02020600000000000000" pitchFamily="18" charset="-79"/>
                <a:cs typeface="Cardo" panose="02020600000000000000" pitchFamily="18" charset="-79"/>
              </a:rPr>
              <a:t>Pluperfect = imperfect</a:t>
            </a:r>
            <a:endParaRPr lang="en-US" dirty="0">
              <a:latin typeface="Cardo" panose="02020600000000000000" pitchFamily="18" charset="-79"/>
              <a:ea typeface="Cardo" panose="02020600000000000000" pitchFamily="18" charset="-79"/>
              <a:cs typeface="Cardo" panose="02020600000000000000" pitchFamily="18" charset="-79"/>
            </a:endParaRPr>
          </a:p>
        </p:txBody>
      </p:sp>
    </p:spTree>
    <p:extLst>
      <p:ext uri="{BB962C8B-B14F-4D97-AF65-F5344CB8AC3E}">
        <p14:creationId xmlns:p14="http://schemas.microsoft.com/office/powerpoint/2010/main" val="1988454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25:26</a:t>
            </a:r>
            <a:endParaRPr lang="en-US" dirty="0"/>
          </a:p>
        </p:txBody>
      </p:sp>
      <p:sp>
        <p:nvSpPr>
          <p:cNvPr id="3" name="Content Placeholder 2"/>
          <p:cNvSpPr>
            <a:spLocks noGrp="1"/>
          </p:cNvSpPr>
          <p:nvPr>
            <p:ph idx="1"/>
          </p:nvPr>
        </p:nvSpPr>
        <p:spPr/>
        <p:txBody>
          <a:bodyPr/>
          <a:lstStyle/>
          <a:p>
            <a:pPr marL="0" indent="0">
              <a:buNone/>
            </a:pPr>
            <a:r>
              <a:rPr lang="el-GR" dirty="0" smtClean="0">
                <a:solidFill>
                  <a:srgbClr val="0070C0"/>
                </a:solidFill>
                <a:latin typeface="Cardo" panose="02020600000000000000" pitchFamily="18" charset="-79"/>
                <a:ea typeface="Cardo" panose="02020600000000000000" pitchFamily="18" charset="-79"/>
                <a:cs typeface="Cardo" panose="02020600000000000000" pitchFamily="18" charset="-79"/>
              </a:rPr>
              <a:t>Ἀποκριθεὶς</a:t>
            </a:r>
            <a:r>
              <a:rPr lang="el-GR" dirty="0" smtClean="0">
                <a:latin typeface="Cardo" panose="02020600000000000000" pitchFamily="18" charset="-79"/>
                <a:ea typeface="Cardo" panose="02020600000000000000" pitchFamily="18" charset="-79"/>
                <a:cs typeface="Cardo" panose="02020600000000000000" pitchFamily="18" charset="-79"/>
              </a:rPr>
              <a:t> </a:t>
            </a:r>
            <a:r>
              <a:rPr lang="el-GR" b="1" dirty="0">
                <a:latin typeface="Cardo" panose="02020600000000000000" pitchFamily="18" charset="-79"/>
                <a:ea typeface="Cardo" panose="02020600000000000000" pitchFamily="18" charset="-79"/>
                <a:cs typeface="Cardo" panose="02020600000000000000" pitchFamily="18" charset="-79"/>
              </a:rPr>
              <a:t>δὲ</a:t>
            </a:r>
            <a:r>
              <a:rPr lang="el-GR" dirty="0">
                <a:latin typeface="Cardo" panose="02020600000000000000" pitchFamily="18" charset="-79"/>
                <a:ea typeface="Cardo" panose="02020600000000000000" pitchFamily="18" charset="-79"/>
                <a:cs typeface="Cardo" panose="02020600000000000000" pitchFamily="18" charset="-79"/>
              </a:rPr>
              <a:t> ὁ κύριος αὐτοῦ </a:t>
            </a:r>
            <a:r>
              <a:rPr lang="el-GR" dirty="0">
                <a:solidFill>
                  <a:srgbClr val="FF0000"/>
                </a:solidFill>
                <a:latin typeface="Cardo" panose="02020600000000000000" pitchFamily="18" charset="-79"/>
                <a:ea typeface="Cardo" panose="02020600000000000000" pitchFamily="18" charset="-79"/>
                <a:cs typeface="Cardo" panose="02020600000000000000" pitchFamily="18" charset="-79"/>
              </a:rPr>
              <a:t>εἶπεν</a:t>
            </a:r>
            <a:r>
              <a:rPr lang="el-GR" dirty="0">
                <a:latin typeface="Cardo" panose="02020600000000000000" pitchFamily="18" charset="-79"/>
                <a:ea typeface="Cardo" panose="02020600000000000000" pitchFamily="18" charset="-79"/>
                <a:cs typeface="Cardo" panose="02020600000000000000" pitchFamily="18" charset="-79"/>
              </a:rPr>
              <a:t> </a:t>
            </a:r>
            <a:r>
              <a:rPr lang="el-GR" dirty="0" smtClean="0">
                <a:latin typeface="Cardo" panose="02020600000000000000" pitchFamily="18" charset="-79"/>
                <a:ea typeface="Cardo" panose="02020600000000000000" pitchFamily="18" charset="-79"/>
                <a:cs typeface="Cardo" panose="02020600000000000000" pitchFamily="18" charset="-79"/>
              </a:rPr>
              <a:t>αὐτῷ·</a:t>
            </a:r>
            <a:endParaRPr lang="en-US" dirty="0" smtClean="0">
              <a:latin typeface="Cardo" panose="02020600000000000000" pitchFamily="18" charset="-79"/>
              <a:ea typeface="Cardo" panose="02020600000000000000" pitchFamily="18" charset="-79"/>
              <a:cs typeface="Cardo" panose="02020600000000000000" pitchFamily="18" charset="-79"/>
            </a:endParaRPr>
          </a:p>
          <a:p>
            <a:pPr marL="0" indent="0">
              <a:buNone/>
            </a:pPr>
            <a:r>
              <a:rPr lang="en-US" dirty="0">
                <a:latin typeface="Cardo" panose="02020600000000000000" pitchFamily="18" charset="-79"/>
                <a:ea typeface="Cardo" panose="02020600000000000000" pitchFamily="18" charset="-79"/>
                <a:cs typeface="Cardo" panose="02020600000000000000" pitchFamily="18" charset="-79"/>
              </a:rPr>
              <a:t>	</a:t>
            </a:r>
            <a:r>
              <a:rPr lang="el-GR" dirty="0" smtClean="0">
                <a:latin typeface="Cardo" panose="02020600000000000000" pitchFamily="18" charset="-79"/>
                <a:ea typeface="Cardo" panose="02020600000000000000" pitchFamily="18" charset="-79"/>
                <a:cs typeface="Cardo" panose="02020600000000000000" pitchFamily="18" charset="-79"/>
              </a:rPr>
              <a:t>πονηρὲ </a:t>
            </a:r>
            <a:r>
              <a:rPr lang="el-GR" dirty="0">
                <a:latin typeface="Cardo" panose="02020600000000000000" pitchFamily="18" charset="-79"/>
                <a:ea typeface="Cardo" panose="02020600000000000000" pitchFamily="18" charset="-79"/>
                <a:cs typeface="Cardo" panose="02020600000000000000" pitchFamily="18" charset="-79"/>
              </a:rPr>
              <a:t>δοῦλε καὶ </a:t>
            </a:r>
            <a:r>
              <a:rPr lang="el-GR" dirty="0" smtClean="0">
                <a:latin typeface="Cardo" panose="02020600000000000000" pitchFamily="18" charset="-79"/>
                <a:ea typeface="Cardo" panose="02020600000000000000" pitchFamily="18" charset="-79"/>
                <a:cs typeface="Cardo" panose="02020600000000000000" pitchFamily="18" charset="-79"/>
              </a:rPr>
              <a:t>ὀκνηρέ,</a:t>
            </a:r>
            <a:endParaRPr lang="en-US" dirty="0" smtClean="0">
              <a:latin typeface="Cardo" panose="02020600000000000000" pitchFamily="18" charset="-79"/>
              <a:ea typeface="Cardo" panose="02020600000000000000" pitchFamily="18" charset="-79"/>
              <a:cs typeface="Cardo" panose="02020600000000000000" pitchFamily="18" charset="-79"/>
            </a:endParaRPr>
          </a:p>
          <a:p>
            <a:pPr marL="0" indent="0">
              <a:buNone/>
            </a:pPr>
            <a:r>
              <a:rPr lang="en-US" dirty="0">
                <a:latin typeface="Cardo" panose="02020600000000000000" pitchFamily="18" charset="-79"/>
                <a:ea typeface="Cardo" panose="02020600000000000000" pitchFamily="18" charset="-79"/>
                <a:cs typeface="Cardo" panose="02020600000000000000" pitchFamily="18" charset="-79"/>
              </a:rPr>
              <a:t>	</a:t>
            </a:r>
            <a:r>
              <a:rPr lang="el-GR" dirty="0" smtClean="0">
                <a:solidFill>
                  <a:srgbClr val="FF0000"/>
                </a:solidFill>
                <a:latin typeface="Cardo" panose="02020600000000000000" pitchFamily="18" charset="-79"/>
                <a:ea typeface="Cardo" panose="02020600000000000000" pitchFamily="18" charset="-79"/>
                <a:cs typeface="Cardo" panose="02020600000000000000" pitchFamily="18" charset="-79"/>
              </a:rPr>
              <a:t>ᾔδεις</a:t>
            </a:r>
            <a:endParaRPr lang="en-US" dirty="0">
              <a:latin typeface="Cardo" panose="02020600000000000000" pitchFamily="18" charset="-79"/>
              <a:ea typeface="Cardo" panose="02020600000000000000" pitchFamily="18" charset="-79"/>
              <a:cs typeface="Cardo" panose="02020600000000000000" pitchFamily="18" charset="-79"/>
            </a:endParaRPr>
          </a:p>
          <a:p>
            <a:pPr marL="0" indent="0">
              <a:buNone/>
            </a:pPr>
            <a:r>
              <a:rPr lang="en-US" b="1" dirty="0" smtClean="0">
                <a:latin typeface="Cardo" panose="02020600000000000000" pitchFamily="18" charset="-79"/>
                <a:ea typeface="Cardo" panose="02020600000000000000" pitchFamily="18" charset="-79"/>
                <a:cs typeface="Cardo" panose="02020600000000000000" pitchFamily="18" charset="-79"/>
              </a:rPr>
              <a:t>		</a:t>
            </a:r>
            <a:r>
              <a:rPr lang="el-GR" b="1" dirty="0" smtClean="0">
                <a:latin typeface="Cardo" panose="02020600000000000000" pitchFamily="18" charset="-79"/>
                <a:ea typeface="Cardo" panose="02020600000000000000" pitchFamily="18" charset="-79"/>
                <a:cs typeface="Cardo" panose="02020600000000000000" pitchFamily="18" charset="-79"/>
              </a:rPr>
              <a:t>ὅτι</a:t>
            </a:r>
            <a:r>
              <a:rPr lang="el-GR" dirty="0" smtClean="0">
                <a:latin typeface="Cardo" panose="02020600000000000000" pitchFamily="18" charset="-79"/>
                <a:ea typeface="Cardo" panose="02020600000000000000" pitchFamily="18" charset="-79"/>
                <a:cs typeface="Cardo" panose="02020600000000000000" pitchFamily="18" charset="-79"/>
              </a:rPr>
              <a:t> </a:t>
            </a:r>
            <a:r>
              <a:rPr lang="el-GR" dirty="0">
                <a:solidFill>
                  <a:srgbClr val="FF0000"/>
                </a:solidFill>
                <a:latin typeface="Cardo" panose="02020600000000000000" pitchFamily="18" charset="-79"/>
                <a:ea typeface="Cardo" panose="02020600000000000000" pitchFamily="18" charset="-79"/>
                <a:cs typeface="Cardo" panose="02020600000000000000" pitchFamily="18" charset="-79"/>
              </a:rPr>
              <a:t>θερίζω</a:t>
            </a:r>
            <a:r>
              <a:rPr lang="el-GR" dirty="0">
                <a:latin typeface="Cardo" panose="02020600000000000000" pitchFamily="18" charset="-79"/>
                <a:ea typeface="Cardo" panose="02020600000000000000" pitchFamily="18" charset="-79"/>
                <a:cs typeface="Cardo" panose="02020600000000000000" pitchFamily="18" charset="-79"/>
              </a:rPr>
              <a:t> ὅπου οὐκ </a:t>
            </a:r>
            <a:r>
              <a:rPr lang="el-GR" dirty="0" smtClean="0">
                <a:solidFill>
                  <a:srgbClr val="FF0000"/>
                </a:solidFill>
                <a:latin typeface="Cardo" panose="02020600000000000000" pitchFamily="18" charset="-79"/>
                <a:ea typeface="Cardo" panose="02020600000000000000" pitchFamily="18" charset="-79"/>
                <a:cs typeface="Cardo" panose="02020600000000000000" pitchFamily="18" charset="-79"/>
              </a:rPr>
              <a:t>ἔσπειρα</a:t>
            </a:r>
            <a:endParaRPr lang="en-US" dirty="0" smtClean="0">
              <a:latin typeface="Cardo" panose="02020600000000000000" pitchFamily="18" charset="-79"/>
              <a:ea typeface="Cardo" panose="02020600000000000000" pitchFamily="18" charset="-79"/>
              <a:cs typeface="Cardo" panose="02020600000000000000" pitchFamily="18" charset="-79"/>
            </a:endParaRPr>
          </a:p>
          <a:p>
            <a:pPr marL="0" indent="0">
              <a:buNone/>
            </a:pPr>
            <a:r>
              <a:rPr lang="en-US" dirty="0">
                <a:latin typeface="Cardo" panose="02020600000000000000" pitchFamily="18" charset="-79"/>
                <a:ea typeface="Cardo" panose="02020600000000000000" pitchFamily="18" charset="-79"/>
                <a:cs typeface="Cardo" panose="02020600000000000000" pitchFamily="18" charset="-79"/>
              </a:rPr>
              <a:t>	</a:t>
            </a:r>
            <a:r>
              <a:rPr lang="en-US" dirty="0" smtClean="0">
                <a:latin typeface="Cardo" panose="02020600000000000000" pitchFamily="18" charset="-79"/>
                <a:ea typeface="Cardo" panose="02020600000000000000" pitchFamily="18" charset="-79"/>
                <a:cs typeface="Cardo" panose="02020600000000000000" pitchFamily="18" charset="-79"/>
              </a:rPr>
              <a:t>	</a:t>
            </a:r>
            <a:r>
              <a:rPr lang="el-GR" b="1" dirty="0" smtClean="0">
                <a:latin typeface="Cardo" panose="02020600000000000000" pitchFamily="18" charset="-79"/>
                <a:ea typeface="Cardo" panose="02020600000000000000" pitchFamily="18" charset="-79"/>
                <a:cs typeface="Cardo" panose="02020600000000000000" pitchFamily="18" charset="-79"/>
              </a:rPr>
              <a:t>καὶ</a:t>
            </a:r>
            <a:r>
              <a:rPr lang="el-GR" dirty="0" smtClean="0">
                <a:latin typeface="Cardo" panose="02020600000000000000" pitchFamily="18" charset="-79"/>
                <a:ea typeface="Cardo" panose="02020600000000000000" pitchFamily="18" charset="-79"/>
                <a:cs typeface="Cardo" panose="02020600000000000000" pitchFamily="18" charset="-79"/>
              </a:rPr>
              <a:t> </a:t>
            </a:r>
            <a:r>
              <a:rPr lang="el-GR" dirty="0">
                <a:solidFill>
                  <a:srgbClr val="FF0000"/>
                </a:solidFill>
                <a:latin typeface="Cardo" panose="02020600000000000000" pitchFamily="18" charset="-79"/>
                <a:ea typeface="Cardo" panose="02020600000000000000" pitchFamily="18" charset="-79"/>
                <a:cs typeface="Cardo" panose="02020600000000000000" pitchFamily="18" charset="-79"/>
              </a:rPr>
              <a:t>συνάγω</a:t>
            </a:r>
            <a:r>
              <a:rPr lang="el-GR" dirty="0">
                <a:latin typeface="Cardo" panose="02020600000000000000" pitchFamily="18" charset="-79"/>
                <a:ea typeface="Cardo" panose="02020600000000000000" pitchFamily="18" charset="-79"/>
                <a:cs typeface="Cardo" panose="02020600000000000000" pitchFamily="18" charset="-79"/>
              </a:rPr>
              <a:t> ὅθεν οὐ </a:t>
            </a:r>
            <a:r>
              <a:rPr lang="el-GR" dirty="0">
                <a:solidFill>
                  <a:srgbClr val="FF0000"/>
                </a:solidFill>
                <a:latin typeface="Cardo" panose="02020600000000000000" pitchFamily="18" charset="-79"/>
                <a:ea typeface="Cardo" panose="02020600000000000000" pitchFamily="18" charset="-79"/>
                <a:cs typeface="Cardo" panose="02020600000000000000" pitchFamily="18" charset="-79"/>
              </a:rPr>
              <a:t>διεσκόρπισα</a:t>
            </a:r>
            <a:r>
              <a:rPr lang="el-GR" dirty="0" smtClean="0">
                <a:latin typeface="Cardo" panose="02020600000000000000" pitchFamily="18" charset="-79"/>
                <a:ea typeface="Cardo" panose="02020600000000000000" pitchFamily="18" charset="-79"/>
                <a:cs typeface="Cardo" panose="02020600000000000000" pitchFamily="18" charset="-79"/>
              </a:rPr>
              <a:t>;</a:t>
            </a:r>
            <a:endParaRPr lang="el-GR" dirty="0">
              <a:latin typeface="Cardo" panose="02020600000000000000" pitchFamily="18" charset="-79"/>
              <a:ea typeface="Cardo" panose="02020600000000000000" pitchFamily="18" charset="-79"/>
              <a:cs typeface="Cardo" panose="02020600000000000000" pitchFamily="18" charset="-79"/>
            </a:endParaRPr>
          </a:p>
        </p:txBody>
      </p:sp>
    </p:spTree>
    <p:extLst>
      <p:ext uri="{BB962C8B-B14F-4D97-AF65-F5344CB8AC3E}">
        <p14:creationId xmlns:p14="http://schemas.microsoft.com/office/powerpoint/2010/main" val="756704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25:27 – Vocabulary/Notes</a:t>
            </a:r>
            <a:endParaRPr lang="en-US" dirty="0"/>
          </a:p>
        </p:txBody>
      </p:sp>
      <p:sp>
        <p:nvSpPr>
          <p:cNvPr id="3" name="Content Placeholder 2"/>
          <p:cNvSpPr>
            <a:spLocks noGrp="1"/>
          </p:cNvSpPr>
          <p:nvPr>
            <p:ph idx="1"/>
          </p:nvPr>
        </p:nvSpPr>
        <p:spPr/>
        <p:txBody>
          <a:bodyPr>
            <a:normAutofit fontScale="92500" lnSpcReduction="20000"/>
          </a:bodyPr>
          <a:lstStyle/>
          <a:p>
            <a:r>
              <a:rPr lang="el-GR" dirty="0">
                <a:latin typeface="Cardo" panose="02020600000000000000" pitchFamily="18" charset="-79"/>
                <a:ea typeface="Cardo" panose="02020600000000000000" pitchFamily="18" charset="-79"/>
                <a:cs typeface="Cardo" panose="02020600000000000000" pitchFamily="18" charset="-79"/>
              </a:rPr>
              <a:t>ἔδει </a:t>
            </a:r>
            <a:r>
              <a:rPr lang="en-US" dirty="0" smtClean="0">
                <a:latin typeface="Cardo" panose="02020600000000000000" pitchFamily="18" charset="-79"/>
                <a:ea typeface="Cardo" panose="02020600000000000000" pitchFamily="18" charset="-79"/>
                <a:cs typeface="Cardo" panose="02020600000000000000" pitchFamily="18" charset="-79"/>
              </a:rPr>
              <a:t>– imperfect indicative active 3</a:t>
            </a:r>
            <a:r>
              <a:rPr lang="en-US" baseline="30000" dirty="0" smtClean="0">
                <a:latin typeface="Cardo" panose="02020600000000000000" pitchFamily="18" charset="-79"/>
                <a:ea typeface="Cardo" panose="02020600000000000000" pitchFamily="18" charset="-79"/>
                <a:cs typeface="Cardo" panose="02020600000000000000" pitchFamily="18" charset="-79"/>
              </a:rPr>
              <a:t>rd</a:t>
            </a:r>
            <a:r>
              <a:rPr lang="en-US" dirty="0" smtClean="0">
                <a:latin typeface="Cardo" panose="02020600000000000000" pitchFamily="18" charset="-79"/>
                <a:ea typeface="Cardo" panose="02020600000000000000" pitchFamily="18" charset="-79"/>
                <a:cs typeface="Cardo" panose="02020600000000000000" pitchFamily="18" charset="-79"/>
              </a:rPr>
              <a:t> singular of </a:t>
            </a:r>
            <a:r>
              <a:rPr lang="el-GR" dirty="0" smtClean="0">
                <a:latin typeface="Cardo" panose="02020600000000000000" pitchFamily="18" charset="-79"/>
                <a:ea typeface="Cardo" panose="02020600000000000000" pitchFamily="18" charset="-79"/>
                <a:cs typeface="Cardo" panose="02020600000000000000" pitchFamily="18" charset="-79"/>
              </a:rPr>
              <a:t>δεῖ</a:t>
            </a:r>
            <a:r>
              <a:rPr lang="en-US" dirty="0" smtClean="0">
                <a:latin typeface="Cardo" panose="02020600000000000000" pitchFamily="18" charset="-79"/>
                <a:ea typeface="Cardo" panose="02020600000000000000" pitchFamily="18" charset="-79"/>
                <a:cs typeface="Cardo" panose="02020600000000000000" pitchFamily="18" charset="-79"/>
              </a:rPr>
              <a:t> (It is necessary)</a:t>
            </a:r>
          </a:p>
          <a:p>
            <a:r>
              <a:rPr lang="el-GR" dirty="0" smtClean="0">
                <a:latin typeface="Cardo" panose="02020600000000000000" pitchFamily="18" charset="-79"/>
                <a:ea typeface="Cardo" panose="02020600000000000000" pitchFamily="18" charset="-79"/>
                <a:cs typeface="Cardo" panose="02020600000000000000" pitchFamily="18" charset="-79"/>
              </a:rPr>
              <a:t>βάλλω</a:t>
            </a:r>
            <a:r>
              <a:rPr lang="en-US" dirty="0" smtClean="0">
                <a:latin typeface="Cardo" panose="02020600000000000000" pitchFamily="18" charset="-79"/>
                <a:ea typeface="Cardo" panose="02020600000000000000" pitchFamily="18" charset="-79"/>
                <a:cs typeface="Cardo" panose="02020600000000000000" pitchFamily="18" charset="-79"/>
              </a:rPr>
              <a:t> – verb: I throw/put</a:t>
            </a:r>
          </a:p>
          <a:p>
            <a:r>
              <a:rPr lang="el-GR" dirty="0">
                <a:latin typeface="Cardo" panose="02020600000000000000" pitchFamily="18" charset="-79"/>
                <a:ea typeface="Cardo" panose="02020600000000000000" pitchFamily="18" charset="-79"/>
                <a:cs typeface="Cardo" panose="02020600000000000000" pitchFamily="18" charset="-79"/>
              </a:rPr>
              <a:t>ἀργύριον, </a:t>
            </a:r>
            <a:r>
              <a:rPr lang="el-GR" dirty="0" smtClean="0">
                <a:latin typeface="Cardo" panose="02020600000000000000" pitchFamily="18" charset="-79"/>
                <a:ea typeface="Cardo" panose="02020600000000000000" pitchFamily="18" charset="-79"/>
                <a:cs typeface="Cardo" panose="02020600000000000000" pitchFamily="18" charset="-79"/>
              </a:rPr>
              <a:t>ου</a:t>
            </a:r>
            <a:r>
              <a:rPr lang="en-US" dirty="0" smtClean="0">
                <a:latin typeface="Cardo" panose="02020600000000000000" pitchFamily="18" charset="-79"/>
                <a:ea typeface="Cardo" panose="02020600000000000000" pitchFamily="18" charset="-79"/>
                <a:cs typeface="Cardo" panose="02020600000000000000" pitchFamily="18" charset="-79"/>
              </a:rPr>
              <a:t> – noun: money, silver</a:t>
            </a:r>
          </a:p>
          <a:p>
            <a:r>
              <a:rPr lang="el-GR" dirty="0">
                <a:latin typeface="Cardo" panose="02020600000000000000" pitchFamily="18" charset="-79"/>
                <a:ea typeface="Cardo" panose="02020600000000000000" pitchFamily="18" charset="-79"/>
                <a:cs typeface="Cardo" panose="02020600000000000000" pitchFamily="18" charset="-79"/>
              </a:rPr>
              <a:t>τραπεζίτης, </a:t>
            </a:r>
            <a:r>
              <a:rPr lang="el-GR" dirty="0" smtClean="0">
                <a:latin typeface="Cardo" panose="02020600000000000000" pitchFamily="18" charset="-79"/>
                <a:ea typeface="Cardo" panose="02020600000000000000" pitchFamily="18" charset="-79"/>
                <a:cs typeface="Cardo" panose="02020600000000000000" pitchFamily="18" charset="-79"/>
              </a:rPr>
              <a:t>ου</a:t>
            </a:r>
            <a:r>
              <a:rPr lang="en-US" dirty="0" smtClean="0">
                <a:latin typeface="Cardo" panose="02020600000000000000" pitchFamily="18" charset="-79"/>
                <a:ea typeface="Cardo" panose="02020600000000000000" pitchFamily="18" charset="-79"/>
                <a:cs typeface="Cardo" panose="02020600000000000000" pitchFamily="18" charset="-79"/>
              </a:rPr>
              <a:t> – noun: bank</a:t>
            </a:r>
          </a:p>
          <a:p>
            <a:r>
              <a:rPr lang="el-GR" dirty="0" smtClean="0">
                <a:latin typeface="Cardo" panose="02020600000000000000" pitchFamily="18" charset="-79"/>
                <a:ea typeface="Cardo" panose="02020600000000000000" pitchFamily="18" charset="-79"/>
                <a:cs typeface="Cardo" panose="02020600000000000000" pitchFamily="18" charset="-79"/>
              </a:rPr>
              <a:t>ἐλθὼν</a:t>
            </a:r>
            <a:r>
              <a:rPr lang="en-US" dirty="0" smtClean="0">
                <a:latin typeface="Cardo" panose="02020600000000000000" pitchFamily="18" charset="-79"/>
                <a:ea typeface="Cardo" panose="02020600000000000000" pitchFamily="18" charset="-79"/>
                <a:cs typeface="Cardo" panose="02020600000000000000" pitchFamily="18" charset="-79"/>
              </a:rPr>
              <a:t> – aorist participle active msn of </a:t>
            </a:r>
            <a:r>
              <a:rPr lang="el-GR" dirty="0" smtClean="0">
                <a:latin typeface="Cardo" panose="02020600000000000000" pitchFamily="18" charset="-79"/>
                <a:ea typeface="Cardo" panose="02020600000000000000" pitchFamily="18" charset="-79"/>
                <a:cs typeface="Cardo" panose="02020600000000000000" pitchFamily="18" charset="-79"/>
              </a:rPr>
              <a:t>ἔρχομαι </a:t>
            </a:r>
            <a:r>
              <a:rPr lang="en-US" dirty="0" smtClean="0">
                <a:latin typeface="Cardo" panose="02020600000000000000" pitchFamily="18" charset="-79"/>
                <a:ea typeface="Cardo" panose="02020600000000000000" pitchFamily="18" charset="-79"/>
                <a:cs typeface="Cardo" panose="02020600000000000000" pitchFamily="18" charset="-79"/>
              </a:rPr>
              <a:t>(I come)</a:t>
            </a:r>
          </a:p>
          <a:p>
            <a:r>
              <a:rPr lang="el-GR" dirty="0" smtClean="0">
                <a:latin typeface="Cardo" panose="02020600000000000000" pitchFamily="18" charset="-79"/>
                <a:ea typeface="Cardo" panose="02020600000000000000" pitchFamily="18" charset="-79"/>
                <a:cs typeface="Cardo" panose="02020600000000000000" pitchFamily="18" charset="-79"/>
              </a:rPr>
              <a:t>κομίζω</a:t>
            </a:r>
            <a:r>
              <a:rPr lang="en-US" dirty="0" smtClean="0">
                <a:latin typeface="Cardo" panose="02020600000000000000" pitchFamily="18" charset="-79"/>
                <a:ea typeface="Cardo" panose="02020600000000000000" pitchFamily="18" charset="-79"/>
                <a:cs typeface="Cardo" panose="02020600000000000000" pitchFamily="18" charset="-79"/>
              </a:rPr>
              <a:t> – verb: I get/receive back</a:t>
            </a:r>
          </a:p>
          <a:p>
            <a:r>
              <a:rPr lang="el-GR" dirty="0">
                <a:latin typeface="Cardo" panose="02020600000000000000" pitchFamily="18" charset="-79"/>
                <a:ea typeface="Cardo" panose="02020600000000000000" pitchFamily="18" charset="-79"/>
                <a:cs typeface="Cardo" panose="02020600000000000000" pitchFamily="18" charset="-79"/>
              </a:rPr>
              <a:t>ἐμός, ή, </a:t>
            </a:r>
            <a:r>
              <a:rPr lang="el-GR" dirty="0" smtClean="0">
                <a:latin typeface="Cardo" panose="02020600000000000000" pitchFamily="18" charset="-79"/>
                <a:ea typeface="Cardo" panose="02020600000000000000" pitchFamily="18" charset="-79"/>
                <a:cs typeface="Cardo" panose="02020600000000000000" pitchFamily="18" charset="-79"/>
              </a:rPr>
              <a:t>όν</a:t>
            </a:r>
            <a:r>
              <a:rPr lang="en-US" dirty="0" smtClean="0">
                <a:latin typeface="Cardo" panose="02020600000000000000" pitchFamily="18" charset="-79"/>
                <a:ea typeface="Cardo" panose="02020600000000000000" pitchFamily="18" charset="-79"/>
                <a:cs typeface="Cardo" panose="02020600000000000000" pitchFamily="18" charset="-79"/>
              </a:rPr>
              <a:t> – possessive adjective: my</a:t>
            </a:r>
          </a:p>
          <a:p>
            <a:r>
              <a:rPr lang="el-GR" dirty="0">
                <a:latin typeface="Cardo" panose="02020600000000000000" pitchFamily="18" charset="-79"/>
                <a:ea typeface="Cardo" panose="02020600000000000000" pitchFamily="18" charset="-79"/>
                <a:cs typeface="Cardo" panose="02020600000000000000" pitchFamily="18" charset="-79"/>
              </a:rPr>
              <a:t>τόκος, </a:t>
            </a:r>
            <a:r>
              <a:rPr lang="el-GR" dirty="0" smtClean="0">
                <a:latin typeface="Cardo" panose="02020600000000000000" pitchFamily="18" charset="-79"/>
                <a:ea typeface="Cardo" panose="02020600000000000000" pitchFamily="18" charset="-79"/>
                <a:cs typeface="Cardo" panose="02020600000000000000" pitchFamily="18" charset="-79"/>
              </a:rPr>
              <a:t>ου</a:t>
            </a:r>
            <a:r>
              <a:rPr lang="en-US" dirty="0" smtClean="0">
                <a:latin typeface="Cardo" panose="02020600000000000000" pitchFamily="18" charset="-79"/>
                <a:ea typeface="Cardo" panose="02020600000000000000" pitchFamily="18" charset="-79"/>
                <a:cs typeface="Cardo" panose="02020600000000000000" pitchFamily="18" charset="-79"/>
              </a:rPr>
              <a:t> – noun: interest</a:t>
            </a:r>
            <a:endParaRPr lang="en-US" dirty="0">
              <a:latin typeface="Cardo" panose="02020600000000000000" pitchFamily="18" charset="-79"/>
              <a:ea typeface="Cardo" panose="02020600000000000000" pitchFamily="18" charset="-79"/>
              <a:cs typeface="Cardo" panose="02020600000000000000" pitchFamily="18" charset="-79"/>
            </a:endParaRPr>
          </a:p>
        </p:txBody>
      </p:sp>
    </p:spTree>
    <p:extLst>
      <p:ext uri="{BB962C8B-B14F-4D97-AF65-F5344CB8AC3E}">
        <p14:creationId xmlns:p14="http://schemas.microsoft.com/office/powerpoint/2010/main" val="3618040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25:27 – Vocabulary/Notes</a:t>
            </a:r>
            <a:endParaRPr lang="en-US" dirty="0"/>
          </a:p>
        </p:txBody>
      </p:sp>
      <p:sp>
        <p:nvSpPr>
          <p:cNvPr id="3" name="Content Placeholder 2"/>
          <p:cNvSpPr>
            <a:spLocks noGrp="1"/>
          </p:cNvSpPr>
          <p:nvPr>
            <p:ph idx="1"/>
          </p:nvPr>
        </p:nvSpPr>
        <p:spPr/>
        <p:txBody>
          <a:bodyPr>
            <a:normAutofit/>
          </a:bodyPr>
          <a:lstStyle/>
          <a:p>
            <a:r>
              <a:rPr lang="el-GR" dirty="0" smtClean="0">
                <a:solidFill>
                  <a:srgbClr val="00B050"/>
                </a:solidFill>
                <a:latin typeface="Cardo" panose="02020600000000000000" pitchFamily="18" charset="-79"/>
                <a:ea typeface="Cardo" panose="02020600000000000000" pitchFamily="18" charset="-79"/>
                <a:cs typeface="Cardo" panose="02020600000000000000" pitchFamily="18" charset="-79"/>
              </a:rPr>
              <a:t>βαλεῖν</a:t>
            </a:r>
            <a:r>
              <a:rPr lang="en-US" dirty="0" smtClean="0">
                <a:solidFill>
                  <a:srgbClr val="00B050"/>
                </a:solidFill>
                <a:latin typeface="Cardo" panose="02020600000000000000" pitchFamily="18" charset="-79"/>
                <a:ea typeface="Cardo" panose="02020600000000000000" pitchFamily="18" charset="-79"/>
                <a:cs typeface="Cardo" panose="02020600000000000000" pitchFamily="18" charset="-79"/>
              </a:rPr>
              <a:t> </a:t>
            </a:r>
            <a:r>
              <a:rPr lang="en-US" dirty="0" smtClean="0">
                <a:solidFill>
                  <a:schemeClr val="tx1"/>
                </a:solidFill>
                <a:latin typeface="Cardo" panose="02020600000000000000" pitchFamily="18" charset="-79"/>
                <a:ea typeface="Cardo" panose="02020600000000000000" pitchFamily="18" charset="-79"/>
                <a:cs typeface="Cardo" panose="02020600000000000000" pitchFamily="18" charset="-79"/>
              </a:rPr>
              <a:t>– infinitive is subject of the verb </a:t>
            </a:r>
            <a:r>
              <a:rPr lang="el-GR" dirty="0" smtClean="0">
                <a:latin typeface="Cardo" panose="02020600000000000000" pitchFamily="18" charset="-79"/>
                <a:ea typeface="Cardo" panose="02020600000000000000" pitchFamily="18" charset="-79"/>
                <a:cs typeface="Cardo" panose="02020600000000000000" pitchFamily="18" charset="-79"/>
              </a:rPr>
              <a:t>ἔδει</a:t>
            </a:r>
            <a:endParaRPr lang="en-US" dirty="0" smtClean="0">
              <a:latin typeface="Cardo" panose="02020600000000000000" pitchFamily="18" charset="-79"/>
              <a:ea typeface="Cardo" panose="02020600000000000000" pitchFamily="18" charset="-79"/>
              <a:cs typeface="Cardo" panose="02020600000000000000" pitchFamily="18" charset="-79"/>
            </a:endParaRPr>
          </a:p>
          <a:p>
            <a:r>
              <a:rPr lang="en-US" dirty="0" smtClean="0">
                <a:latin typeface="Cardo" panose="02020600000000000000" pitchFamily="18" charset="-79"/>
                <a:ea typeface="Cardo" panose="02020600000000000000" pitchFamily="18" charset="-79"/>
                <a:cs typeface="Cardo" panose="02020600000000000000" pitchFamily="18" charset="-79"/>
              </a:rPr>
              <a:t>BGAG – </a:t>
            </a:r>
            <a:r>
              <a:rPr lang="el-GR" dirty="0" smtClean="0">
                <a:latin typeface="Cardo" panose="02020600000000000000" pitchFamily="18" charset="-79"/>
                <a:ea typeface="Cardo" panose="02020600000000000000" pitchFamily="18" charset="-79"/>
                <a:cs typeface="Cardo" panose="02020600000000000000" pitchFamily="18" charset="-79"/>
              </a:rPr>
              <a:t>ἂν</a:t>
            </a:r>
            <a:r>
              <a:rPr lang="en-US" dirty="0" smtClean="0">
                <a:solidFill>
                  <a:schemeClr val="tx1"/>
                </a:solidFill>
                <a:latin typeface="Cardo" panose="02020600000000000000" pitchFamily="18" charset="-79"/>
                <a:ea typeface="Cardo" panose="02020600000000000000" pitchFamily="18" charset="-79"/>
                <a:cs typeface="Cardo" panose="02020600000000000000" pitchFamily="18" charset="-79"/>
              </a:rPr>
              <a:t> w/ aorist indicative following </a:t>
            </a:r>
            <a:r>
              <a:rPr lang="el-GR" dirty="0" smtClean="0">
                <a:latin typeface="Cardo" panose="02020600000000000000" pitchFamily="18" charset="-79"/>
                <a:ea typeface="Cardo" panose="02020600000000000000" pitchFamily="18" charset="-79"/>
                <a:cs typeface="Cardo" panose="02020600000000000000" pitchFamily="18" charset="-79"/>
              </a:rPr>
              <a:t>ἐλθὼν</a:t>
            </a:r>
            <a:r>
              <a:rPr lang="en-US" dirty="0" smtClean="0">
                <a:latin typeface="Cardo" panose="02020600000000000000" pitchFamily="18" charset="-79"/>
                <a:ea typeface="Cardo" panose="02020600000000000000" pitchFamily="18" charset="-79"/>
                <a:cs typeface="Cardo" panose="02020600000000000000" pitchFamily="18" charset="-79"/>
              </a:rPr>
              <a:t>: </a:t>
            </a:r>
            <a:r>
              <a:rPr lang="el-GR" dirty="0" smtClean="0">
                <a:latin typeface="Cardo" panose="02020600000000000000" pitchFamily="18" charset="-79"/>
                <a:ea typeface="Cardo" panose="02020600000000000000" pitchFamily="18" charset="-79"/>
                <a:cs typeface="Cardo" panose="02020600000000000000" pitchFamily="18" charset="-79"/>
              </a:rPr>
              <a:t>ἐλθὼν</a:t>
            </a:r>
            <a:r>
              <a:rPr lang="en-US" dirty="0" smtClean="0">
                <a:latin typeface="Cardo" panose="02020600000000000000" pitchFamily="18" charset="-79"/>
                <a:ea typeface="Cardo" panose="02020600000000000000" pitchFamily="18" charset="-79"/>
                <a:cs typeface="Cardo" panose="02020600000000000000" pitchFamily="18" charset="-79"/>
              </a:rPr>
              <a:t> functions as protasis/if-clause</a:t>
            </a:r>
            <a:endParaRPr lang="en-US" dirty="0">
              <a:latin typeface="Cardo" panose="02020600000000000000" pitchFamily="18" charset="-79"/>
              <a:ea typeface="Cardo" panose="02020600000000000000" pitchFamily="18" charset="-79"/>
              <a:cs typeface="Cardo" panose="02020600000000000000" pitchFamily="18" charset="-79"/>
            </a:endParaRPr>
          </a:p>
        </p:txBody>
      </p:sp>
    </p:spTree>
    <p:extLst>
      <p:ext uri="{BB962C8B-B14F-4D97-AF65-F5344CB8AC3E}">
        <p14:creationId xmlns:p14="http://schemas.microsoft.com/office/powerpoint/2010/main" val="4278805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25:27</a:t>
            </a:r>
            <a:endParaRPr lang="en-US" dirty="0"/>
          </a:p>
        </p:txBody>
      </p:sp>
      <p:sp>
        <p:nvSpPr>
          <p:cNvPr id="3" name="Content Placeholder 2"/>
          <p:cNvSpPr>
            <a:spLocks noGrp="1"/>
          </p:cNvSpPr>
          <p:nvPr>
            <p:ph idx="1"/>
          </p:nvPr>
        </p:nvSpPr>
        <p:spPr/>
        <p:txBody>
          <a:bodyPr/>
          <a:lstStyle/>
          <a:p>
            <a:pPr marL="0" indent="0">
              <a:buNone/>
            </a:pPr>
            <a:r>
              <a:rPr lang="el-GR" dirty="0">
                <a:solidFill>
                  <a:srgbClr val="FF0000"/>
                </a:solidFill>
                <a:latin typeface="Cardo" panose="02020600000000000000" pitchFamily="18" charset="-79"/>
                <a:ea typeface="Cardo" panose="02020600000000000000" pitchFamily="18" charset="-79"/>
                <a:cs typeface="Cardo" panose="02020600000000000000" pitchFamily="18" charset="-79"/>
              </a:rPr>
              <a:t>ἔδει</a:t>
            </a:r>
            <a:r>
              <a:rPr lang="el-GR" dirty="0">
                <a:latin typeface="Cardo" panose="02020600000000000000" pitchFamily="18" charset="-79"/>
                <a:ea typeface="Cardo" panose="02020600000000000000" pitchFamily="18" charset="-79"/>
                <a:cs typeface="Cardo" panose="02020600000000000000" pitchFamily="18" charset="-79"/>
              </a:rPr>
              <a:t> </a:t>
            </a:r>
            <a:r>
              <a:rPr lang="el-GR" dirty="0">
                <a:latin typeface="Cardo" panose="02020600000000000000" pitchFamily="18" charset="-79"/>
                <a:ea typeface="Cardo" panose="02020600000000000000" pitchFamily="18" charset="-79"/>
                <a:cs typeface="Cardo" panose="02020600000000000000" pitchFamily="18" charset="-79"/>
              </a:rPr>
              <a:t>⸉σε </a:t>
            </a:r>
            <a:r>
              <a:rPr lang="el-GR" b="1" dirty="0">
                <a:latin typeface="Cardo" panose="02020600000000000000" pitchFamily="18" charset="-79"/>
                <a:ea typeface="Cardo" panose="02020600000000000000" pitchFamily="18" charset="-79"/>
                <a:cs typeface="Cardo" panose="02020600000000000000" pitchFamily="18" charset="-79"/>
              </a:rPr>
              <a:t>οὖν</a:t>
            </a:r>
            <a:r>
              <a:rPr lang="el-GR" dirty="0">
                <a:latin typeface="Cardo" panose="02020600000000000000" pitchFamily="18" charset="-79"/>
                <a:ea typeface="Cardo" panose="02020600000000000000" pitchFamily="18" charset="-79"/>
                <a:cs typeface="Cardo" panose="02020600000000000000" pitchFamily="18" charset="-79"/>
              </a:rPr>
              <a:t>⸊ </a:t>
            </a:r>
            <a:r>
              <a:rPr lang="el-GR" dirty="0">
                <a:solidFill>
                  <a:srgbClr val="00B050"/>
                </a:solidFill>
                <a:latin typeface="Cardo" panose="02020600000000000000" pitchFamily="18" charset="-79"/>
                <a:ea typeface="Cardo" panose="02020600000000000000" pitchFamily="18" charset="-79"/>
                <a:cs typeface="Cardo" panose="02020600000000000000" pitchFamily="18" charset="-79"/>
              </a:rPr>
              <a:t>βαλεῖν</a:t>
            </a:r>
            <a:r>
              <a:rPr lang="el-GR" dirty="0">
                <a:latin typeface="Cardo" panose="02020600000000000000" pitchFamily="18" charset="-79"/>
                <a:ea typeface="Cardo" panose="02020600000000000000" pitchFamily="18" charset="-79"/>
                <a:cs typeface="Cardo" panose="02020600000000000000" pitchFamily="18" charset="-79"/>
              </a:rPr>
              <a:t> ⸂τὰ ἀργύριά⸃ μου τοῖς </a:t>
            </a:r>
            <a:r>
              <a:rPr lang="el-GR" dirty="0" smtClean="0">
                <a:latin typeface="Cardo" panose="02020600000000000000" pitchFamily="18" charset="-79"/>
                <a:ea typeface="Cardo" panose="02020600000000000000" pitchFamily="18" charset="-79"/>
                <a:cs typeface="Cardo" panose="02020600000000000000" pitchFamily="18" charset="-79"/>
              </a:rPr>
              <a:t>τραπεζίταις,</a:t>
            </a:r>
            <a:endParaRPr lang="en-US" dirty="0" smtClean="0">
              <a:latin typeface="Cardo" panose="02020600000000000000" pitchFamily="18" charset="-79"/>
              <a:ea typeface="Cardo" panose="02020600000000000000" pitchFamily="18" charset="-79"/>
              <a:cs typeface="Cardo" panose="02020600000000000000" pitchFamily="18" charset="-79"/>
            </a:endParaRPr>
          </a:p>
          <a:p>
            <a:pPr marL="0" indent="0">
              <a:buNone/>
            </a:pPr>
            <a:r>
              <a:rPr lang="el-GR" dirty="0" smtClean="0">
                <a:latin typeface="Cardo" panose="02020600000000000000" pitchFamily="18" charset="-79"/>
                <a:ea typeface="Cardo" panose="02020600000000000000" pitchFamily="18" charset="-79"/>
                <a:cs typeface="Cardo" panose="02020600000000000000" pitchFamily="18" charset="-79"/>
              </a:rPr>
              <a:t>καὶ </a:t>
            </a:r>
            <a:r>
              <a:rPr lang="el-GR" dirty="0">
                <a:solidFill>
                  <a:srgbClr val="0070C0"/>
                </a:solidFill>
                <a:latin typeface="Cardo" panose="02020600000000000000" pitchFamily="18" charset="-79"/>
                <a:ea typeface="Cardo" panose="02020600000000000000" pitchFamily="18" charset="-79"/>
                <a:cs typeface="Cardo" panose="02020600000000000000" pitchFamily="18" charset="-79"/>
              </a:rPr>
              <a:t>ἐλθὼν</a:t>
            </a:r>
            <a:r>
              <a:rPr lang="el-GR" dirty="0">
                <a:latin typeface="Cardo" panose="02020600000000000000" pitchFamily="18" charset="-79"/>
                <a:ea typeface="Cardo" panose="02020600000000000000" pitchFamily="18" charset="-79"/>
                <a:cs typeface="Cardo" panose="02020600000000000000" pitchFamily="18" charset="-79"/>
              </a:rPr>
              <a:t> </a:t>
            </a:r>
            <a:r>
              <a:rPr lang="el-GR" u="sng" dirty="0">
                <a:latin typeface="Cardo" panose="02020600000000000000" pitchFamily="18" charset="-79"/>
                <a:ea typeface="Cardo" panose="02020600000000000000" pitchFamily="18" charset="-79"/>
                <a:cs typeface="Cardo" panose="02020600000000000000" pitchFamily="18" charset="-79"/>
              </a:rPr>
              <a:t>ἐγὼ</a:t>
            </a:r>
            <a:r>
              <a:rPr lang="el-GR" dirty="0">
                <a:latin typeface="Cardo" panose="02020600000000000000" pitchFamily="18" charset="-79"/>
                <a:ea typeface="Cardo" panose="02020600000000000000" pitchFamily="18" charset="-79"/>
                <a:cs typeface="Cardo" panose="02020600000000000000" pitchFamily="18" charset="-79"/>
              </a:rPr>
              <a:t> </a:t>
            </a:r>
            <a:r>
              <a:rPr lang="el-GR" dirty="0">
                <a:solidFill>
                  <a:srgbClr val="FF0000"/>
                </a:solidFill>
                <a:latin typeface="Cardo" panose="02020600000000000000" pitchFamily="18" charset="-79"/>
                <a:ea typeface="Cardo" panose="02020600000000000000" pitchFamily="18" charset="-79"/>
                <a:cs typeface="Cardo" panose="02020600000000000000" pitchFamily="18" charset="-79"/>
              </a:rPr>
              <a:t>ἐκομισάμην</a:t>
            </a:r>
            <a:r>
              <a:rPr lang="el-GR" dirty="0">
                <a:latin typeface="Cardo" panose="02020600000000000000" pitchFamily="18" charset="-79"/>
                <a:ea typeface="Cardo" panose="02020600000000000000" pitchFamily="18" charset="-79"/>
                <a:cs typeface="Cardo" panose="02020600000000000000" pitchFamily="18" charset="-79"/>
              </a:rPr>
              <a:t> ἂν τὸ ἐμὸν σὺν τόκῳ</a:t>
            </a:r>
            <a:r>
              <a:rPr lang="el-GR" dirty="0" smtClean="0">
                <a:latin typeface="Cardo" panose="02020600000000000000" pitchFamily="18" charset="-79"/>
                <a:ea typeface="Cardo" panose="02020600000000000000" pitchFamily="18" charset="-79"/>
                <a:cs typeface="Cardo" panose="02020600000000000000" pitchFamily="18" charset="-79"/>
              </a:rPr>
              <a:t>.</a:t>
            </a:r>
            <a:endParaRPr lang="el-GR" dirty="0">
              <a:latin typeface="Cardo" panose="02020600000000000000" pitchFamily="18" charset="-79"/>
              <a:ea typeface="Cardo" panose="02020600000000000000" pitchFamily="18" charset="-79"/>
              <a:cs typeface="Cardo" panose="02020600000000000000" pitchFamily="18" charset="-79"/>
            </a:endParaRPr>
          </a:p>
        </p:txBody>
      </p:sp>
    </p:spTree>
    <p:extLst>
      <p:ext uri="{BB962C8B-B14F-4D97-AF65-F5344CB8AC3E}">
        <p14:creationId xmlns:p14="http://schemas.microsoft.com/office/powerpoint/2010/main" val="3761051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Parable of the Talents</a:t>
            </a:r>
            <a:endParaRPr lang="en-US" dirty="0"/>
          </a:p>
        </p:txBody>
      </p:sp>
      <p:pic>
        <p:nvPicPr>
          <p:cNvPr id="1026" name="Picture 2" descr="Pin by Father Saba Haydousyan on Icons | Parable of the talents, Orthodox  icons, Parabl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1246" y="2557463"/>
            <a:ext cx="5913120"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930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25:28 – Vocabulary/Notes</a:t>
            </a:r>
            <a:endParaRPr lang="en-US" dirty="0"/>
          </a:p>
        </p:txBody>
      </p:sp>
      <p:sp>
        <p:nvSpPr>
          <p:cNvPr id="3" name="Content Placeholder 2"/>
          <p:cNvSpPr>
            <a:spLocks noGrp="1"/>
          </p:cNvSpPr>
          <p:nvPr>
            <p:ph idx="1"/>
          </p:nvPr>
        </p:nvSpPr>
        <p:spPr/>
        <p:txBody>
          <a:bodyPr/>
          <a:lstStyle/>
          <a:p>
            <a:r>
              <a:rPr lang="el-GR" dirty="0" smtClean="0">
                <a:latin typeface="Cardo" panose="02020600000000000000" pitchFamily="18" charset="-79"/>
                <a:ea typeface="Cardo" panose="02020600000000000000" pitchFamily="18" charset="-79"/>
                <a:cs typeface="Cardo" panose="02020600000000000000" pitchFamily="18" charset="-79"/>
              </a:rPr>
              <a:t>αἴρω</a:t>
            </a:r>
            <a:r>
              <a:rPr lang="en-US" dirty="0" smtClean="0">
                <a:latin typeface="Cardo" panose="02020600000000000000" pitchFamily="18" charset="-79"/>
                <a:ea typeface="Cardo" panose="02020600000000000000" pitchFamily="18" charset="-79"/>
                <a:cs typeface="Cardo" panose="02020600000000000000" pitchFamily="18" charset="-79"/>
              </a:rPr>
              <a:t> – verb: I take up</a:t>
            </a:r>
          </a:p>
          <a:p>
            <a:r>
              <a:rPr lang="el-GR" dirty="0" smtClean="0">
                <a:latin typeface="Cardo" panose="02020600000000000000" pitchFamily="18" charset="-79"/>
                <a:ea typeface="Cardo" panose="02020600000000000000" pitchFamily="18" charset="-79"/>
                <a:cs typeface="Cardo" panose="02020600000000000000" pitchFamily="18" charset="-79"/>
              </a:rPr>
              <a:t>δίδωμι</a:t>
            </a:r>
            <a:r>
              <a:rPr lang="en-US" dirty="0" smtClean="0">
                <a:latin typeface="Cardo" panose="02020600000000000000" pitchFamily="18" charset="-79"/>
                <a:ea typeface="Cardo" panose="02020600000000000000" pitchFamily="18" charset="-79"/>
                <a:cs typeface="Cardo" panose="02020600000000000000" pitchFamily="18" charset="-79"/>
              </a:rPr>
              <a:t> – verb: I give</a:t>
            </a:r>
          </a:p>
          <a:p>
            <a:r>
              <a:rPr lang="el-GR" dirty="0" smtClean="0">
                <a:latin typeface="Cardo" panose="02020600000000000000" pitchFamily="18" charset="-79"/>
                <a:ea typeface="Cardo" panose="02020600000000000000" pitchFamily="18" charset="-79"/>
                <a:cs typeface="Cardo" panose="02020600000000000000" pitchFamily="18" charset="-79"/>
              </a:rPr>
              <a:t>ἔχοντι</a:t>
            </a:r>
            <a:r>
              <a:rPr lang="en-US" dirty="0" smtClean="0">
                <a:latin typeface="Cardo" panose="02020600000000000000" pitchFamily="18" charset="-79"/>
                <a:ea typeface="Cardo" panose="02020600000000000000" pitchFamily="18" charset="-79"/>
                <a:cs typeface="Cardo" panose="02020600000000000000" pitchFamily="18" charset="-79"/>
              </a:rPr>
              <a:t> – aorist participle active </a:t>
            </a:r>
            <a:r>
              <a:rPr lang="en-US" dirty="0" err="1" smtClean="0">
                <a:latin typeface="Cardo" panose="02020600000000000000" pitchFamily="18" charset="-79"/>
                <a:ea typeface="Cardo" panose="02020600000000000000" pitchFamily="18" charset="-79"/>
                <a:cs typeface="Cardo" panose="02020600000000000000" pitchFamily="18" charset="-79"/>
              </a:rPr>
              <a:t>msd</a:t>
            </a:r>
            <a:r>
              <a:rPr lang="en-US" dirty="0" smtClean="0">
                <a:latin typeface="Cardo" panose="02020600000000000000" pitchFamily="18" charset="-79"/>
                <a:ea typeface="Cardo" panose="02020600000000000000" pitchFamily="18" charset="-79"/>
                <a:cs typeface="Cardo" panose="02020600000000000000" pitchFamily="18" charset="-79"/>
              </a:rPr>
              <a:t> of </a:t>
            </a:r>
            <a:r>
              <a:rPr lang="el-GR" dirty="0" smtClean="0">
                <a:latin typeface="Cardo" panose="02020600000000000000" pitchFamily="18" charset="-79"/>
                <a:ea typeface="Cardo" panose="02020600000000000000" pitchFamily="18" charset="-79"/>
                <a:cs typeface="Cardo" panose="02020600000000000000" pitchFamily="18" charset="-79"/>
              </a:rPr>
              <a:t>ἔχω</a:t>
            </a:r>
            <a:r>
              <a:rPr lang="en-US" dirty="0" smtClean="0">
                <a:latin typeface="Cardo" panose="02020600000000000000" pitchFamily="18" charset="-79"/>
                <a:ea typeface="Cardo" panose="02020600000000000000" pitchFamily="18" charset="-79"/>
                <a:cs typeface="Cardo" panose="02020600000000000000" pitchFamily="18" charset="-79"/>
              </a:rPr>
              <a:t> (I have)</a:t>
            </a:r>
          </a:p>
          <a:p>
            <a:r>
              <a:rPr lang="el-GR" dirty="0">
                <a:latin typeface="Cardo" panose="02020600000000000000" pitchFamily="18" charset="-79"/>
                <a:ea typeface="Cardo" panose="02020600000000000000" pitchFamily="18" charset="-79"/>
                <a:cs typeface="Cardo" panose="02020600000000000000" pitchFamily="18" charset="-79"/>
              </a:rPr>
              <a:t>τῷ </a:t>
            </a:r>
            <a:r>
              <a:rPr lang="el-GR" dirty="0" smtClean="0">
                <a:solidFill>
                  <a:srgbClr val="0070C0"/>
                </a:solidFill>
                <a:latin typeface="Cardo" panose="02020600000000000000" pitchFamily="18" charset="-79"/>
                <a:ea typeface="Cardo" panose="02020600000000000000" pitchFamily="18" charset="-79"/>
                <a:cs typeface="Cardo" panose="02020600000000000000" pitchFamily="18" charset="-79"/>
              </a:rPr>
              <a:t>ἔχοντι</a:t>
            </a:r>
            <a:r>
              <a:rPr lang="en-US" dirty="0" smtClean="0">
                <a:solidFill>
                  <a:srgbClr val="0070C0"/>
                </a:solidFill>
                <a:latin typeface="Cardo" panose="02020600000000000000" pitchFamily="18" charset="-79"/>
                <a:ea typeface="Cardo" panose="02020600000000000000" pitchFamily="18" charset="-79"/>
                <a:cs typeface="Cardo" panose="02020600000000000000" pitchFamily="18" charset="-79"/>
              </a:rPr>
              <a:t> </a:t>
            </a:r>
            <a:r>
              <a:rPr lang="en-US" dirty="0" smtClean="0">
                <a:solidFill>
                  <a:schemeClr val="tx1"/>
                </a:solidFill>
                <a:latin typeface="Cardo" panose="02020600000000000000" pitchFamily="18" charset="-79"/>
                <a:ea typeface="Cardo" panose="02020600000000000000" pitchFamily="18" charset="-79"/>
                <a:cs typeface="Cardo" panose="02020600000000000000" pitchFamily="18" charset="-79"/>
              </a:rPr>
              <a:t>– substantive participle</a:t>
            </a:r>
            <a:endParaRPr lang="en-US" dirty="0" smtClean="0">
              <a:latin typeface="Cardo" panose="02020600000000000000" pitchFamily="18" charset="-79"/>
              <a:ea typeface="Cardo" panose="02020600000000000000" pitchFamily="18" charset="-79"/>
              <a:cs typeface="Cardo" panose="02020600000000000000" pitchFamily="18" charset="-79"/>
            </a:endParaRPr>
          </a:p>
          <a:p>
            <a:r>
              <a:rPr lang="el-GR" dirty="0" smtClean="0">
                <a:latin typeface="Cardo" panose="02020600000000000000" pitchFamily="18" charset="-79"/>
                <a:ea typeface="Cardo" panose="02020600000000000000" pitchFamily="18" charset="-79"/>
                <a:cs typeface="Cardo" panose="02020600000000000000" pitchFamily="18" charset="-79"/>
              </a:rPr>
              <a:t>δέκα</a:t>
            </a:r>
            <a:r>
              <a:rPr lang="en-US" dirty="0" smtClean="0">
                <a:latin typeface="Cardo" panose="02020600000000000000" pitchFamily="18" charset="-79"/>
                <a:ea typeface="Cardo" panose="02020600000000000000" pitchFamily="18" charset="-79"/>
                <a:cs typeface="Cardo" panose="02020600000000000000" pitchFamily="18" charset="-79"/>
              </a:rPr>
              <a:t> – number: ten</a:t>
            </a:r>
            <a:endParaRPr lang="en-US" dirty="0">
              <a:latin typeface="Cardo" panose="02020600000000000000" pitchFamily="18" charset="-79"/>
              <a:ea typeface="Cardo" panose="02020600000000000000" pitchFamily="18" charset="-79"/>
              <a:cs typeface="Cardo" panose="02020600000000000000" pitchFamily="18" charset="-79"/>
            </a:endParaRPr>
          </a:p>
        </p:txBody>
      </p:sp>
    </p:spTree>
    <p:extLst>
      <p:ext uri="{BB962C8B-B14F-4D97-AF65-F5344CB8AC3E}">
        <p14:creationId xmlns:p14="http://schemas.microsoft.com/office/powerpoint/2010/main" val="831063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25:28</a:t>
            </a:r>
            <a:endParaRPr lang="en-US" dirty="0"/>
          </a:p>
        </p:txBody>
      </p:sp>
      <p:sp>
        <p:nvSpPr>
          <p:cNvPr id="3" name="Content Placeholder 2"/>
          <p:cNvSpPr>
            <a:spLocks noGrp="1"/>
          </p:cNvSpPr>
          <p:nvPr>
            <p:ph idx="1"/>
          </p:nvPr>
        </p:nvSpPr>
        <p:spPr/>
        <p:txBody>
          <a:bodyPr/>
          <a:lstStyle/>
          <a:p>
            <a:pPr marL="0" indent="0">
              <a:buNone/>
            </a:pPr>
            <a:r>
              <a:rPr lang="el-GR" dirty="0">
                <a:solidFill>
                  <a:srgbClr val="7030A0"/>
                </a:solidFill>
                <a:latin typeface="Cardo" panose="02020600000000000000" pitchFamily="18" charset="-79"/>
                <a:ea typeface="Cardo" panose="02020600000000000000" pitchFamily="18" charset="-79"/>
                <a:cs typeface="Cardo" panose="02020600000000000000" pitchFamily="18" charset="-79"/>
              </a:rPr>
              <a:t>ἄρατε</a:t>
            </a:r>
            <a:r>
              <a:rPr lang="el-GR" dirty="0">
                <a:latin typeface="Cardo" panose="02020600000000000000" pitchFamily="18" charset="-79"/>
                <a:ea typeface="Cardo" panose="02020600000000000000" pitchFamily="18" charset="-79"/>
                <a:cs typeface="Cardo" panose="02020600000000000000" pitchFamily="18" charset="-79"/>
              </a:rPr>
              <a:t> </a:t>
            </a:r>
            <a:r>
              <a:rPr lang="el-GR" b="1" dirty="0">
                <a:latin typeface="Cardo" panose="02020600000000000000" pitchFamily="18" charset="-79"/>
                <a:ea typeface="Cardo" panose="02020600000000000000" pitchFamily="18" charset="-79"/>
                <a:cs typeface="Cardo" panose="02020600000000000000" pitchFamily="18" charset="-79"/>
              </a:rPr>
              <a:t>οὖν</a:t>
            </a:r>
            <a:r>
              <a:rPr lang="el-GR" dirty="0">
                <a:latin typeface="Cardo" panose="02020600000000000000" pitchFamily="18" charset="-79"/>
                <a:ea typeface="Cardo" panose="02020600000000000000" pitchFamily="18" charset="-79"/>
                <a:cs typeface="Cardo" panose="02020600000000000000" pitchFamily="18" charset="-79"/>
              </a:rPr>
              <a:t> ἀπʼ αὐτοῦ τὸ </a:t>
            </a:r>
            <a:r>
              <a:rPr lang="el-GR" dirty="0" smtClean="0">
                <a:latin typeface="Cardo" panose="02020600000000000000" pitchFamily="18" charset="-79"/>
                <a:ea typeface="Cardo" panose="02020600000000000000" pitchFamily="18" charset="-79"/>
                <a:cs typeface="Cardo" panose="02020600000000000000" pitchFamily="18" charset="-79"/>
              </a:rPr>
              <a:t>τάλαντον</a:t>
            </a:r>
            <a:endParaRPr lang="en-US" dirty="0" smtClean="0">
              <a:latin typeface="Cardo" panose="02020600000000000000" pitchFamily="18" charset="-79"/>
              <a:ea typeface="Cardo" panose="02020600000000000000" pitchFamily="18" charset="-79"/>
              <a:cs typeface="Cardo" panose="02020600000000000000" pitchFamily="18" charset="-79"/>
            </a:endParaRPr>
          </a:p>
          <a:p>
            <a:pPr marL="0" indent="0">
              <a:buNone/>
            </a:pPr>
            <a:r>
              <a:rPr lang="el-GR" dirty="0" smtClean="0">
                <a:latin typeface="Cardo" panose="02020600000000000000" pitchFamily="18" charset="-79"/>
                <a:ea typeface="Cardo" panose="02020600000000000000" pitchFamily="18" charset="-79"/>
                <a:cs typeface="Cardo" panose="02020600000000000000" pitchFamily="18" charset="-79"/>
              </a:rPr>
              <a:t>καὶ </a:t>
            </a:r>
            <a:r>
              <a:rPr lang="el-GR" dirty="0">
                <a:solidFill>
                  <a:srgbClr val="7030A0"/>
                </a:solidFill>
                <a:latin typeface="Cardo" panose="02020600000000000000" pitchFamily="18" charset="-79"/>
                <a:ea typeface="Cardo" panose="02020600000000000000" pitchFamily="18" charset="-79"/>
                <a:cs typeface="Cardo" panose="02020600000000000000" pitchFamily="18" charset="-79"/>
              </a:rPr>
              <a:t>δότε </a:t>
            </a:r>
            <a:r>
              <a:rPr lang="el-GR" dirty="0">
                <a:latin typeface="Cardo" panose="02020600000000000000" pitchFamily="18" charset="-79"/>
                <a:ea typeface="Cardo" panose="02020600000000000000" pitchFamily="18" charset="-79"/>
                <a:cs typeface="Cardo" panose="02020600000000000000" pitchFamily="18" charset="-79"/>
              </a:rPr>
              <a:t>τῷ </a:t>
            </a:r>
            <a:r>
              <a:rPr lang="el-GR" dirty="0">
                <a:solidFill>
                  <a:srgbClr val="0070C0"/>
                </a:solidFill>
                <a:latin typeface="Cardo" panose="02020600000000000000" pitchFamily="18" charset="-79"/>
                <a:ea typeface="Cardo" panose="02020600000000000000" pitchFamily="18" charset="-79"/>
                <a:cs typeface="Cardo" panose="02020600000000000000" pitchFamily="18" charset="-79"/>
              </a:rPr>
              <a:t>ἔχοντι </a:t>
            </a:r>
            <a:r>
              <a:rPr lang="el-GR" dirty="0">
                <a:latin typeface="Cardo" panose="02020600000000000000" pitchFamily="18" charset="-79"/>
                <a:ea typeface="Cardo" panose="02020600000000000000" pitchFamily="18" charset="-79"/>
                <a:cs typeface="Cardo" panose="02020600000000000000" pitchFamily="18" charset="-79"/>
              </a:rPr>
              <a:t>τὰ </a:t>
            </a:r>
            <a:r>
              <a:rPr lang="el-GR" dirty="0">
                <a:latin typeface="Cardo" panose="02020600000000000000" pitchFamily="18" charset="-79"/>
                <a:ea typeface="Cardo" panose="02020600000000000000" pitchFamily="18" charset="-79"/>
                <a:cs typeface="Cardo" panose="02020600000000000000" pitchFamily="18" charset="-79"/>
              </a:rPr>
              <a:t>⸀δέκα τάλαντα· </a:t>
            </a:r>
          </a:p>
        </p:txBody>
      </p:sp>
    </p:spTree>
    <p:extLst>
      <p:ext uri="{BB962C8B-B14F-4D97-AF65-F5344CB8AC3E}">
        <p14:creationId xmlns:p14="http://schemas.microsoft.com/office/powerpoint/2010/main" val="1737397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25:29 – Vocabulary/Notes</a:t>
            </a:r>
            <a:endParaRPr lang="en-US" dirty="0"/>
          </a:p>
        </p:txBody>
      </p:sp>
      <p:sp>
        <p:nvSpPr>
          <p:cNvPr id="3" name="Content Placeholder 2"/>
          <p:cNvSpPr>
            <a:spLocks noGrp="1"/>
          </p:cNvSpPr>
          <p:nvPr>
            <p:ph idx="1"/>
          </p:nvPr>
        </p:nvSpPr>
        <p:spPr/>
        <p:txBody>
          <a:bodyPr/>
          <a:lstStyle/>
          <a:p>
            <a:r>
              <a:rPr lang="el-GR" dirty="0" smtClean="0">
                <a:latin typeface="Cardo" panose="02020600000000000000" pitchFamily="18" charset="-79"/>
                <a:ea typeface="Cardo" panose="02020600000000000000" pitchFamily="18" charset="-79"/>
                <a:cs typeface="Cardo" panose="02020600000000000000" pitchFamily="18" charset="-79"/>
              </a:rPr>
              <a:t>παντὶ</a:t>
            </a:r>
            <a:r>
              <a:rPr lang="en-US" dirty="0" smtClean="0">
                <a:latin typeface="Cardo" panose="02020600000000000000" pitchFamily="18" charset="-79"/>
                <a:ea typeface="Cardo" panose="02020600000000000000" pitchFamily="18" charset="-79"/>
                <a:cs typeface="Cardo" panose="02020600000000000000" pitchFamily="18" charset="-79"/>
              </a:rPr>
              <a:t> - </a:t>
            </a:r>
            <a:r>
              <a:rPr lang="en-US" dirty="0" err="1" smtClean="0">
                <a:latin typeface="Cardo" panose="02020600000000000000" pitchFamily="18" charset="-79"/>
                <a:ea typeface="Cardo" panose="02020600000000000000" pitchFamily="18" charset="-79"/>
                <a:cs typeface="Cardo" panose="02020600000000000000" pitchFamily="18" charset="-79"/>
              </a:rPr>
              <a:t>msd</a:t>
            </a:r>
            <a:r>
              <a:rPr lang="en-US" dirty="0" smtClean="0">
                <a:latin typeface="Cardo" panose="02020600000000000000" pitchFamily="18" charset="-79"/>
                <a:ea typeface="Cardo" panose="02020600000000000000" pitchFamily="18" charset="-79"/>
                <a:cs typeface="Cardo" panose="02020600000000000000" pitchFamily="18" charset="-79"/>
              </a:rPr>
              <a:t> of </a:t>
            </a:r>
            <a:r>
              <a:rPr lang="el-GR" dirty="0" smtClean="0">
                <a:latin typeface="Cardo" panose="02020600000000000000" pitchFamily="18" charset="-79"/>
                <a:ea typeface="Cardo" panose="02020600000000000000" pitchFamily="18" charset="-79"/>
                <a:cs typeface="Cardo" panose="02020600000000000000" pitchFamily="18" charset="-79"/>
              </a:rPr>
              <a:t>πᾶς</a:t>
            </a:r>
            <a:r>
              <a:rPr lang="el-GR" dirty="0">
                <a:latin typeface="Cardo" panose="02020600000000000000" pitchFamily="18" charset="-79"/>
                <a:ea typeface="Cardo" panose="02020600000000000000" pitchFamily="18" charset="-79"/>
                <a:cs typeface="Cardo" panose="02020600000000000000" pitchFamily="18" charset="-79"/>
              </a:rPr>
              <a:t>, πᾶσα, </a:t>
            </a:r>
            <a:r>
              <a:rPr lang="el-GR" dirty="0" smtClean="0">
                <a:latin typeface="Cardo" panose="02020600000000000000" pitchFamily="18" charset="-79"/>
                <a:ea typeface="Cardo" panose="02020600000000000000" pitchFamily="18" charset="-79"/>
                <a:cs typeface="Cardo" panose="02020600000000000000" pitchFamily="18" charset="-79"/>
              </a:rPr>
              <a:t>πᾶν</a:t>
            </a:r>
            <a:r>
              <a:rPr lang="en-US" dirty="0" smtClean="0">
                <a:latin typeface="Cardo" panose="02020600000000000000" pitchFamily="18" charset="-79"/>
                <a:ea typeface="Cardo" panose="02020600000000000000" pitchFamily="18" charset="-79"/>
                <a:cs typeface="Cardo" panose="02020600000000000000" pitchFamily="18" charset="-79"/>
              </a:rPr>
              <a:t> – adjective, here substantized: everyone</a:t>
            </a:r>
          </a:p>
          <a:p>
            <a:r>
              <a:rPr lang="el-GR" dirty="0" smtClean="0">
                <a:latin typeface="Cardo" panose="02020600000000000000" pitchFamily="18" charset="-79"/>
                <a:ea typeface="Cardo" panose="02020600000000000000" pitchFamily="18" charset="-79"/>
                <a:cs typeface="Cardo" panose="02020600000000000000" pitchFamily="18" charset="-79"/>
              </a:rPr>
              <a:t>δοθήσεται – </a:t>
            </a:r>
            <a:r>
              <a:rPr lang="en-US" dirty="0" smtClean="0">
                <a:latin typeface="Cardo" panose="02020600000000000000" pitchFamily="18" charset="-79"/>
                <a:ea typeface="Cardo" panose="02020600000000000000" pitchFamily="18" charset="-79"/>
                <a:cs typeface="Cardo" panose="02020600000000000000" pitchFamily="18" charset="-79"/>
              </a:rPr>
              <a:t>future indicative passive 3</a:t>
            </a:r>
            <a:r>
              <a:rPr lang="en-US" baseline="30000" dirty="0" smtClean="0">
                <a:latin typeface="Cardo" panose="02020600000000000000" pitchFamily="18" charset="-79"/>
                <a:ea typeface="Cardo" panose="02020600000000000000" pitchFamily="18" charset="-79"/>
                <a:cs typeface="Cardo" panose="02020600000000000000" pitchFamily="18" charset="-79"/>
              </a:rPr>
              <a:t>rd</a:t>
            </a:r>
            <a:r>
              <a:rPr lang="en-US" dirty="0" smtClean="0">
                <a:latin typeface="Cardo" panose="02020600000000000000" pitchFamily="18" charset="-79"/>
                <a:ea typeface="Cardo" panose="02020600000000000000" pitchFamily="18" charset="-79"/>
                <a:cs typeface="Cardo" panose="02020600000000000000" pitchFamily="18" charset="-79"/>
              </a:rPr>
              <a:t> singular of </a:t>
            </a:r>
            <a:r>
              <a:rPr lang="el-GR" dirty="0" smtClean="0">
                <a:latin typeface="Cardo" panose="02020600000000000000" pitchFamily="18" charset="-79"/>
                <a:ea typeface="Cardo" panose="02020600000000000000" pitchFamily="18" charset="-79"/>
                <a:cs typeface="Cardo" panose="02020600000000000000" pitchFamily="18" charset="-79"/>
              </a:rPr>
              <a:t>δίδωμι </a:t>
            </a:r>
            <a:r>
              <a:rPr lang="en-US" dirty="0" smtClean="0">
                <a:latin typeface="Cardo" panose="02020600000000000000" pitchFamily="18" charset="-79"/>
                <a:ea typeface="Cardo" panose="02020600000000000000" pitchFamily="18" charset="-79"/>
                <a:cs typeface="Cardo" panose="02020600000000000000" pitchFamily="18" charset="-79"/>
              </a:rPr>
              <a:t>(I give)</a:t>
            </a:r>
          </a:p>
          <a:p>
            <a:r>
              <a:rPr lang="el-GR" dirty="0">
                <a:latin typeface="Cardo" panose="02020600000000000000" pitchFamily="18" charset="-79"/>
                <a:ea typeface="Cardo" panose="02020600000000000000" pitchFamily="18" charset="-79"/>
                <a:cs typeface="Cardo" panose="02020600000000000000" pitchFamily="18" charset="-79"/>
              </a:rPr>
              <a:t>π</a:t>
            </a:r>
            <a:r>
              <a:rPr lang="el-GR" dirty="0" smtClean="0">
                <a:latin typeface="Cardo" panose="02020600000000000000" pitchFamily="18" charset="-79"/>
                <a:ea typeface="Cardo" panose="02020600000000000000" pitchFamily="18" charset="-79"/>
                <a:cs typeface="Cardo" panose="02020600000000000000" pitchFamily="18" charset="-79"/>
              </a:rPr>
              <a:t>ερισσευθήσεται </a:t>
            </a:r>
            <a:r>
              <a:rPr lang="el-GR" dirty="0">
                <a:latin typeface="Cardo" panose="02020600000000000000" pitchFamily="18" charset="-79"/>
                <a:ea typeface="Cardo" panose="02020600000000000000" pitchFamily="18" charset="-79"/>
                <a:cs typeface="Cardo" panose="02020600000000000000" pitchFamily="18" charset="-79"/>
              </a:rPr>
              <a:t>– </a:t>
            </a:r>
            <a:r>
              <a:rPr lang="en-US" dirty="0">
                <a:latin typeface="Cardo" panose="02020600000000000000" pitchFamily="18" charset="-79"/>
                <a:ea typeface="Cardo" panose="02020600000000000000" pitchFamily="18" charset="-79"/>
                <a:cs typeface="Cardo" panose="02020600000000000000" pitchFamily="18" charset="-79"/>
              </a:rPr>
              <a:t>future indicative passive 3</a:t>
            </a:r>
            <a:r>
              <a:rPr lang="en-US" baseline="30000" dirty="0">
                <a:latin typeface="Cardo" panose="02020600000000000000" pitchFamily="18" charset="-79"/>
                <a:ea typeface="Cardo" panose="02020600000000000000" pitchFamily="18" charset="-79"/>
                <a:cs typeface="Cardo" panose="02020600000000000000" pitchFamily="18" charset="-79"/>
              </a:rPr>
              <a:t>rd</a:t>
            </a:r>
            <a:r>
              <a:rPr lang="en-US" dirty="0">
                <a:latin typeface="Cardo" panose="02020600000000000000" pitchFamily="18" charset="-79"/>
                <a:ea typeface="Cardo" panose="02020600000000000000" pitchFamily="18" charset="-79"/>
                <a:cs typeface="Cardo" panose="02020600000000000000" pitchFamily="18" charset="-79"/>
              </a:rPr>
              <a:t> singular of </a:t>
            </a:r>
            <a:r>
              <a:rPr lang="el-GR" dirty="0" smtClean="0">
                <a:latin typeface="Cardo" panose="02020600000000000000" pitchFamily="18" charset="-79"/>
                <a:ea typeface="Cardo" panose="02020600000000000000" pitchFamily="18" charset="-79"/>
                <a:cs typeface="Cardo" panose="02020600000000000000" pitchFamily="18" charset="-79"/>
              </a:rPr>
              <a:t>περισσεύω</a:t>
            </a:r>
            <a:r>
              <a:rPr lang="en-US" dirty="0" smtClean="0">
                <a:latin typeface="Cardo" panose="02020600000000000000" pitchFamily="18" charset="-79"/>
                <a:ea typeface="Cardo" panose="02020600000000000000" pitchFamily="18" charset="-79"/>
                <a:cs typeface="Cardo" panose="02020600000000000000" pitchFamily="18" charset="-79"/>
              </a:rPr>
              <a:t> (I abound)</a:t>
            </a:r>
          </a:p>
          <a:p>
            <a:r>
              <a:rPr lang="el-GR" dirty="0" smtClean="0">
                <a:latin typeface="Cardo" panose="02020600000000000000" pitchFamily="18" charset="-79"/>
                <a:ea typeface="Cardo" panose="02020600000000000000" pitchFamily="18" charset="-79"/>
                <a:cs typeface="Cardo" panose="02020600000000000000" pitchFamily="18" charset="-79"/>
              </a:rPr>
              <a:t>ἔχοντος – </a:t>
            </a:r>
            <a:r>
              <a:rPr lang="en-US" dirty="0" smtClean="0">
                <a:latin typeface="Cardo" panose="02020600000000000000" pitchFamily="18" charset="-79"/>
                <a:ea typeface="Cardo" panose="02020600000000000000" pitchFamily="18" charset="-79"/>
                <a:cs typeface="Cardo" panose="02020600000000000000" pitchFamily="18" charset="-79"/>
              </a:rPr>
              <a:t>present participle active </a:t>
            </a:r>
            <a:r>
              <a:rPr lang="en-US" dirty="0" err="1" smtClean="0">
                <a:latin typeface="Cardo" panose="02020600000000000000" pitchFamily="18" charset="-79"/>
                <a:ea typeface="Cardo" panose="02020600000000000000" pitchFamily="18" charset="-79"/>
                <a:cs typeface="Cardo" panose="02020600000000000000" pitchFamily="18" charset="-79"/>
              </a:rPr>
              <a:t>msg</a:t>
            </a:r>
            <a:r>
              <a:rPr lang="en-US" dirty="0" smtClean="0">
                <a:latin typeface="Cardo" panose="02020600000000000000" pitchFamily="18" charset="-79"/>
                <a:ea typeface="Cardo" panose="02020600000000000000" pitchFamily="18" charset="-79"/>
                <a:cs typeface="Cardo" panose="02020600000000000000" pitchFamily="18" charset="-79"/>
              </a:rPr>
              <a:t> of </a:t>
            </a:r>
            <a:r>
              <a:rPr lang="el-GR" dirty="0" smtClean="0">
                <a:latin typeface="Cardo" panose="02020600000000000000" pitchFamily="18" charset="-79"/>
                <a:ea typeface="Cardo" panose="02020600000000000000" pitchFamily="18" charset="-79"/>
                <a:cs typeface="Cardo" panose="02020600000000000000" pitchFamily="18" charset="-79"/>
              </a:rPr>
              <a:t>ἔχω</a:t>
            </a:r>
            <a:r>
              <a:rPr lang="en-US" dirty="0" smtClean="0">
                <a:latin typeface="Cardo" panose="02020600000000000000" pitchFamily="18" charset="-79"/>
                <a:ea typeface="Cardo" panose="02020600000000000000" pitchFamily="18" charset="-79"/>
                <a:cs typeface="Cardo" panose="02020600000000000000" pitchFamily="18" charset="-79"/>
              </a:rPr>
              <a:t> (I have)</a:t>
            </a:r>
          </a:p>
          <a:p>
            <a:r>
              <a:rPr lang="el-GR" dirty="0" smtClean="0">
                <a:latin typeface="Cardo" panose="02020600000000000000" pitchFamily="18" charset="-79"/>
                <a:ea typeface="Cardo" panose="02020600000000000000" pitchFamily="18" charset="-79"/>
                <a:cs typeface="Cardo" panose="02020600000000000000" pitchFamily="18" charset="-79"/>
              </a:rPr>
              <a:t>ἀρθήσεται </a:t>
            </a:r>
            <a:r>
              <a:rPr lang="el-GR" dirty="0">
                <a:latin typeface="Cardo" panose="02020600000000000000" pitchFamily="18" charset="-79"/>
                <a:ea typeface="Cardo" panose="02020600000000000000" pitchFamily="18" charset="-79"/>
                <a:cs typeface="Cardo" panose="02020600000000000000" pitchFamily="18" charset="-79"/>
              </a:rPr>
              <a:t>– </a:t>
            </a:r>
            <a:r>
              <a:rPr lang="en-US" dirty="0">
                <a:latin typeface="Cardo" panose="02020600000000000000" pitchFamily="18" charset="-79"/>
                <a:ea typeface="Cardo" panose="02020600000000000000" pitchFamily="18" charset="-79"/>
                <a:cs typeface="Cardo" panose="02020600000000000000" pitchFamily="18" charset="-79"/>
              </a:rPr>
              <a:t>future indicative passive 3</a:t>
            </a:r>
            <a:r>
              <a:rPr lang="en-US" baseline="30000" dirty="0">
                <a:latin typeface="Cardo" panose="02020600000000000000" pitchFamily="18" charset="-79"/>
                <a:ea typeface="Cardo" panose="02020600000000000000" pitchFamily="18" charset="-79"/>
                <a:cs typeface="Cardo" panose="02020600000000000000" pitchFamily="18" charset="-79"/>
              </a:rPr>
              <a:t>rd</a:t>
            </a:r>
            <a:r>
              <a:rPr lang="en-US" dirty="0">
                <a:latin typeface="Cardo" panose="02020600000000000000" pitchFamily="18" charset="-79"/>
                <a:ea typeface="Cardo" panose="02020600000000000000" pitchFamily="18" charset="-79"/>
                <a:cs typeface="Cardo" panose="02020600000000000000" pitchFamily="18" charset="-79"/>
              </a:rPr>
              <a:t> singular of </a:t>
            </a:r>
            <a:r>
              <a:rPr lang="el-GR" dirty="0" smtClean="0">
                <a:latin typeface="Cardo" panose="02020600000000000000" pitchFamily="18" charset="-79"/>
                <a:ea typeface="Cardo" panose="02020600000000000000" pitchFamily="18" charset="-79"/>
                <a:cs typeface="Cardo" panose="02020600000000000000" pitchFamily="18" charset="-79"/>
              </a:rPr>
              <a:t>αἴρω</a:t>
            </a:r>
            <a:r>
              <a:rPr lang="en-US" dirty="0" smtClean="0">
                <a:latin typeface="Cardo" panose="02020600000000000000" pitchFamily="18" charset="-79"/>
                <a:ea typeface="Cardo" panose="02020600000000000000" pitchFamily="18" charset="-79"/>
                <a:cs typeface="Cardo" panose="02020600000000000000" pitchFamily="18" charset="-79"/>
              </a:rPr>
              <a:t> (I take up)</a:t>
            </a:r>
            <a:endParaRPr lang="en-US" dirty="0">
              <a:latin typeface="Cardo" panose="02020600000000000000" pitchFamily="18" charset="-79"/>
              <a:ea typeface="Cardo" panose="02020600000000000000" pitchFamily="18" charset="-79"/>
              <a:cs typeface="Cardo" panose="02020600000000000000" pitchFamily="18" charset="-79"/>
            </a:endParaRPr>
          </a:p>
        </p:txBody>
      </p:sp>
    </p:spTree>
    <p:extLst>
      <p:ext uri="{BB962C8B-B14F-4D97-AF65-F5344CB8AC3E}">
        <p14:creationId xmlns:p14="http://schemas.microsoft.com/office/powerpoint/2010/main" val="624695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25:29 – Vocabulary/Notes</a:t>
            </a:r>
            <a:endParaRPr lang="en-US" dirty="0"/>
          </a:p>
        </p:txBody>
      </p:sp>
      <p:sp>
        <p:nvSpPr>
          <p:cNvPr id="3" name="Content Placeholder 2"/>
          <p:cNvSpPr>
            <a:spLocks noGrp="1"/>
          </p:cNvSpPr>
          <p:nvPr>
            <p:ph idx="1"/>
          </p:nvPr>
        </p:nvSpPr>
        <p:spPr/>
        <p:txBody>
          <a:bodyPr/>
          <a:lstStyle/>
          <a:p>
            <a:r>
              <a:rPr lang="el-GR" u="sng" dirty="0">
                <a:latin typeface="Cardo" panose="02020600000000000000" pitchFamily="18" charset="-79"/>
                <a:ea typeface="Cardo" panose="02020600000000000000" pitchFamily="18" charset="-79"/>
                <a:cs typeface="Cardo" panose="02020600000000000000" pitchFamily="18" charset="-79"/>
              </a:rPr>
              <a:t>ὃ ⸀</a:t>
            </a:r>
            <a:r>
              <a:rPr lang="el-GR" u="sng" dirty="0" smtClean="0">
                <a:solidFill>
                  <a:srgbClr val="FF0000"/>
                </a:solidFill>
                <a:latin typeface="Cardo" panose="02020600000000000000" pitchFamily="18" charset="-79"/>
                <a:ea typeface="Cardo" panose="02020600000000000000" pitchFamily="18" charset="-79"/>
                <a:cs typeface="Cardo" panose="02020600000000000000" pitchFamily="18" charset="-79"/>
              </a:rPr>
              <a:t>ἔχει</a:t>
            </a:r>
            <a:r>
              <a:rPr lang="en-US" dirty="0" smtClean="0">
                <a:solidFill>
                  <a:schemeClr val="tx1"/>
                </a:solidFill>
                <a:latin typeface="Cardo" panose="02020600000000000000" pitchFamily="18" charset="-79"/>
                <a:ea typeface="Cardo" panose="02020600000000000000" pitchFamily="18" charset="-79"/>
                <a:cs typeface="Cardo" panose="02020600000000000000" pitchFamily="18" charset="-79"/>
              </a:rPr>
              <a:t> – relative clause</a:t>
            </a:r>
            <a:endParaRPr lang="en-US" dirty="0">
              <a:latin typeface="Cardo" panose="02020600000000000000" pitchFamily="18" charset="-79"/>
              <a:ea typeface="Cardo" panose="02020600000000000000" pitchFamily="18" charset="-79"/>
              <a:cs typeface="Cardo" panose="02020600000000000000" pitchFamily="18" charset="-79"/>
            </a:endParaRPr>
          </a:p>
        </p:txBody>
      </p:sp>
    </p:spTree>
    <p:extLst>
      <p:ext uri="{BB962C8B-B14F-4D97-AF65-F5344CB8AC3E}">
        <p14:creationId xmlns:p14="http://schemas.microsoft.com/office/powerpoint/2010/main" val="1843456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25:29</a:t>
            </a:r>
            <a:endParaRPr lang="en-US" dirty="0"/>
          </a:p>
        </p:txBody>
      </p:sp>
      <p:sp>
        <p:nvSpPr>
          <p:cNvPr id="3" name="Content Placeholder 2"/>
          <p:cNvSpPr>
            <a:spLocks noGrp="1"/>
          </p:cNvSpPr>
          <p:nvPr>
            <p:ph idx="1"/>
          </p:nvPr>
        </p:nvSpPr>
        <p:spPr/>
        <p:txBody>
          <a:bodyPr/>
          <a:lstStyle/>
          <a:p>
            <a:pPr marL="0" indent="0">
              <a:buNone/>
            </a:pPr>
            <a:r>
              <a:rPr lang="el-GR" dirty="0">
                <a:latin typeface="Cardo" panose="02020600000000000000" pitchFamily="18" charset="-79"/>
                <a:ea typeface="Cardo" panose="02020600000000000000" pitchFamily="18" charset="-79"/>
                <a:cs typeface="Cardo" panose="02020600000000000000" pitchFamily="18" charset="-79"/>
              </a:rPr>
              <a:t>Τῷ </a:t>
            </a:r>
            <a:r>
              <a:rPr lang="el-GR" b="1" dirty="0">
                <a:latin typeface="Cardo" panose="02020600000000000000" pitchFamily="18" charset="-79"/>
                <a:ea typeface="Cardo" panose="02020600000000000000" pitchFamily="18" charset="-79"/>
                <a:cs typeface="Cardo" panose="02020600000000000000" pitchFamily="18" charset="-79"/>
              </a:rPr>
              <a:t>γὰρ</a:t>
            </a:r>
            <a:r>
              <a:rPr lang="el-GR" dirty="0">
                <a:latin typeface="Cardo" panose="02020600000000000000" pitchFamily="18" charset="-79"/>
                <a:ea typeface="Cardo" panose="02020600000000000000" pitchFamily="18" charset="-79"/>
                <a:cs typeface="Cardo" panose="02020600000000000000" pitchFamily="18" charset="-79"/>
              </a:rPr>
              <a:t> </a:t>
            </a:r>
            <a:r>
              <a:rPr lang="el-GR" dirty="0">
                <a:solidFill>
                  <a:srgbClr val="0070C0"/>
                </a:solidFill>
                <a:latin typeface="Cardo" panose="02020600000000000000" pitchFamily="18" charset="-79"/>
                <a:ea typeface="Cardo" panose="02020600000000000000" pitchFamily="18" charset="-79"/>
                <a:cs typeface="Cardo" panose="02020600000000000000" pitchFamily="18" charset="-79"/>
              </a:rPr>
              <a:t>ἔχοντι</a:t>
            </a:r>
            <a:r>
              <a:rPr lang="el-GR" dirty="0">
                <a:latin typeface="Cardo" panose="02020600000000000000" pitchFamily="18" charset="-79"/>
                <a:ea typeface="Cardo" panose="02020600000000000000" pitchFamily="18" charset="-79"/>
                <a:cs typeface="Cardo" panose="02020600000000000000" pitchFamily="18" charset="-79"/>
              </a:rPr>
              <a:t> </a:t>
            </a:r>
            <a:r>
              <a:rPr lang="el-GR" dirty="0">
                <a:latin typeface="Cardo" panose="02020600000000000000" pitchFamily="18" charset="-79"/>
                <a:ea typeface="Cardo" panose="02020600000000000000" pitchFamily="18" charset="-79"/>
                <a:cs typeface="Cardo" panose="02020600000000000000" pitchFamily="18" charset="-79"/>
              </a:rPr>
              <a:t>°παντὶ </a:t>
            </a:r>
            <a:r>
              <a:rPr lang="el-GR" dirty="0">
                <a:solidFill>
                  <a:srgbClr val="FF0000"/>
                </a:solidFill>
                <a:latin typeface="Cardo" panose="02020600000000000000" pitchFamily="18" charset="-79"/>
                <a:ea typeface="Cardo" panose="02020600000000000000" pitchFamily="18" charset="-79"/>
                <a:cs typeface="Cardo" panose="02020600000000000000" pitchFamily="18" charset="-79"/>
              </a:rPr>
              <a:t>δοθήσεται </a:t>
            </a:r>
            <a:r>
              <a:rPr lang="el-GR" dirty="0">
                <a:latin typeface="Cardo" panose="02020600000000000000" pitchFamily="18" charset="-79"/>
                <a:ea typeface="Cardo" panose="02020600000000000000" pitchFamily="18" charset="-79"/>
                <a:cs typeface="Cardo" panose="02020600000000000000" pitchFamily="18" charset="-79"/>
              </a:rPr>
              <a:t>καὶ </a:t>
            </a:r>
            <a:r>
              <a:rPr lang="el-GR" dirty="0">
                <a:solidFill>
                  <a:srgbClr val="FF0000"/>
                </a:solidFill>
                <a:latin typeface="Cardo" panose="02020600000000000000" pitchFamily="18" charset="-79"/>
                <a:ea typeface="Cardo" panose="02020600000000000000" pitchFamily="18" charset="-79"/>
                <a:cs typeface="Cardo" panose="02020600000000000000" pitchFamily="18" charset="-79"/>
              </a:rPr>
              <a:t>περισσευθήσεται</a:t>
            </a:r>
            <a:r>
              <a:rPr lang="el-GR" dirty="0" smtClean="0">
                <a:latin typeface="Cardo" panose="02020600000000000000" pitchFamily="18" charset="-79"/>
                <a:ea typeface="Cardo" panose="02020600000000000000" pitchFamily="18" charset="-79"/>
                <a:cs typeface="Cardo" panose="02020600000000000000" pitchFamily="18" charset="-79"/>
              </a:rPr>
              <a:t>,*</a:t>
            </a:r>
            <a:endParaRPr lang="en-US" dirty="0" smtClean="0">
              <a:latin typeface="Cardo" panose="02020600000000000000" pitchFamily="18" charset="-79"/>
              <a:ea typeface="Cardo" panose="02020600000000000000" pitchFamily="18" charset="-79"/>
              <a:cs typeface="Cardo" panose="02020600000000000000" pitchFamily="18" charset="-79"/>
            </a:endParaRPr>
          </a:p>
          <a:p>
            <a:pPr marL="0" indent="0">
              <a:buNone/>
            </a:pPr>
            <a:r>
              <a:rPr lang="en-US" dirty="0" smtClean="0">
                <a:latin typeface="Cardo" panose="02020600000000000000" pitchFamily="18" charset="-79"/>
                <a:ea typeface="Cardo" panose="02020600000000000000" pitchFamily="18" charset="-79"/>
                <a:cs typeface="Cardo" panose="02020600000000000000" pitchFamily="18" charset="-79"/>
              </a:rPr>
              <a:t>[</a:t>
            </a:r>
            <a:r>
              <a:rPr lang="el-GR" dirty="0" smtClean="0">
                <a:latin typeface="Cardo" panose="02020600000000000000" pitchFamily="18" charset="-79"/>
                <a:ea typeface="Cardo" panose="02020600000000000000" pitchFamily="18" charset="-79"/>
                <a:cs typeface="Cardo" panose="02020600000000000000" pitchFamily="18" charset="-79"/>
              </a:rPr>
              <a:t>ἀπὸ</a:t>
            </a:r>
            <a:r>
              <a:rPr lang="en-US" dirty="0" smtClean="0">
                <a:latin typeface="Cardo" panose="02020600000000000000" pitchFamily="18" charset="-79"/>
                <a:ea typeface="Cardo" panose="02020600000000000000" pitchFamily="18" charset="-79"/>
                <a:cs typeface="Cardo" panose="02020600000000000000" pitchFamily="18" charset="-79"/>
              </a:rPr>
              <a:t>]</a:t>
            </a:r>
            <a:r>
              <a:rPr lang="el-GR" dirty="0" smtClean="0">
                <a:latin typeface="Cardo" panose="02020600000000000000" pitchFamily="18" charset="-79"/>
                <a:ea typeface="Cardo" panose="02020600000000000000" pitchFamily="18" charset="-79"/>
                <a:cs typeface="Cardo" panose="02020600000000000000" pitchFamily="18" charset="-79"/>
              </a:rPr>
              <a:t> τοῦ </a:t>
            </a:r>
            <a:r>
              <a:rPr lang="el-GR" b="1" dirty="0">
                <a:latin typeface="Cardo" panose="02020600000000000000" pitchFamily="18" charset="-79"/>
                <a:ea typeface="Cardo" panose="02020600000000000000" pitchFamily="18" charset="-79"/>
                <a:cs typeface="Cardo" panose="02020600000000000000" pitchFamily="18" charset="-79"/>
              </a:rPr>
              <a:t>δὲ</a:t>
            </a:r>
            <a:r>
              <a:rPr lang="el-GR" dirty="0">
                <a:latin typeface="Cardo" panose="02020600000000000000" pitchFamily="18" charset="-79"/>
                <a:ea typeface="Cardo" panose="02020600000000000000" pitchFamily="18" charset="-79"/>
                <a:cs typeface="Cardo" panose="02020600000000000000" pitchFamily="18" charset="-79"/>
              </a:rPr>
              <a:t> μὴ </a:t>
            </a:r>
            <a:r>
              <a:rPr lang="el-GR" dirty="0">
                <a:solidFill>
                  <a:srgbClr val="0070C0"/>
                </a:solidFill>
                <a:latin typeface="Cardo" panose="02020600000000000000" pitchFamily="18" charset="-79"/>
                <a:ea typeface="Cardo" panose="02020600000000000000" pitchFamily="18" charset="-79"/>
                <a:cs typeface="Cardo" panose="02020600000000000000" pitchFamily="18" charset="-79"/>
              </a:rPr>
              <a:t>ἔχοντος</a:t>
            </a:r>
            <a:r>
              <a:rPr lang="el-GR" dirty="0">
                <a:latin typeface="Cardo" panose="02020600000000000000" pitchFamily="18" charset="-79"/>
                <a:ea typeface="Cardo" panose="02020600000000000000" pitchFamily="18" charset="-79"/>
                <a:cs typeface="Cardo" panose="02020600000000000000" pitchFamily="18" charset="-79"/>
              </a:rPr>
              <a:t> καὶ </a:t>
            </a:r>
            <a:r>
              <a:rPr lang="el-GR" u="sng" dirty="0">
                <a:latin typeface="Cardo" panose="02020600000000000000" pitchFamily="18" charset="-79"/>
                <a:ea typeface="Cardo" panose="02020600000000000000" pitchFamily="18" charset="-79"/>
                <a:cs typeface="Cardo" panose="02020600000000000000" pitchFamily="18" charset="-79"/>
              </a:rPr>
              <a:t>ὃ ⸀</a:t>
            </a:r>
            <a:r>
              <a:rPr lang="el-GR" u="sng" dirty="0">
                <a:solidFill>
                  <a:srgbClr val="FF0000"/>
                </a:solidFill>
                <a:latin typeface="Cardo" panose="02020600000000000000" pitchFamily="18" charset="-79"/>
                <a:ea typeface="Cardo" panose="02020600000000000000" pitchFamily="18" charset="-79"/>
                <a:cs typeface="Cardo" panose="02020600000000000000" pitchFamily="18" charset="-79"/>
              </a:rPr>
              <a:t>ἔχει</a:t>
            </a:r>
            <a:r>
              <a:rPr lang="el-GR" u="sng" dirty="0">
                <a:latin typeface="Cardo" panose="02020600000000000000" pitchFamily="18" charset="-79"/>
                <a:ea typeface="Cardo" panose="02020600000000000000" pitchFamily="18" charset="-79"/>
                <a:cs typeface="Cardo" panose="02020600000000000000" pitchFamily="18" charset="-79"/>
              </a:rPr>
              <a:t> </a:t>
            </a:r>
            <a:r>
              <a:rPr lang="el-GR" dirty="0">
                <a:solidFill>
                  <a:srgbClr val="FF0000"/>
                </a:solidFill>
                <a:latin typeface="Cardo" panose="02020600000000000000" pitchFamily="18" charset="-79"/>
                <a:ea typeface="Cardo" panose="02020600000000000000" pitchFamily="18" charset="-79"/>
                <a:cs typeface="Cardo" panose="02020600000000000000" pitchFamily="18" charset="-79"/>
              </a:rPr>
              <a:t>ἀρθήσεται</a:t>
            </a:r>
            <a:r>
              <a:rPr lang="el-GR" dirty="0">
                <a:latin typeface="Cardo" panose="02020600000000000000" pitchFamily="18" charset="-79"/>
                <a:ea typeface="Cardo" panose="02020600000000000000" pitchFamily="18" charset="-79"/>
                <a:cs typeface="Cardo" panose="02020600000000000000" pitchFamily="18" charset="-79"/>
              </a:rPr>
              <a:t> ἀπʼ </a:t>
            </a:r>
            <a:r>
              <a:rPr lang="el-GR" dirty="0" smtClean="0">
                <a:latin typeface="Cardo" panose="02020600000000000000" pitchFamily="18" charset="-79"/>
                <a:ea typeface="Cardo" panose="02020600000000000000" pitchFamily="18" charset="-79"/>
                <a:cs typeface="Cardo" panose="02020600000000000000" pitchFamily="18" charset="-79"/>
              </a:rPr>
              <a:t>αὐτοῦ.</a:t>
            </a:r>
            <a:endParaRPr lang="en-US" dirty="0" smtClean="0">
              <a:latin typeface="Cardo" panose="02020600000000000000" pitchFamily="18" charset="-79"/>
              <a:ea typeface="Cardo" panose="02020600000000000000" pitchFamily="18" charset="-79"/>
              <a:cs typeface="Cardo" panose="02020600000000000000" pitchFamily="18" charset="-79"/>
            </a:endParaRPr>
          </a:p>
          <a:p>
            <a:pPr marL="0" indent="0">
              <a:buNone/>
            </a:pPr>
            <a:endParaRPr lang="en-US" dirty="0">
              <a:latin typeface="Cardo" panose="02020600000000000000" pitchFamily="18" charset="-79"/>
              <a:ea typeface="Cardo" panose="02020600000000000000" pitchFamily="18" charset="-79"/>
              <a:cs typeface="Cardo" panose="02020600000000000000" pitchFamily="18" charset="-79"/>
            </a:endParaRPr>
          </a:p>
          <a:p>
            <a:pPr marL="0" indent="0">
              <a:buNone/>
            </a:pPr>
            <a:r>
              <a:rPr lang="en-US" dirty="0" smtClean="0">
                <a:latin typeface="Cardo" panose="02020600000000000000" pitchFamily="18" charset="-79"/>
                <a:ea typeface="Cardo" panose="02020600000000000000" pitchFamily="18" charset="-79"/>
                <a:cs typeface="Cardo" panose="02020600000000000000" pitchFamily="18" charset="-79"/>
              </a:rPr>
              <a:t>According to Gibbs, </a:t>
            </a:r>
            <a:r>
              <a:rPr lang="el-GR" dirty="0" smtClean="0">
                <a:latin typeface="Cardo" panose="02020600000000000000" pitchFamily="18" charset="-79"/>
                <a:ea typeface="Cardo" panose="02020600000000000000" pitchFamily="18" charset="-79"/>
                <a:cs typeface="Cardo" panose="02020600000000000000" pitchFamily="18" charset="-79"/>
              </a:rPr>
              <a:t>ἀπὸ</a:t>
            </a:r>
            <a:r>
              <a:rPr lang="en-US" dirty="0" smtClean="0">
                <a:latin typeface="Cardo" panose="02020600000000000000" pitchFamily="18" charset="-79"/>
                <a:ea typeface="Cardo" panose="02020600000000000000" pitchFamily="18" charset="-79"/>
                <a:cs typeface="Cardo" panose="02020600000000000000" pitchFamily="18" charset="-79"/>
              </a:rPr>
              <a:t> is read in Swanson, though not in NA 28.</a:t>
            </a:r>
            <a:endParaRPr lang="el-GR" dirty="0" smtClean="0">
              <a:latin typeface="Cardo" panose="02020600000000000000" pitchFamily="18" charset="-79"/>
              <a:ea typeface="Cardo" panose="02020600000000000000" pitchFamily="18" charset="-79"/>
              <a:cs typeface="Cardo" panose="02020600000000000000" pitchFamily="18" charset="-79"/>
            </a:endParaRPr>
          </a:p>
          <a:p>
            <a:pPr marL="0" indent="0">
              <a:buNone/>
            </a:pPr>
            <a:endParaRPr lang="en-US" dirty="0"/>
          </a:p>
        </p:txBody>
      </p:sp>
    </p:spTree>
    <p:extLst>
      <p:ext uri="{BB962C8B-B14F-4D97-AF65-F5344CB8AC3E}">
        <p14:creationId xmlns:p14="http://schemas.microsoft.com/office/powerpoint/2010/main" val="4013930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25:30</a:t>
            </a:r>
            <a:endParaRPr lang="en-US" dirty="0"/>
          </a:p>
        </p:txBody>
      </p:sp>
      <p:sp>
        <p:nvSpPr>
          <p:cNvPr id="3" name="Content Placeholder 2"/>
          <p:cNvSpPr>
            <a:spLocks noGrp="1"/>
          </p:cNvSpPr>
          <p:nvPr>
            <p:ph idx="1"/>
          </p:nvPr>
        </p:nvSpPr>
        <p:spPr/>
        <p:txBody>
          <a:bodyPr>
            <a:normAutofit fontScale="92500" lnSpcReduction="20000"/>
          </a:bodyPr>
          <a:lstStyle/>
          <a:p>
            <a:r>
              <a:rPr lang="el-GR" dirty="0">
                <a:latin typeface="Cardo" panose="02020600000000000000" pitchFamily="18" charset="-79"/>
                <a:ea typeface="Cardo" panose="02020600000000000000" pitchFamily="18" charset="-79"/>
                <a:cs typeface="Cardo" panose="02020600000000000000" pitchFamily="18" charset="-79"/>
              </a:rPr>
              <a:t>ἀχρεῖος, </a:t>
            </a:r>
            <a:r>
              <a:rPr lang="el-GR" dirty="0" smtClean="0">
                <a:latin typeface="Cardo" panose="02020600000000000000" pitchFamily="18" charset="-79"/>
                <a:ea typeface="Cardo" panose="02020600000000000000" pitchFamily="18" charset="-79"/>
                <a:cs typeface="Cardo" panose="02020600000000000000" pitchFamily="18" charset="-79"/>
              </a:rPr>
              <a:t>ον</a:t>
            </a:r>
            <a:r>
              <a:rPr lang="en-US" dirty="0" smtClean="0">
                <a:latin typeface="Cardo" panose="02020600000000000000" pitchFamily="18" charset="-79"/>
                <a:ea typeface="Cardo" panose="02020600000000000000" pitchFamily="18" charset="-79"/>
                <a:cs typeface="Cardo" panose="02020600000000000000" pitchFamily="18" charset="-79"/>
              </a:rPr>
              <a:t> – adjective: useless</a:t>
            </a:r>
          </a:p>
          <a:p>
            <a:r>
              <a:rPr lang="el-GR" dirty="0" smtClean="0">
                <a:latin typeface="Cardo" panose="02020600000000000000" pitchFamily="18" charset="-79"/>
                <a:ea typeface="Cardo" panose="02020600000000000000" pitchFamily="18" charset="-79"/>
                <a:cs typeface="Cardo" panose="02020600000000000000" pitchFamily="18" charset="-79"/>
              </a:rPr>
              <a:t>ἐκβάλλω</a:t>
            </a:r>
            <a:r>
              <a:rPr lang="en-US" dirty="0" smtClean="0">
                <a:latin typeface="Cardo" panose="02020600000000000000" pitchFamily="18" charset="-79"/>
                <a:ea typeface="Cardo" panose="02020600000000000000" pitchFamily="18" charset="-79"/>
                <a:cs typeface="Cardo" panose="02020600000000000000" pitchFamily="18" charset="-79"/>
              </a:rPr>
              <a:t> – verb: I throw out</a:t>
            </a:r>
          </a:p>
          <a:p>
            <a:r>
              <a:rPr lang="el-GR" dirty="0">
                <a:latin typeface="Cardo" panose="02020600000000000000" pitchFamily="18" charset="-79"/>
                <a:ea typeface="Cardo" panose="02020600000000000000" pitchFamily="18" charset="-79"/>
                <a:cs typeface="Cardo" panose="02020600000000000000" pitchFamily="18" charset="-79"/>
              </a:rPr>
              <a:t>σκότος, </a:t>
            </a:r>
            <a:r>
              <a:rPr lang="el-GR" dirty="0" smtClean="0">
                <a:latin typeface="Cardo" panose="02020600000000000000" pitchFamily="18" charset="-79"/>
                <a:ea typeface="Cardo" panose="02020600000000000000" pitchFamily="18" charset="-79"/>
                <a:cs typeface="Cardo" panose="02020600000000000000" pitchFamily="18" charset="-79"/>
              </a:rPr>
              <a:t>ους</a:t>
            </a:r>
            <a:r>
              <a:rPr lang="en-US" dirty="0" smtClean="0">
                <a:latin typeface="Cardo" panose="02020600000000000000" pitchFamily="18" charset="-79"/>
                <a:ea typeface="Cardo" panose="02020600000000000000" pitchFamily="18" charset="-79"/>
                <a:cs typeface="Cardo" panose="02020600000000000000" pitchFamily="18" charset="-79"/>
              </a:rPr>
              <a:t> – noun: darkness</a:t>
            </a:r>
          </a:p>
          <a:p>
            <a:r>
              <a:rPr lang="el-GR" dirty="0">
                <a:latin typeface="Cardo" panose="02020600000000000000" pitchFamily="18" charset="-79"/>
                <a:ea typeface="Cardo" panose="02020600000000000000" pitchFamily="18" charset="-79"/>
                <a:cs typeface="Cardo" panose="02020600000000000000" pitchFamily="18" charset="-79"/>
              </a:rPr>
              <a:t>ἐξώτερος, α, </a:t>
            </a:r>
            <a:r>
              <a:rPr lang="el-GR" dirty="0" smtClean="0">
                <a:latin typeface="Cardo" panose="02020600000000000000" pitchFamily="18" charset="-79"/>
                <a:ea typeface="Cardo" panose="02020600000000000000" pitchFamily="18" charset="-79"/>
                <a:cs typeface="Cardo" panose="02020600000000000000" pitchFamily="18" charset="-79"/>
              </a:rPr>
              <a:t>ον</a:t>
            </a:r>
            <a:r>
              <a:rPr lang="en-US" dirty="0" smtClean="0">
                <a:latin typeface="Cardo" panose="02020600000000000000" pitchFamily="18" charset="-79"/>
                <a:ea typeface="Cardo" panose="02020600000000000000" pitchFamily="18" charset="-79"/>
                <a:cs typeface="Cardo" panose="02020600000000000000" pitchFamily="18" charset="-79"/>
              </a:rPr>
              <a:t> – adjective: outer</a:t>
            </a:r>
          </a:p>
          <a:p>
            <a:r>
              <a:rPr lang="el-GR" dirty="0" smtClean="0">
                <a:latin typeface="Cardo" panose="02020600000000000000" pitchFamily="18" charset="-79"/>
                <a:ea typeface="Cardo" panose="02020600000000000000" pitchFamily="18" charset="-79"/>
                <a:cs typeface="Cardo" panose="02020600000000000000" pitchFamily="18" charset="-79"/>
              </a:rPr>
              <a:t>ἐκεῖ</a:t>
            </a:r>
            <a:r>
              <a:rPr lang="en-US" dirty="0" smtClean="0">
                <a:latin typeface="Cardo" panose="02020600000000000000" pitchFamily="18" charset="-79"/>
                <a:ea typeface="Cardo" panose="02020600000000000000" pitchFamily="18" charset="-79"/>
                <a:cs typeface="Cardo" panose="02020600000000000000" pitchFamily="18" charset="-79"/>
              </a:rPr>
              <a:t> - adverb: there</a:t>
            </a:r>
          </a:p>
          <a:p>
            <a:r>
              <a:rPr lang="el-GR" dirty="0">
                <a:latin typeface="Cardo" panose="02020600000000000000" pitchFamily="18" charset="-79"/>
                <a:ea typeface="Cardo" panose="02020600000000000000" pitchFamily="18" charset="-79"/>
                <a:cs typeface="Cardo" panose="02020600000000000000" pitchFamily="18" charset="-79"/>
              </a:rPr>
              <a:t>κλαυθμός, </a:t>
            </a:r>
            <a:r>
              <a:rPr lang="el-GR" dirty="0" smtClean="0">
                <a:latin typeface="Cardo" panose="02020600000000000000" pitchFamily="18" charset="-79"/>
                <a:ea typeface="Cardo" panose="02020600000000000000" pitchFamily="18" charset="-79"/>
                <a:cs typeface="Cardo" panose="02020600000000000000" pitchFamily="18" charset="-79"/>
              </a:rPr>
              <a:t>οῦ</a:t>
            </a:r>
            <a:r>
              <a:rPr lang="en-US" dirty="0" smtClean="0">
                <a:latin typeface="Cardo" panose="02020600000000000000" pitchFamily="18" charset="-79"/>
                <a:ea typeface="Cardo" panose="02020600000000000000" pitchFamily="18" charset="-79"/>
                <a:cs typeface="Cardo" panose="02020600000000000000" pitchFamily="18" charset="-79"/>
              </a:rPr>
              <a:t> - noun: weeping</a:t>
            </a:r>
          </a:p>
          <a:p>
            <a:r>
              <a:rPr lang="el-GR" dirty="0">
                <a:latin typeface="Cardo" panose="02020600000000000000" pitchFamily="18" charset="-79"/>
                <a:ea typeface="Cardo" panose="02020600000000000000" pitchFamily="18" charset="-79"/>
                <a:cs typeface="Cardo" panose="02020600000000000000" pitchFamily="18" charset="-79"/>
              </a:rPr>
              <a:t>βρυγμός, </a:t>
            </a:r>
            <a:r>
              <a:rPr lang="el-GR" dirty="0" smtClean="0">
                <a:latin typeface="Cardo" panose="02020600000000000000" pitchFamily="18" charset="-79"/>
                <a:ea typeface="Cardo" panose="02020600000000000000" pitchFamily="18" charset="-79"/>
                <a:cs typeface="Cardo" panose="02020600000000000000" pitchFamily="18" charset="-79"/>
              </a:rPr>
              <a:t>οῦ</a:t>
            </a:r>
            <a:r>
              <a:rPr lang="en-US" dirty="0" smtClean="0">
                <a:latin typeface="Cardo" panose="02020600000000000000" pitchFamily="18" charset="-79"/>
                <a:ea typeface="Cardo" panose="02020600000000000000" pitchFamily="18" charset="-79"/>
                <a:cs typeface="Cardo" panose="02020600000000000000" pitchFamily="18" charset="-79"/>
              </a:rPr>
              <a:t> - noun: gnashing</a:t>
            </a:r>
          </a:p>
          <a:p>
            <a:r>
              <a:rPr lang="el-GR" dirty="0">
                <a:latin typeface="Cardo" panose="02020600000000000000" pitchFamily="18" charset="-79"/>
                <a:ea typeface="Cardo" panose="02020600000000000000" pitchFamily="18" charset="-79"/>
                <a:cs typeface="Cardo" panose="02020600000000000000" pitchFamily="18" charset="-79"/>
              </a:rPr>
              <a:t>ὀδούς, </a:t>
            </a:r>
            <a:r>
              <a:rPr lang="el-GR" dirty="0" smtClean="0">
                <a:latin typeface="Cardo" panose="02020600000000000000" pitchFamily="18" charset="-79"/>
                <a:ea typeface="Cardo" panose="02020600000000000000" pitchFamily="18" charset="-79"/>
                <a:cs typeface="Cardo" panose="02020600000000000000" pitchFamily="18" charset="-79"/>
              </a:rPr>
              <a:t>ὀδόντος</a:t>
            </a:r>
            <a:r>
              <a:rPr lang="en-US" dirty="0" smtClean="0">
                <a:latin typeface="Cardo" panose="02020600000000000000" pitchFamily="18" charset="-79"/>
                <a:ea typeface="Cardo" panose="02020600000000000000" pitchFamily="18" charset="-79"/>
                <a:cs typeface="Cardo" panose="02020600000000000000" pitchFamily="18" charset="-79"/>
              </a:rPr>
              <a:t> – noun: teeth</a:t>
            </a:r>
            <a:endParaRPr lang="en-US" dirty="0">
              <a:latin typeface="Cardo" panose="02020600000000000000" pitchFamily="18" charset="-79"/>
              <a:ea typeface="Cardo" panose="02020600000000000000" pitchFamily="18" charset="-79"/>
              <a:cs typeface="Cardo" panose="02020600000000000000" pitchFamily="18" charset="-79"/>
            </a:endParaRPr>
          </a:p>
        </p:txBody>
      </p:sp>
    </p:spTree>
    <p:extLst>
      <p:ext uri="{BB962C8B-B14F-4D97-AF65-F5344CB8AC3E}">
        <p14:creationId xmlns:p14="http://schemas.microsoft.com/office/powerpoint/2010/main" val="858364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25:30</a:t>
            </a:r>
            <a:endParaRPr lang="en-US" dirty="0"/>
          </a:p>
        </p:txBody>
      </p:sp>
      <p:sp>
        <p:nvSpPr>
          <p:cNvPr id="3" name="Content Placeholder 2"/>
          <p:cNvSpPr>
            <a:spLocks noGrp="1"/>
          </p:cNvSpPr>
          <p:nvPr>
            <p:ph idx="1"/>
          </p:nvPr>
        </p:nvSpPr>
        <p:spPr/>
        <p:txBody>
          <a:bodyPr/>
          <a:lstStyle/>
          <a:p>
            <a:pPr marL="0" indent="0">
              <a:buNone/>
            </a:pPr>
            <a:r>
              <a:rPr lang="el-GR" b="1" dirty="0">
                <a:latin typeface="Cardo" panose="02020600000000000000" pitchFamily="18" charset="-79"/>
                <a:ea typeface="Cardo" panose="02020600000000000000" pitchFamily="18" charset="-79"/>
                <a:cs typeface="Cardo" panose="02020600000000000000" pitchFamily="18" charset="-79"/>
              </a:rPr>
              <a:t>καὶ</a:t>
            </a:r>
            <a:r>
              <a:rPr lang="el-GR" dirty="0">
                <a:latin typeface="Cardo" panose="02020600000000000000" pitchFamily="18" charset="-79"/>
                <a:ea typeface="Cardo" panose="02020600000000000000" pitchFamily="18" charset="-79"/>
                <a:cs typeface="Cardo" panose="02020600000000000000" pitchFamily="18" charset="-79"/>
              </a:rPr>
              <a:t> τὸν ἀχρεῖον δοῦλον </a:t>
            </a:r>
            <a:r>
              <a:rPr lang="el-GR" dirty="0">
                <a:solidFill>
                  <a:srgbClr val="7030A0"/>
                </a:solidFill>
                <a:latin typeface="Cardo" panose="02020600000000000000" pitchFamily="18" charset="-79"/>
                <a:ea typeface="Cardo" panose="02020600000000000000" pitchFamily="18" charset="-79"/>
                <a:cs typeface="Cardo" panose="02020600000000000000" pitchFamily="18" charset="-79"/>
              </a:rPr>
              <a:t>ἐκβάλετε</a:t>
            </a:r>
            <a:r>
              <a:rPr lang="el-GR" dirty="0">
                <a:latin typeface="Cardo" panose="02020600000000000000" pitchFamily="18" charset="-79"/>
                <a:ea typeface="Cardo" panose="02020600000000000000" pitchFamily="18" charset="-79"/>
                <a:cs typeface="Cardo" panose="02020600000000000000" pitchFamily="18" charset="-79"/>
              </a:rPr>
              <a:t> εἰς τὸ σκότος τὸ ἐξώτερον</a:t>
            </a:r>
            <a:r>
              <a:rPr lang="el-GR" dirty="0" smtClean="0">
                <a:latin typeface="Cardo" panose="02020600000000000000" pitchFamily="18" charset="-79"/>
                <a:ea typeface="Cardo" panose="02020600000000000000" pitchFamily="18" charset="-79"/>
                <a:cs typeface="Cardo" panose="02020600000000000000" pitchFamily="18" charset="-79"/>
              </a:rPr>
              <a:t>·*</a:t>
            </a:r>
            <a:endParaRPr lang="en-US" dirty="0" smtClean="0">
              <a:latin typeface="Cardo" panose="02020600000000000000" pitchFamily="18" charset="-79"/>
              <a:ea typeface="Cardo" panose="02020600000000000000" pitchFamily="18" charset="-79"/>
              <a:cs typeface="Cardo" panose="02020600000000000000" pitchFamily="18" charset="-79"/>
            </a:endParaRPr>
          </a:p>
          <a:p>
            <a:pPr marL="0" indent="0">
              <a:buNone/>
            </a:pPr>
            <a:r>
              <a:rPr lang="el-GR" dirty="0" smtClean="0">
                <a:latin typeface="Cardo" panose="02020600000000000000" pitchFamily="18" charset="-79"/>
                <a:ea typeface="Cardo" panose="02020600000000000000" pitchFamily="18" charset="-79"/>
                <a:cs typeface="Cardo" panose="02020600000000000000" pitchFamily="18" charset="-79"/>
              </a:rPr>
              <a:t>ἐκεῖ </a:t>
            </a:r>
            <a:r>
              <a:rPr lang="el-GR" dirty="0">
                <a:solidFill>
                  <a:srgbClr val="FF0000"/>
                </a:solidFill>
                <a:latin typeface="Cardo" panose="02020600000000000000" pitchFamily="18" charset="-79"/>
                <a:ea typeface="Cardo" panose="02020600000000000000" pitchFamily="18" charset="-79"/>
                <a:cs typeface="Cardo" panose="02020600000000000000" pitchFamily="18" charset="-79"/>
              </a:rPr>
              <a:t>ἔσται</a:t>
            </a:r>
            <a:r>
              <a:rPr lang="el-GR" dirty="0">
                <a:latin typeface="Cardo" panose="02020600000000000000" pitchFamily="18" charset="-79"/>
                <a:ea typeface="Cardo" panose="02020600000000000000" pitchFamily="18" charset="-79"/>
                <a:cs typeface="Cardo" panose="02020600000000000000" pitchFamily="18" charset="-79"/>
              </a:rPr>
              <a:t> ὁ κλαυθμὸς καὶ ὁ βρυγμὸς τῶν ὀδόντων</a:t>
            </a:r>
            <a:r>
              <a:rPr lang="el-GR" dirty="0" smtClean="0">
                <a:latin typeface="Cardo" panose="02020600000000000000" pitchFamily="18" charset="-79"/>
                <a:ea typeface="Cardo" panose="02020600000000000000" pitchFamily="18" charset="-79"/>
                <a:cs typeface="Cardo" panose="02020600000000000000" pitchFamily="18" charset="-79"/>
              </a:rPr>
              <a:t>.*</a:t>
            </a:r>
            <a:endParaRPr lang="el-GR" dirty="0">
              <a:latin typeface="Cardo" panose="02020600000000000000" pitchFamily="18" charset="-79"/>
              <a:ea typeface="Cardo" panose="02020600000000000000" pitchFamily="18" charset="-79"/>
              <a:cs typeface="Cardo" panose="02020600000000000000" pitchFamily="18" charset="-79"/>
            </a:endParaRPr>
          </a:p>
        </p:txBody>
      </p:sp>
    </p:spTree>
    <p:extLst>
      <p:ext uri="{BB962C8B-B14F-4D97-AF65-F5344CB8AC3E}">
        <p14:creationId xmlns:p14="http://schemas.microsoft.com/office/powerpoint/2010/main" val="1000056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Pericope</a:t>
            </a:r>
            <a:endParaRPr lang="en-US" dirty="0"/>
          </a:p>
        </p:txBody>
      </p:sp>
      <p:sp>
        <p:nvSpPr>
          <p:cNvPr id="3" name="Content Placeholder 2"/>
          <p:cNvSpPr>
            <a:spLocks noGrp="1"/>
          </p:cNvSpPr>
          <p:nvPr>
            <p:ph idx="1"/>
          </p:nvPr>
        </p:nvSpPr>
        <p:spPr/>
        <p:txBody>
          <a:bodyPr>
            <a:normAutofit/>
          </a:bodyPr>
          <a:lstStyle/>
          <a:p>
            <a:r>
              <a:rPr lang="en-US" dirty="0" smtClean="0"/>
              <a:t>Part I: The </a:t>
            </a:r>
            <a:r>
              <a:rPr lang="en-US" i="1" dirty="0" smtClean="0"/>
              <a:t>Two </a:t>
            </a:r>
            <a:r>
              <a:rPr lang="en-US" dirty="0" smtClean="0"/>
              <a:t>Kinds of Slaves and Their Response to the Master’s Trust (25:14-18)</a:t>
            </a:r>
          </a:p>
          <a:p>
            <a:pPr lvl="1"/>
            <a:r>
              <a:rPr lang="en-US" dirty="0" smtClean="0"/>
              <a:t>The master entrusts three slaves with his talents and goes away on a journey.</a:t>
            </a:r>
          </a:p>
          <a:p>
            <a:pPr lvl="1"/>
            <a:r>
              <a:rPr lang="en-US" dirty="0" smtClean="0"/>
              <a:t>Two slaves work with the talents entrusted to them and double the amount.</a:t>
            </a:r>
          </a:p>
          <a:p>
            <a:pPr lvl="1"/>
            <a:r>
              <a:rPr lang="en-US" dirty="0" smtClean="0"/>
              <a:t>One slave, however, buries his talent in the ground.</a:t>
            </a:r>
          </a:p>
          <a:p>
            <a:pPr lvl="1"/>
            <a:r>
              <a:rPr lang="en-US" dirty="0" smtClean="0"/>
              <a:t>Gibbs: A talent is worth 6000 days wages, about a 24 years’ salary, a lot of money.</a:t>
            </a:r>
          </a:p>
        </p:txBody>
      </p:sp>
    </p:spTree>
    <p:extLst>
      <p:ext uri="{BB962C8B-B14F-4D97-AF65-F5344CB8AC3E}">
        <p14:creationId xmlns:p14="http://schemas.microsoft.com/office/powerpoint/2010/main" val="4124155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Pericope</a:t>
            </a:r>
            <a:endParaRPr lang="en-US" dirty="0"/>
          </a:p>
        </p:txBody>
      </p:sp>
      <p:sp>
        <p:nvSpPr>
          <p:cNvPr id="3" name="Content Placeholder 2"/>
          <p:cNvSpPr>
            <a:spLocks noGrp="1"/>
          </p:cNvSpPr>
          <p:nvPr>
            <p:ph idx="1"/>
          </p:nvPr>
        </p:nvSpPr>
        <p:spPr/>
        <p:txBody>
          <a:bodyPr>
            <a:normAutofit/>
          </a:bodyPr>
          <a:lstStyle/>
          <a:p>
            <a:r>
              <a:rPr lang="en-US" dirty="0" smtClean="0"/>
              <a:t>Part II: The Master’s Settling the Account with the Two Kinds of Slaves (25:19-30)</a:t>
            </a:r>
          </a:p>
          <a:p>
            <a:pPr lvl="1"/>
            <a:r>
              <a:rPr lang="en-US" dirty="0" smtClean="0"/>
              <a:t>The master returns after a delay.</a:t>
            </a:r>
          </a:p>
          <a:p>
            <a:pPr lvl="1"/>
            <a:r>
              <a:rPr lang="en-US" dirty="0" smtClean="0"/>
              <a:t>The two slaves give the master double the amount entrusted to them and he commends these two faithful slaves.</a:t>
            </a:r>
          </a:p>
          <a:p>
            <a:pPr lvl="1"/>
            <a:r>
              <a:rPr lang="en-US" dirty="0" smtClean="0"/>
              <a:t>The one slave explains why he buried his talent—because he was afraid of the master who he sees as a hard/harsh man—and the master condemns this slave.</a:t>
            </a:r>
            <a:endParaRPr lang="en-US" dirty="0"/>
          </a:p>
        </p:txBody>
      </p:sp>
    </p:spTree>
    <p:extLst>
      <p:ext uri="{BB962C8B-B14F-4D97-AF65-F5344CB8AC3E}">
        <p14:creationId xmlns:p14="http://schemas.microsoft.com/office/powerpoint/2010/main" val="854967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Interpretative and Homiletical Thoughts</a:t>
            </a:r>
            <a:endParaRPr lang="en-US" dirty="0"/>
          </a:p>
        </p:txBody>
      </p:sp>
      <p:sp>
        <p:nvSpPr>
          <p:cNvPr id="3" name="Content Placeholder 2"/>
          <p:cNvSpPr>
            <a:spLocks noGrp="1"/>
          </p:cNvSpPr>
          <p:nvPr>
            <p:ph idx="1"/>
          </p:nvPr>
        </p:nvSpPr>
        <p:spPr/>
        <p:txBody>
          <a:bodyPr>
            <a:normAutofit/>
          </a:bodyPr>
          <a:lstStyle/>
          <a:p>
            <a:r>
              <a:rPr lang="en-US" dirty="0" smtClean="0"/>
              <a:t>Is this a kingdom or piety parable?</a:t>
            </a:r>
          </a:p>
          <a:p>
            <a:r>
              <a:rPr lang="en-US" dirty="0" smtClean="0"/>
              <a:t>Kingdom parable = How the kingdom comes</a:t>
            </a:r>
            <a:endParaRPr lang="en-US" dirty="0" smtClean="0"/>
          </a:p>
          <a:p>
            <a:r>
              <a:rPr lang="en-US" dirty="0" smtClean="0"/>
              <a:t>Piety parable = How disciples respond to the coming of the kingdom</a:t>
            </a:r>
            <a:endParaRPr lang="en-US" dirty="0" smtClean="0"/>
          </a:p>
        </p:txBody>
      </p:sp>
    </p:spTree>
    <p:extLst>
      <p:ext uri="{BB962C8B-B14F-4D97-AF65-F5344CB8AC3E}">
        <p14:creationId xmlns:p14="http://schemas.microsoft.com/office/powerpoint/2010/main" val="2293902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Review: Resolving Participles – PRRP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 = Parse</a:t>
            </a:r>
          </a:p>
          <a:p>
            <a:r>
              <a:rPr lang="en-US" dirty="0" smtClean="0"/>
              <a:t>R = Referent</a:t>
            </a:r>
          </a:p>
          <a:p>
            <a:r>
              <a:rPr lang="en-US" dirty="0" smtClean="0"/>
              <a:t>R = Relative time</a:t>
            </a:r>
          </a:p>
          <a:p>
            <a:r>
              <a:rPr lang="en-US" dirty="0" smtClean="0"/>
              <a:t>P = Position</a:t>
            </a:r>
          </a:p>
          <a:p>
            <a:r>
              <a:rPr lang="en-US" dirty="0" smtClean="0"/>
              <a:t>Note </a:t>
            </a:r>
            <a:r>
              <a:rPr lang="en-US" dirty="0" smtClean="0"/>
              <a:t>that a participle clause is often shorthand for a full indicative clause, so often the best way to translate a participle into English is to render it as an indicative mood verb</a:t>
            </a:r>
            <a:r>
              <a:rPr lang="en-US" dirty="0" smtClean="0"/>
              <a:t>.</a:t>
            </a:r>
          </a:p>
          <a:p>
            <a:r>
              <a:rPr lang="en-US" dirty="0" smtClean="0"/>
              <a:t>See handout on PRRP</a:t>
            </a:r>
            <a:endParaRPr lang="en-US" dirty="0"/>
          </a:p>
        </p:txBody>
      </p:sp>
    </p:spTree>
    <p:extLst>
      <p:ext uri="{BB962C8B-B14F-4D97-AF65-F5344CB8AC3E}">
        <p14:creationId xmlns:p14="http://schemas.microsoft.com/office/powerpoint/2010/main" val="3833500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Interpretative and Homiletical Thoughts</a:t>
            </a:r>
            <a:endParaRPr lang="en-US" dirty="0"/>
          </a:p>
        </p:txBody>
      </p:sp>
      <p:sp>
        <p:nvSpPr>
          <p:cNvPr id="3" name="Content Placeholder 2"/>
          <p:cNvSpPr>
            <a:spLocks noGrp="1"/>
          </p:cNvSpPr>
          <p:nvPr>
            <p:ph idx="1"/>
          </p:nvPr>
        </p:nvSpPr>
        <p:spPr/>
        <p:txBody>
          <a:bodyPr>
            <a:normAutofit/>
          </a:bodyPr>
          <a:lstStyle/>
          <a:p>
            <a:r>
              <a:rPr lang="en-US" dirty="0" smtClean="0"/>
              <a:t>Unpacking the parable of the </a:t>
            </a:r>
            <a:r>
              <a:rPr lang="en-US" dirty="0" smtClean="0"/>
              <a:t>talents</a:t>
            </a:r>
            <a:r>
              <a:rPr lang="en-US" dirty="0" smtClean="0"/>
              <a:t>:</a:t>
            </a:r>
            <a:endParaRPr lang="en-US" dirty="0" smtClean="0"/>
          </a:p>
          <a:p>
            <a:pPr lvl="1"/>
            <a:r>
              <a:rPr lang="en-US" dirty="0" smtClean="0"/>
              <a:t>The man going on th</a:t>
            </a:r>
            <a:r>
              <a:rPr lang="en-US" dirty="0" smtClean="0"/>
              <a:t>e journey/the master is Jesus</a:t>
            </a:r>
            <a:r>
              <a:rPr lang="en-US" dirty="0" smtClean="0"/>
              <a:t>.</a:t>
            </a:r>
          </a:p>
          <a:p>
            <a:pPr lvl="1"/>
            <a:r>
              <a:rPr lang="en-US" dirty="0" smtClean="0"/>
              <a:t>The journey away is Jesus’ ascension and return to heaven</a:t>
            </a:r>
          </a:p>
          <a:p>
            <a:pPr lvl="1"/>
            <a:r>
              <a:rPr lang="en-US" dirty="0" smtClean="0"/>
              <a:t>The return of the master is the second coming</a:t>
            </a:r>
          </a:p>
          <a:p>
            <a:pPr lvl="1"/>
            <a:r>
              <a:rPr lang="en-US" dirty="0" smtClean="0"/>
              <a:t>The delay is the time between Jesus’ ascension and return</a:t>
            </a:r>
            <a:endParaRPr lang="en-US" dirty="0" smtClean="0"/>
          </a:p>
          <a:p>
            <a:pPr lvl="1"/>
            <a:r>
              <a:rPr lang="en-US" dirty="0" smtClean="0"/>
              <a:t>The </a:t>
            </a:r>
            <a:r>
              <a:rPr lang="en-US" dirty="0" smtClean="0"/>
              <a:t>servants – Are these the disciples as leaders in the church or as any disciple?</a:t>
            </a:r>
            <a:endParaRPr lang="en-US" dirty="0" smtClean="0"/>
          </a:p>
          <a:p>
            <a:pPr marL="914400" lvl="2" indent="0">
              <a:buNone/>
            </a:pPr>
            <a:endParaRPr lang="en-US" dirty="0" smtClean="0"/>
          </a:p>
        </p:txBody>
      </p:sp>
    </p:spTree>
    <p:extLst>
      <p:ext uri="{BB962C8B-B14F-4D97-AF65-F5344CB8AC3E}">
        <p14:creationId xmlns:p14="http://schemas.microsoft.com/office/powerpoint/2010/main" val="3158270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Interpretative and Homiletical Thoughts</a:t>
            </a:r>
          </a:p>
        </p:txBody>
      </p:sp>
      <p:sp>
        <p:nvSpPr>
          <p:cNvPr id="3" name="Content Placeholder 2"/>
          <p:cNvSpPr>
            <a:spLocks noGrp="1"/>
          </p:cNvSpPr>
          <p:nvPr>
            <p:ph idx="1"/>
          </p:nvPr>
        </p:nvSpPr>
        <p:spPr/>
        <p:txBody>
          <a:bodyPr>
            <a:normAutofit/>
          </a:bodyPr>
          <a:lstStyle/>
          <a:p>
            <a:r>
              <a:rPr lang="en-US" dirty="0" smtClean="0"/>
              <a:t>Unpacking the parable of the talents</a:t>
            </a:r>
          </a:p>
          <a:p>
            <a:pPr lvl="1"/>
            <a:r>
              <a:rPr lang="en-US" dirty="0" smtClean="0"/>
              <a:t>The talents are something of great value that Jesus has left the disciples</a:t>
            </a:r>
          </a:p>
          <a:p>
            <a:pPr lvl="2"/>
            <a:r>
              <a:rPr lang="en-US" dirty="0" smtClean="0"/>
              <a:t>The revelation of the mysteries of the reign of God/the Gospel?</a:t>
            </a:r>
          </a:p>
          <a:p>
            <a:pPr lvl="2"/>
            <a:r>
              <a:rPr lang="en-US" dirty="0" smtClean="0"/>
              <a:t>All of the gifts Jesus has given us?</a:t>
            </a:r>
          </a:p>
          <a:p>
            <a:pPr lvl="1"/>
            <a:r>
              <a:rPr lang="en-US" dirty="0" smtClean="0"/>
              <a:t>Trading the talent</a:t>
            </a:r>
          </a:p>
          <a:p>
            <a:pPr lvl="2"/>
            <a:r>
              <a:rPr lang="en-US" dirty="0" smtClean="0"/>
              <a:t>Faithful proclamation of the Gospel</a:t>
            </a:r>
          </a:p>
          <a:p>
            <a:pPr lvl="2"/>
            <a:r>
              <a:rPr lang="en-US" dirty="0" smtClean="0"/>
              <a:t>Faithful service to Jesus in all things	</a:t>
            </a:r>
          </a:p>
          <a:p>
            <a:endParaRPr lang="en-US" dirty="0" smtClean="0"/>
          </a:p>
          <a:p>
            <a:endParaRPr lang="en-US" dirty="0"/>
          </a:p>
        </p:txBody>
      </p:sp>
    </p:spTree>
    <p:extLst>
      <p:ext uri="{BB962C8B-B14F-4D97-AF65-F5344CB8AC3E}">
        <p14:creationId xmlns:p14="http://schemas.microsoft.com/office/powerpoint/2010/main" val="3890792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Interpretative and Homiletical Thoughts</a:t>
            </a:r>
            <a:endParaRPr lang="en-US" dirty="0"/>
          </a:p>
        </p:txBody>
      </p:sp>
      <p:sp>
        <p:nvSpPr>
          <p:cNvPr id="3" name="Content Placeholder 2"/>
          <p:cNvSpPr>
            <a:spLocks noGrp="1"/>
          </p:cNvSpPr>
          <p:nvPr>
            <p:ph idx="1"/>
          </p:nvPr>
        </p:nvSpPr>
        <p:spPr/>
        <p:txBody>
          <a:bodyPr>
            <a:normAutofit/>
          </a:bodyPr>
          <a:lstStyle/>
          <a:p>
            <a:r>
              <a:rPr lang="en-US" dirty="0" smtClean="0"/>
              <a:t>Unpacking the parable of the </a:t>
            </a:r>
            <a:r>
              <a:rPr lang="en-US" dirty="0" smtClean="0"/>
              <a:t>talents</a:t>
            </a:r>
            <a:r>
              <a:rPr lang="en-US" dirty="0" smtClean="0"/>
              <a:t>:</a:t>
            </a:r>
            <a:endParaRPr lang="en-US" dirty="0" smtClean="0"/>
          </a:p>
          <a:p>
            <a:pPr lvl="1"/>
            <a:r>
              <a:rPr lang="en-US" dirty="0" smtClean="0"/>
              <a:t>Burying the talent in the earth out of fear?</a:t>
            </a:r>
          </a:p>
          <a:p>
            <a:pPr lvl="2"/>
            <a:r>
              <a:rPr lang="en-US" dirty="0" smtClean="0"/>
              <a:t>Not doing the above.</a:t>
            </a:r>
            <a:endParaRPr lang="en-US" dirty="0" smtClean="0"/>
          </a:p>
          <a:p>
            <a:pPr lvl="1"/>
            <a:r>
              <a:rPr lang="en-US" dirty="0" smtClean="0"/>
              <a:t>Puttin</a:t>
            </a:r>
            <a:r>
              <a:rPr lang="en-US" dirty="0" smtClean="0"/>
              <a:t>g the talent in the bank?</a:t>
            </a:r>
          </a:p>
          <a:p>
            <a:pPr lvl="2"/>
            <a:r>
              <a:rPr lang="en-US" dirty="0" smtClean="0"/>
              <a:t>Doing the very least a disciple could do?</a:t>
            </a:r>
          </a:p>
          <a:p>
            <a:pPr marL="914400" lvl="2" indent="0">
              <a:buNone/>
            </a:pPr>
            <a:endParaRPr lang="en-US" dirty="0" smtClean="0"/>
          </a:p>
        </p:txBody>
      </p:sp>
    </p:spTree>
    <p:extLst>
      <p:ext uri="{BB962C8B-B14F-4D97-AF65-F5344CB8AC3E}">
        <p14:creationId xmlns:p14="http://schemas.microsoft.com/office/powerpoint/2010/main" val="4075299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Interpretative and Homiletical Thoughts</a:t>
            </a:r>
          </a:p>
        </p:txBody>
      </p:sp>
      <p:sp>
        <p:nvSpPr>
          <p:cNvPr id="3" name="Content Placeholder 2"/>
          <p:cNvSpPr>
            <a:spLocks noGrp="1"/>
          </p:cNvSpPr>
          <p:nvPr>
            <p:ph idx="1"/>
          </p:nvPr>
        </p:nvSpPr>
        <p:spPr/>
        <p:txBody>
          <a:bodyPr/>
          <a:lstStyle/>
          <a:p>
            <a:r>
              <a:rPr lang="en-US" dirty="0" smtClean="0"/>
              <a:t>The Punchline (25:29):</a:t>
            </a:r>
          </a:p>
          <a:p>
            <a:r>
              <a:rPr lang="en-US" dirty="0" smtClean="0"/>
              <a:t>“For to everyone who has, it will be given, and he will be caused to abound, but [from] the one who does not have, even what he has will be taken from him.”</a:t>
            </a:r>
          </a:p>
          <a:p>
            <a:r>
              <a:rPr lang="en-US" dirty="0" smtClean="0"/>
              <a:t>This is a promise to the faithful, yet a warning to the unfaithful.</a:t>
            </a:r>
          </a:p>
          <a:p>
            <a:r>
              <a:rPr lang="en-US" dirty="0" smtClean="0"/>
              <a:t>How does this play out in the lives of disciples?</a:t>
            </a:r>
            <a:endParaRPr lang="en-US" dirty="0"/>
          </a:p>
        </p:txBody>
      </p:sp>
    </p:spTree>
    <p:extLst>
      <p:ext uri="{BB962C8B-B14F-4D97-AF65-F5344CB8AC3E}">
        <p14:creationId xmlns:p14="http://schemas.microsoft.com/office/powerpoint/2010/main" val="1878835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Interpretative and Homiletical Thoughts</a:t>
            </a:r>
            <a:endParaRPr lang="en-US" dirty="0"/>
          </a:p>
        </p:txBody>
      </p:sp>
      <p:sp>
        <p:nvSpPr>
          <p:cNvPr id="3" name="Content Placeholder 2"/>
          <p:cNvSpPr>
            <a:spLocks noGrp="1"/>
          </p:cNvSpPr>
          <p:nvPr>
            <p:ph idx="1"/>
          </p:nvPr>
        </p:nvSpPr>
        <p:spPr/>
        <p:txBody>
          <a:bodyPr>
            <a:normAutofit/>
          </a:bodyPr>
          <a:lstStyle/>
          <a:p>
            <a:r>
              <a:rPr lang="en-US" dirty="0" smtClean="0"/>
              <a:t>The parable is an extended metaphor. It appears to be about one set of events but is really about another set of events.</a:t>
            </a:r>
          </a:p>
          <a:p>
            <a:r>
              <a:rPr lang="en-US" i="1" dirty="0" smtClean="0"/>
              <a:t>So, what is the real story?</a:t>
            </a:r>
          </a:p>
          <a:p>
            <a:r>
              <a:rPr lang="en-US" dirty="0" smtClean="0"/>
              <a:t>When Jesus returns to heaven, He leaves His disciples gifts.</a:t>
            </a:r>
          </a:p>
          <a:p>
            <a:r>
              <a:rPr lang="en-US" dirty="0" smtClean="0"/>
              <a:t>As Jesus’ slaves, the disciples are to be faithful to their calling.</a:t>
            </a:r>
          </a:p>
          <a:p>
            <a:r>
              <a:rPr lang="en-US" dirty="0" smtClean="0"/>
              <a:t>Fear or mischaracterizing Jesus is a mark of unfaithfulness; this will be punished.</a:t>
            </a:r>
            <a:endParaRPr lang="en-US" dirty="0" smtClean="0"/>
          </a:p>
        </p:txBody>
      </p:sp>
    </p:spTree>
    <p:extLst>
      <p:ext uri="{BB962C8B-B14F-4D97-AF65-F5344CB8AC3E}">
        <p14:creationId xmlns:p14="http://schemas.microsoft.com/office/powerpoint/2010/main" val="4090189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Problem with the Third Slave</a:t>
            </a:r>
            <a:endParaRPr lang="en-US" dirty="0"/>
          </a:p>
        </p:txBody>
      </p:sp>
      <p:sp>
        <p:nvSpPr>
          <p:cNvPr id="3" name="Content Placeholder 2"/>
          <p:cNvSpPr>
            <a:spLocks noGrp="1"/>
          </p:cNvSpPr>
          <p:nvPr>
            <p:ph idx="1"/>
          </p:nvPr>
        </p:nvSpPr>
        <p:spPr/>
        <p:txBody>
          <a:bodyPr/>
          <a:lstStyle/>
          <a:p>
            <a:r>
              <a:rPr lang="en-US" dirty="0" smtClean="0"/>
              <a:t>The third slave  is afraid of his master and mischaracterizes the master as a hard, harsh, and unfair man.</a:t>
            </a:r>
          </a:p>
          <a:p>
            <a:r>
              <a:rPr lang="en-US" dirty="0" smtClean="0"/>
              <a:t>The other two slaves do not have this perspective of the master.</a:t>
            </a:r>
          </a:p>
          <a:p>
            <a:r>
              <a:rPr lang="en-US" dirty="0" smtClean="0"/>
              <a:t>Since the master is Jesus, the third slave’s perspective is wrong according to Matthew’s Gospel, and so this indicates unbelief on his part.</a:t>
            </a:r>
          </a:p>
          <a:p>
            <a:r>
              <a:rPr lang="en-US" dirty="0" smtClean="0"/>
              <a:t>Yet the parable also characterizes the third slave as evil, lazy, and useless.</a:t>
            </a:r>
            <a:endParaRPr lang="en-US" dirty="0"/>
          </a:p>
        </p:txBody>
      </p:sp>
    </p:spTree>
    <p:extLst>
      <p:ext uri="{BB962C8B-B14F-4D97-AF65-F5344CB8AC3E}">
        <p14:creationId xmlns:p14="http://schemas.microsoft.com/office/powerpoint/2010/main" val="2822265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Interpretative and Homiletical Thoughts</a:t>
            </a:r>
            <a:endParaRPr lang="en-US" dirty="0"/>
          </a:p>
        </p:txBody>
      </p:sp>
      <p:sp>
        <p:nvSpPr>
          <p:cNvPr id="3" name="Content Placeholder 2"/>
          <p:cNvSpPr>
            <a:spLocks noGrp="1"/>
          </p:cNvSpPr>
          <p:nvPr>
            <p:ph idx="1"/>
          </p:nvPr>
        </p:nvSpPr>
        <p:spPr/>
        <p:txBody>
          <a:bodyPr>
            <a:normAutofit/>
          </a:bodyPr>
          <a:lstStyle/>
          <a:p>
            <a:r>
              <a:rPr lang="en-US" dirty="0" smtClean="0"/>
              <a:t>Note that this parable is </a:t>
            </a:r>
            <a:r>
              <a:rPr lang="en-US" dirty="0" smtClean="0"/>
              <a:t>about </a:t>
            </a:r>
            <a:r>
              <a:rPr lang="en-US" dirty="0" smtClean="0"/>
              <a:t>what is happening </a:t>
            </a:r>
            <a:r>
              <a:rPr lang="en-US" dirty="0" smtClean="0"/>
              <a:t>now</a:t>
            </a:r>
            <a:r>
              <a:rPr lang="en-US" dirty="0"/>
              <a:t> </a:t>
            </a:r>
            <a:r>
              <a:rPr lang="en-US" dirty="0" smtClean="0"/>
              <a:t>in the life of the church and what will happen when Jesus returns.</a:t>
            </a:r>
            <a:endParaRPr lang="en-US" dirty="0" smtClean="0"/>
          </a:p>
          <a:p>
            <a:r>
              <a:rPr lang="en-US" dirty="0" smtClean="0"/>
              <a:t>What is its application to us?</a:t>
            </a:r>
          </a:p>
          <a:p>
            <a:r>
              <a:rPr lang="en-US" dirty="0" smtClean="0"/>
              <a:t>We as disciples are Jesus’ slaves.</a:t>
            </a:r>
          </a:p>
          <a:p>
            <a:r>
              <a:rPr lang="en-US" dirty="0" smtClean="0"/>
              <a:t>We are to serve Jesus faithfully and boldly through proclamation of the mysteries of the reign of God, living as His disciples, and making use of all of the gifts He has given us.</a:t>
            </a:r>
          </a:p>
        </p:txBody>
      </p:sp>
    </p:spTree>
    <p:extLst>
      <p:ext uri="{BB962C8B-B14F-4D97-AF65-F5344CB8AC3E}">
        <p14:creationId xmlns:p14="http://schemas.microsoft.com/office/powerpoint/2010/main" val="3147328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Interpretative and </a:t>
            </a:r>
            <a:r>
              <a:rPr lang="en-US"/>
              <a:t>Homiletical </a:t>
            </a:r>
            <a:r>
              <a:rPr lang="en-US" smtClean="0"/>
              <a:t>Thoughts</a:t>
            </a:r>
            <a:endParaRPr lang="en-US" dirty="0"/>
          </a:p>
        </p:txBody>
      </p:sp>
      <p:sp>
        <p:nvSpPr>
          <p:cNvPr id="3" name="Content Placeholder 2"/>
          <p:cNvSpPr>
            <a:spLocks noGrp="1"/>
          </p:cNvSpPr>
          <p:nvPr>
            <p:ph idx="1"/>
          </p:nvPr>
        </p:nvSpPr>
        <p:spPr/>
        <p:txBody>
          <a:bodyPr/>
          <a:lstStyle/>
          <a:p>
            <a:r>
              <a:rPr lang="en-US" dirty="0" smtClean="0"/>
              <a:t>Gibbs, </a:t>
            </a:r>
            <a:r>
              <a:rPr lang="en-US" i="1" dirty="0" smtClean="0"/>
              <a:t>Matthew 21:1-28:20</a:t>
            </a:r>
            <a:r>
              <a:rPr lang="en-US" dirty="0" smtClean="0"/>
              <a:t>, p. 1337:</a:t>
            </a:r>
          </a:p>
          <a:p>
            <a:r>
              <a:rPr lang="en-US" dirty="0" smtClean="0"/>
              <a:t>“Do no forget who your Master is. And do not forget who you are—the slave of this particular Master. As you wait for his return, serve Him. He has entrusted to you a life of relationships and opportunities and resources. Use your life for him and his will. When he returns, he will treat you the same way he treats all of his slaves who serve him. He will say to you, ‘Well done, good and faithful slave.’”</a:t>
            </a:r>
            <a:endParaRPr lang="en-US" dirty="0"/>
          </a:p>
        </p:txBody>
      </p:sp>
    </p:spTree>
    <p:extLst>
      <p:ext uri="{BB962C8B-B14F-4D97-AF65-F5344CB8AC3E}">
        <p14:creationId xmlns:p14="http://schemas.microsoft.com/office/powerpoint/2010/main" val="3522252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Attendant Circumstance Participles</a:t>
            </a:r>
            <a:br>
              <a:rPr lang="en-US" dirty="0" smtClean="0"/>
            </a:br>
            <a:r>
              <a:rPr lang="en-US" dirty="0" smtClean="0"/>
              <a:t>according to Daniel Wallace</a:t>
            </a:r>
            <a:endParaRPr lang="en-US" dirty="0"/>
          </a:p>
        </p:txBody>
      </p:sp>
      <p:sp>
        <p:nvSpPr>
          <p:cNvPr id="3" name="Content Placeholder 2"/>
          <p:cNvSpPr>
            <a:spLocks noGrp="1"/>
          </p:cNvSpPr>
          <p:nvPr>
            <p:ph idx="1"/>
          </p:nvPr>
        </p:nvSpPr>
        <p:spPr/>
        <p:txBody>
          <a:bodyPr/>
          <a:lstStyle/>
          <a:p>
            <a:pPr marL="0" indent="0" algn="ctr">
              <a:buNone/>
            </a:pPr>
            <a:r>
              <a:rPr lang="en-US" dirty="0" smtClean="0"/>
              <a:t>Marks</a:t>
            </a:r>
          </a:p>
          <a:p>
            <a:r>
              <a:rPr lang="en-US" dirty="0" smtClean="0"/>
              <a:t>Aorist participle in predicate position</a:t>
            </a:r>
          </a:p>
          <a:p>
            <a:r>
              <a:rPr lang="en-US" dirty="0" smtClean="0"/>
              <a:t>Typically aorist main verb</a:t>
            </a:r>
          </a:p>
          <a:p>
            <a:r>
              <a:rPr lang="en-US" dirty="0" smtClean="0"/>
              <a:t>Mood of verb is typically indicative or imperative (but can be subjunctive)</a:t>
            </a:r>
          </a:p>
          <a:p>
            <a:r>
              <a:rPr lang="en-US" dirty="0" smtClean="0"/>
              <a:t>Participle precedes main verb</a:t>
            </a:r>
          </a:p>
          <a:p>
            <a:r>
              <a:rPr lang="en-US" dirty="0" smtClean="0"/>
              <a:t>Used frequently in narrative</a:t>
            </a:r>
            <a:endParaRPr lang="en-US" dirty="0"/>
          </a:p>
        </p:txBody>
      </p:sp>
    </p:spTree>
    <p:extLst>
      <p:ext uri="{BB962C8B-B14F-4D97-AF65-F5344CB8AC3E}">
        <p14:creationId xmlns:p14="http://schemas.microsoft.com/office/powerpoint/2010/main" val="421720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Attendant Circumstance Participles</a:t>
            </a:r>
            <a:br>
              <a:rPr lang="en-US" dirty="0" smtClean="0"/>
            </a:br>
            <a:r>
              <a:rPr lang="en-US" dirty="0" smtClean="0"/>
              <a:t>according to Daniel Wallace</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t>Semantics</a:t>
            </a:r>
          </a:p>
          <a:p>
            <a:r>
              <a:rPr lang="en-US" dirty="0" smtClean="0"/>
              <a:t>Introduces new action or shift in narrative</a:t>
            </a:r>
          </a:p>
          <a:p>
            <a:r>
              <a:rPr lang="en-US" dirty="0" smtClean="0"/>
              <a:t>Greater emphasis on main verb with participle as prerequisite of main verb</a:t>
            </a:r>
          </a:p>
          <a:p>
            <a:r>
              <a:rPr lang="en-US" dirty="0" smtClean="0"/>
              <a:t>Translate participle as same mood as main verb</a:t>
            </a:r>
          </a:p>
          <a:p>
            <a:r>
              <a:rPr lang="en-US" dirty="0" smtClean="0"/>
              <a:t>See Daniel Wallace, </a:t>
            </a:r>
            <a:r>
              <a:rPr lang="en-US" i="1" dirty="0" smtClean="0"/>
              <a:t>Greek Grammar Beyond the Basics</a:t>
            </a:r>
            <a:r>
              <a:rPr lang="en-US" dirty="0" smtClean="0"/>
              <a:t>, 640-645</a:t>
            </a:r>
          </a:p>
        </p:txBody>
      </p:sp>
    </p:spTree>
    <p:extLst>
      <p:ext uri="{BB962C8B-B14F-4D97-AF65-F5344CB8AC3E}">
        <p14:creationId xmlns:p14="http://schemas.microsoft.com/office/powerpoint/2010/main" val="2596481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Assignment</a:t>
            </a:r>
            <a:endParaRPr lang="en-US" dirty="0"/>
          </a:p>
        </p:txBody>
      </p:sp>
      <p:sp>
        <p:nvSpPr>
          <p:cNvPr id="3" name="Content Placeholder 2"/>
          <p:cNvSpPr>
            <a:spLocks noGrp="1"/>
          </p:cNvSpPr>
          <p:nvPr>
            <p:ph idx="1"/>
          </p:nvPr>
        </p:nvSpPr>
        <p:spPr/>
        <p:txBody>
          <a:bodyPr>
            <a:normAutofit/>
          </a:bodyPr>
          <a:lstStyle/>
          <a:p>
            <a:r>
              <a:rPr lang="en-US" dirty="0" smtClean="0"/>
              <a:t>Carefully read Matthew </a:t>
            </a:r>
            <a:r>
              <a:rPr lang="en-US" dirty="0" smtClean="0"/>
              <a:t>25:24-30 in Greek (the </a:t>
            </a:r>
            <a:r>
              <a:rPr lang="en-US" dirty="0" smtClean="0"/>
              <a:t>conclusion of the parable</a:t>
            </a:r>
            <a:r>
              <a:rPr lang="en-US" dirty="0" smtClean="0"/>
              <a:t>).</a:t>
            </a:r>
          </a:p>
          <a:p>
            <a:pPr lvl="1"/>
            <a:r>
              <a:rPr lang="en-US" dirty="0" smtClean="0"/>
              <a:t>You may used the slides in this presentation.</a:t>
            </a:r>
            <a:endParaRPr lang="en-US" dirty="0" smtClean="0"/>
          </a:p>
          <a:p>
            <a:r>
              <a:rPr lang="en-US" dirty="0" smtClean="0"/>
              <a:t>Resolve the participles (in blue) in </a:t>
            </a:r>
            <a:r>
              <a:rPr lang="en-US" dirty="0" smtClean="0"/>
              <a:t>this section. Use the PRRP </a:t>
            </a:r>
            <a:r>
              <a:rPr lang="en-US" dirty="0" smtClean="0"/>
              <a:t>approach.</a:t>
            </a:r>
          </a:p>
          <a:p>
            <a:r>
              <a:rPr lang="en-US" dirty="0" smtClean="0"/>
              <a:t>Identify any possible attendant circumstance participles (as defined by Daniel Wallace).</a:t>
            </a:r>
            <a:endParaRPr lang="en-US" dirty="0" smtClean="0"/>
          </a:p>
          <a:p>
            <a:r>
              <a:rPr lang="en-US" dirty="0" smtClean="0"/>
              <a:t>Then </a:t>
            </a:r>
            <a:r>
              <a:rPr lang="en-US" dirty="0" smtClean="0"/>
              <a:t>continue with the presentation.</a:t>
            </a:r>
          </a:p>
          <a:p>
            <a:endParaRPr lang="en-US" dirty="0"/>
          </a:p>
        </p:txBody>
      </p:sp>
    </p:spTree>
    <p:extLst>
      <p:ext uri="{BB962C8B-B14F-4D97-AF65-F5344CB8AC3E}">
        <p14:creationId xmlns:p14="http://schemas.microsoft.com/office/powerpoint/2010/main" val="1372268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the Assignment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96498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Key for Text</a:t>
            </a:r>
            <a:endParaRPr lang="en-US" dirty="0"/>
          </a:p>
        </p:txBody>
      </p:sp>
      <p:sp>
        <p:nvSpPr>
          <p:cNvPr id="3" name="Content Placeholder 2"/>
          <p:cNvSpPr>
            <a:spLocks noGrp="1"/>
          </p:cNvSpPr>
          <p:nvPr>
            <p:ph idx="1"/>
          </p:nvPr>
        </p:nvSpPr>
        <p:spPr/>
        <p:txBody>
          <a:bodyPr/>
          <a:lstStyle/>
          <a:p>
            <a:r>
              <a:rPr lang="en-US" b="1" dirty="0" smtClean="0"/>
              <a:t>Bold = Conjunction</a:t>
            </a:r>
          </a:p>
          <a:p>
            <a:r>
              <a:rPr lang="en-US" b="1" dirty="0" smtClean="0">
                <a:solidFill>
                  <a:srgbClr val="FF0000"/>
                </a:solidFill>
              </a:rPr>
              <a:t>Red = Indicative mood verb</a:t>
            </a:r>
          </a:p>
          <a:p>
            <a:r>
              <a:rPr lang="en-US" b="1" dirty="0" smtClean="0">
                <a:solidFill>
                  <a:srgbClr val="0070C0"/>
                </a:solidFill>
              </a:rPr>
              <a:t>Blue = Participle</a:t>
            </a:r>
          </a:p>
          <a:p>
            <a:r>
              <a:rPr lang="en-US" b="1" dirty="0" smtClean="0">
                <a:solidFill>
                  <a:srgbClr val="00B050"/>
                </a:solidFill>
              </a:rPr>
              <a:t>Green = Infinitive</a:t>
            </a:r>
          </a:p>
          <a:p>
            <a:r>
              <a:rPr lang="en-US" b="1" dirty="0" smtClean="0">
                <a:solidFill>
                  <a:srgbClr val="7030A0"/>
                </a:solidFill>
              </a:rPr>
              <a:t>Purple = Imperative mood verb</a:t>
            </a:r>
            <a:endParaRPr lang="en-US" b="1" dirty="0">
              <a:solidFill>
                <a:srgbClr val="7030A0"/>
              </a:solidFill>
            </a:endParaRPr>
          </a:p>
        </p:txBody>
      </p:sp>
    </p:spTree>
    <p:extLst>
      <p:ext uri="{BB962C8B-B14F-4D97-AF65-F5344CB8AC3E}">
        <p14:creationId xmlns:p14="http://schemas.microsoft.com/office/powerpoint/2010/main" val="1743651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25:24 – Vocabulary/Notes</a:t>
            </a:r>
            <a:endParaRPr lang="en-US" dirty="0"/>
          </a:p>
        </p:txBody>
      </p:sp>
      <p:sp>
        <p:nvSpPr>
          <p:cNvPr id="3" name="Content Placeholder 2"/>
          <p:cNvSpPr>
            <a:spLocks noGrp="1"/>
          </p:cNvSpPr>
          <p:nvPr>
            <p:ph idx="1"/>
          </p:nvPr>
        </p:nvSpPr>
        <p:spPr/>
        <p:txBody>
          <a:bodyPr>
            <a:normAutofit/>
          </a:bodyPr>
          <a:lstStyle/>
          <a:p>
            <a:r>
              <a:rPr lang="el-GR" dirty="0" smtClean="0">
                <a:latin typeface="Cardo" panose="02020600000000000000" pitchFamily="18" charset="-79"/>
                <a:ea typeface="Cardo" panose="02020600000000000000" pitchFamily="18" charset="-79"/>
                <a:cs typeface="Cardo" panose="02020600000000000000" pitchFamily="18" charset="-79"/>
              </a:rPr>
              <a:t>προσέρχομαι </a:t>
            </a:r>
            <a:r>
              <a:rPr lang="en-US" dirty="0" smtClean="0">
                <a:latin typeface="Cardo" panose="02020600000000000000" pitchFamily="18" charset="-79"/>
                <a:ea typeface="Cardo" panose="02020600000000000000" pitchFamily="18" charset="-79"/>
                <a:cs typeface="Cardo" panose="02020600000000000000" pitchFamily="18" charset="-79"/>
              </a:rPr>
              <a:t>– verb: I approach</a:t>
            </a:r>
            <a:endParaRPr lang="el-GR" dirty="0" smtClean="0">
              <a:latin typeface="Cardo" panose="02020600000000000000" pitchFamily="18" charset="-79"/>
              <a:ea typeface="Cardo" panose="02020600000000000000" pitchFamily="18" charset="-79"/>
              <a:cs typeface="Cardo" panose="02020600000000000000" pitchFamily="18" charset="-79"/>
            </a:endParaRPr>
          </a:p>
          <a:p>
            <a:r>
              <a:rPr lang="el-GR" dirty="0" smtClean="0">
                <a:latin typeface="Cardo" panose="02020600000000000000" pitchFamily="18" charset="-79"/>
                <a:ea typeface="Cardo" panose="02020600000000000000" pitchFamily="18" charset="-79"/>
                <a:cs typeface="Cardo" panose="02020600000000000000" pitchFamily="18" charset="-79"/>
              </a:rPr>
              <a:t>εἰληφὼς</a:t>
            </a:r>
            <a:r>
              <a:rPr lang="en-US" dirty="0" smtClean="0">
                <a:latin typeface="Cardo" panose="02020600000000000000" pitchFamily="18" charset="-79"/>
                <a:ea typeface="Cardo" panose="02020600000000000000" pitchFamily="18" charset="-79"/>
                <a:cs typeface="Cardo" panose="02020600000000000000" pitchFamily="18" charset="-79"/>
              </a:rPr>
              <a:t> – perfect active participle msn of </a:t>
            </a:r>
            <a:r>
              <a:rPr lang="el-GR" dirty="0" smtClean="0">
                <a:latin typeface="Cardo" panose="02020600000000000000" pitchFamily="18" charset="-79"/>
                <a:ea typeface="Cardo" panose="02020600000000000000" pitchFamily="18" charset="-79"/>
                <a:cs typeface="Cardo" panose="02020600000000000000" pitchFamily="18" charset="-79"/>
              </a:rPr>
              <a:t>λαμβάνω</a:t>
            </a:r>
            <a:r>
              <a:rPr lang="en-US" dirty="0" smtClean="0">
                <a:latin typeface="Cardo" panose="02020600000000000000" pitchFamily="18" charset="-79"/>
                <a:ea typeface="Cardo" panose="02020600000000000000" pitchFamily="18" charset="-79"/>
                <a:cs typeface="Cardo" panose="02020600000000000000" pitchFamily="18" charset="-79"/>
              </a:rPr>
              <a:t> (I receive)</a:t>
            </a:r>
            <a:endParaRPr lang="el-GR" dirty="0" smtClean="0">
              <a:latin typeface="Cardo" panose="02020600000000000000" pitchFamily="18" charset="-79"/>
              <a:ea typeface="Cardo" panose="02020600000000000000" pitchFamily="18" charset="-79"/>
              <a:cs typeface="Cardo" panose="02020600000000000000" pitchFamily="18" charset="-79"/>
            </a:endParaRPr>
          </a:p>
          <a:p>
            <a:r>
              <a:rPr lang="el-GR" dirty="0" smtClean="0">
                <a:latin typeface="Cardo" panose="02020600000000000000" pitchFamily="18" charset="-79"/>
                <a:ea typeface="Cardo" panose="02020600000000000000" pitchFamily="18" charset="-79"/>
                <a:cs typeface="Cardo" panose="02020600000000000000" pitchFamily="18" charset="-79"/>
              </a:rPr>
              <a:t>ἔγνων</a:t>
            </a:r>
            <a:r>
              <a:rPr lang="en-US" dirty="0" smtClean="0">
                <a:latin typeface="Cardo" panose="02020600000000000000" pitchFamily="18" charset="-79"/>
                <a:ea typeface="Cardo" panose="02020600000000000000" pitchFamily="18" charset="-79"/>
                <a:cs typeface="Cardo" panose="02020600000000000000" pitchFamily="18" charset="-79"/>
              </a:rPr>
              <a:t> – aorist participle active msn of </a:t>
            </a:r>
            <a:r>
              <a:rPr lang="el-GR" dirty="0" smtClean="0">
                <a:latin typeface="Cardo" panose="02020600000000000000" pitchFamily="18" charset="-79"/>
                <a:ea typeface="Cardo" panose="02020600000000000000" pitchFamily="18" charset="-79"/>
                <a:cs typeface="Cardo" panose="02020600000000000000" pitchFamily="18" charset="-79"/>
              </a:rPr>
              <a:t>γινώσκω </a:t>
            </a:r>
            <a:r>
              <a:rPr lang="en-US" dirty="0" smtClean="0">
                <a:latin typeface="Cardo" panose="02020600000000000000" pitchFamily="18" charset="-79"/>
                <a:ea typeface="Cardo" panose="02020600000000000000" pitchFamily="18" charset="-79"/>
                <a:cs typeface="Cardo" panose="02020600000000000000" pitchFamily="18" charset="-79"/>
              </a:rPr>
              <a:t>(I know)</a:t>
            </a:r>
          </a:p>
          <a:p>
            <a:r>
              <a:rPr lang="el-GR" dirty="0" smtClean="0">
                <a:latin typeface="Cardo" panose="02020600000000000000" pitchFamily="18" charset="-79"/>
                <a:ea typeface="Cardo" panose="02020600000000000000" pitchFamily="18" charset="-79"/>
                <a:cs typeface="Cardo" panose="02020600000000000000" pitchFamily="18" charset="-79"/>
              </a:rPr>
              <a:t>κύριε</a:t>
            </a:r>
            <a:r>
              <a:rPr lang="en-US" dirty="0" smtClean="0">
                <a:latin typeface="Cardo" panose="02020600000000000000" pitchFamily="18" charset="-79"/>
                <a:ea typeface="Cardo" panose="02020600000000000000" pitchFamily="18" charset="-79"/>
                <a:cs typeface="Cardo" panose="02020600000000000000" pitchFamily="18" charset="-79"/>
              </a:rPr>
              <a:t> – vocative of </a:t>
            </a:r>
            <a:r>
              <a:rPr lang="el-GR" dirty="0" smtClean="0">
                <a:latin typeface="Cardo" panose="02020600000000000000" pitchFamily="18" charset="-79"/>
                <a:ea typeface="Cardo" panose="02020600000000000000" pitchFamily="18" charset="-79"/>
                <a:cs typeface="Cardo" panose="02020600000000000000" pitchFamily="18" charset="-79"/>
              </a:rPr>
              <a:t>κύριος</a:t>
            </a:r>
          </a:p>
          <a:p>
            <a:r>
              <a:rPr lang="el-GR" dirty="0">
                <a:latin typeface="Cardo" panose="02020600000000000000" pitchFamily="18" charset="-79"/>
                <a:ea typeface="Cardo" panose="02020600000000000000" pitchFamily="18" charset="-79"/>
                <a:cs typeface="Cardo" panose="02020600000000000000" pitchFamily="18" charset="-79"/>
              </a:rPr>
              <a:t>σκληρός, ά, </a:t>
            </a:r>
            <a:r>
              <a:rPr lang="el-GR" dirty="0" smtClean="0">
                <a:latin typeface="Cardo" panose="02020600000000000000" pitchFamily="18" charset="-79"/>
                <a:ea typeface="Cardo" panose="02020600000000000000" pitchFamily="18" charset="-79"/>
                <a:cs typeface="Cardo" panose="02020600000000000000" pitchFamily="18" charset="-79"/>
              </a:rPr>
              <a:t>όν</a:t>
            </a:r>
            <a:r>
              <a:rPr lang="en-US" dirty="0" smtClean="0">
                <a:latin typeface="Cardo" panose="02020600000000000000" pitchFamily="18" charset="-79"/>
                <a:ea typeface="Cardo" panose="02020600000000000000" pitchFamily="18" charset="-79"/>
                <a:cs typeface="Cardo" panose="02020600000000000000" pitchFamily="18" charset="-79"/>
              </a:rPr>
              <a:t> – adjective: hard</a:t>
            </a:r>
            <a:endParaRPr lang="el-GR" dirty="0" smtClean="0">
              <a:latin typeface="Cardo" panose="02020600000000000000" pitchFamily="18" charset="-79"/>
              <a:ea typeface="Cardo" panose="02020600000000000000" pitchFamily="18" charset="-79"/>
              <a:cs typeface="Cardo" panose="02020600000000000000" pitchFamily="18" charset="-79"/>
            </a:endParaRPr>
          </a:p>
          <a:p>
            <a:r>
              <a:rPr lang="el-GR" dirty="0" smtClean="0">
                <a:latin typeface="Cardo" panose="02020600000000000000" pitchFamily="18" charset="-79"/>
                <a:ea typeface="Cardo" panose="02020600000000000000" pitchFamily="18" charset="-79"/>
                <a:cs typeface="Cardo" panose="02020600000000000000" pitchFamily="18" charset="-79"/>
              </a:rPr>
              <a:t>θερίζω</a:t>
            </a:r>
            <a:r>
              <a:rPr lang="en-US" dirty="0" smtClean="0">
                <a:latin typeface="Cardo" panose="02020600000000000000" pitchFamily="18" charset="-79"/>
                <a:ea typeface="Cardo" panose="02020600000000000000" pitchFamily="18" charset="-79"/>
                <a:cs typeface="Cardo" panose="02020600000000000000" pitchFamily="18" charset="-79"/>
              </a:rPr>
              <a:t> – verb: I reap</a:t>
            </a:r>
            <a:endParaRPr lang="el-GR" dirty="0" smtClean="0">
              <a:latin typeface="Cardo" panose="02020600000000000000" pitchFamily="18" charset="-79"/>
              <a:ea typeface="Cardo" panose="02020600000000000000" pitchFamily="18" charset="-79"/>
              <a:cs typeface="Cardo" panose="02020600000000000000" pitchFamily="18" charset="-79"/>
            </a:endParaRPr>
          </a:p>
        </p:txBody>
      </p:sp>
    </p:spTree>
    <p:extLst>
      <p:ext uri="{BB962C8B-B14F-4D97-AF65-F5344CB8AC3E}">
        <p14:creationId xmlns:p14="http://schemas.microsoft.com/office/powerpoint/2010/main" val="39167645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1019</TotalTime>
  <Words>1724</Words>
  <Application>Microsoft Office PowerPoint</Application>
  <PresentationFormat>Widescreen</PresentationFormat>
  <Paragraphs>192</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Cardo</vt:lpstr>
      <vt:lpstr>Garamond</vt:lpstr>
      <vt:lpstr>Organic</vt:lpstr>
      <vt:lpstr>Matthew 25:14-30 Propers 28</vt:lpstr>
      <vt:lpstr>The Parable of the Talents</vt:lpstr>
      <vt:lpstr>Review: Resolving Participles – PRRP</vt:lpstr>
      <vt:lpstr>Attendant Circumstance Participles according to Daniel Wallace</vt:lpstr>
      <vt:lpstr>Attendant Circumstance Participles according to Daniel Wallace</vt:lpstr>
      <vt:lpstr>Assignment</vt:lpstr>
      <vt:lpstr>Complete the Assignment</vt:lpstr>
      <vt:lpstr>Color Key for Text</vt:lpstr>
      <vt:lpstr>Matthew 25:24 – Vocabulary/Notes</vt:lpstr>
      <vt:lpstr>Matthew 25:24 - Vocabulary/Notes</vt:lpstr>
      <vt:lpstr>Matthew 25:24 - Vocabulary/Notes</vt:lpstr>
      <vt:lpstr>Matthew 25:24</vt:lpstr>
      <vt:lpstr>Matthew 25:25 – Vocabulary</vt:lpstr>
      <vt:lpstr>Matthew 25:25</vt:lpstr>
      <vt:lpstr>Matthew 25:26</vt:lpstr>
      <vt:lpstr>Matthew 25:26</vt:lpstr>
      <vt:lpstr>Matthew 25:27 – Vocabulary/Notes</vt:lpstr>
      <vt:lpstr>Matthew 25:27 – Vocabulary/Notes</vt:lpstr>
      <vt:lpstr>Matthew 25:27</vt:lpstr>
      <vt:lpstr>Matthew 25:28 – Vocabulary/Notes</vt:lpstr>
      <vt:lpstr>Matthew 25:28</vt:lpstr>
      <vt:lpstr>Matthew 25:29 – Vocabulary/Notes</vt:lpstr>
      <vt:lpstr>Matthew 25:29 – Vocabulary/Notes</vt:lpstr>
      <vt:lpstr>Matthew 25:29</vt:lpstr>
      <vt:lpstr>Matthew 25:30</vt:lpstr>
      <vt:lpstr>Matthew 25:30</vt:lpstr>
      <vt:lpstr>Outline of Pericope</vt:lpstr>
      <vt:lpstr>Outline of Pericope</vt:lpstr>
      <vt:lpstr>Interpretative and Homiletical Thoughts</vt:lpstr>
      <vt:lpstr>Interpretative and Homiletical Thoughts</vt:lpstr>
      <vt:lpstr>Interpretative and Homiletical Thoughts</vt:lpstr>
      <vt:lpstr>Interpretative and Homiletical Thoughts</vt:lpstr>
      <vt:lpstr>Interpretative and Homiletical Thoughts</vt:lpstr>
      <vt:lpstr>Interpretative and Homiletical Thoughts</vt:lpstr>
      <vt:lpstr>What is the Problem with the Third Slave</vt:lpstr>
      <vt:lpstr>Interpretative and Homiletical Thoughts</vt:lpstr>
      <vt:lpstr>Interpretative and Homiletical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 25:14-30 Propers 28</dc:title>
  <dc:creator>Lewis, David</dc:creator>
  <cp:lastModifiedBy>Lewis, David</cp:lastModifiedBy>
  <cp:revision>29</cp:revision>
  <dcterms:created xsi:type="dcterms:W3CDTF">2023-11-02T20:27:20Z</dcterms:created>
  <dcterms:modified xsi:type="dcterms:W3CDTF">2023-11-03T13:26:52Z</dcterms:modified>
</cp:coreProperties>
</file>