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3"/>
  </p:notesMasterIdLst>
  <p:sldIdLst>
    <p:sldId id="257" r:id="rId2"/>
    <p:sldId id="258" r:id="rId3"/>
    <p:sldId id="307" r:id="rId4"/>
    <p:sldId id="305" r:id="rId5"/>
    <p:sldId id="306" r:id="rId6"/>
    <p:sldId id="335" r:id="rId7"/>
    <p:sldId id="308" r:id="rId8"/>
    <p:sldId id="338" r:id="rId9"/>
    <p:sldId id="337" r:id="rId10"/>
    <p:sldId id="336" r:id="rId11"/>
    <p:sldId id="262" r:id="rId12"/>
    <p:sldId id="313" r:id="rId13"/>
    <p:sldId id="314" r:id="rId14"/>
    <p:sldId id="311" r:id="rId15"/>
    <p:sldId id="312" r:id="rId16"/>
    <p:sldId id="265" r:id="rId17"/>
    <p:sldId id="315" r:id="rId18"/>
    <p:sldId id="316" r:id="rId19"/>
    <p:sldId id="317" r:id="rId20"/>
    <p:sldId id="318" r:id="rId21"/>
    <p:sldId id="319" r:id="rId22"/>
    <p:sldId id="322" r:id="rId23"/>
    <p:sldId id="321" r:id="rId24"/>
    <p:sldId id="320" r:id="rId25"/>
    <p:sldId id="323" r:id="rId26"/>
    <p:sldId id="324" r:id="rId27"/>
    <p:sldId id="325" r:id="rId28"/>
    <p:sldId id="329" r:id="rId29"/>
    <p:sldId id="327" r:id="rId30"/>
    <p:sldId id="328" r:id="rId31"/>
    <p:sldId id="341" r:id="rId32"/>
    <p:sldId id="340" r:id="rId33"/>
    <p:sldId id="343" r:id="rId34"/>
    <p:sldId id="342" r:id="rId35"/>
    <p:sldId id="344" r:id="rId36"/>
    <p:sldId id="339" r:id="rId37"/>
    <p:sldId id="330" r:id="rId38"/>
    <p:sldId id="334" r:id="rId39"/>
    <p:sldId id="345" r:id="rId40"/>
    <p:sldId id="332" r:id="rId41"/>
    <p:sldId id="331"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21"/>
    <p:restoredTop sz="76384"/>
  </p:normalViewPr>
  <p:slideViewPr>
    <p:cSldViewPr snapToGrid="0" snapToObjects="1">
      <p:cViewPr>
        <p:scale>
          <a:sx n="76" d="100"/>
          <a:sy n="76" d="100"/>
        </p:scale>
        <p:origin x="568" y="1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theme" Target="theme/theme1.xml"/><Relationship Id="rId47"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notesMaster" Target="notesMasters/notesMaster1.xml"/><Relationship Id="rId44" Type="http://schemas.openxmlformats.org/officeDocument/2006/relationships/presProps" Target="presProps.xml"/><Relationship Id="rId4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CBDC58-C1B7-524C-8F04-B9111239CFA8}" type="datetimeFigureOut">
              <a:rPr lang="en-US" smtClean="0"/>
              <a:t>9/12/17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AD992E-78FB-FC41-90A6-CF866D7F8DC9}" type="slidenum">
              <a:rPr lang="en-US" smtClean="0"/>
              <a:t>‹#›</a:t>
            </a:fld>
            <a:endParaRPr lang="en-US"/>
          </a:p>
        </p:txBody>
      </p:sp>
    </p:spTree>
    <p:extLst>
      <p:ext uri="{BB962C8B-B14F-4D97-AF65-F5344CB8AC3E}">
        <p14:creationId xmlns:p14="http://schemas.microsoft.com/office/powerpoint/2010/main" val="7905037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Lay</a:t>
            </a:r>
            <a:r>
              <a:rPr lang="en-US" baseline="0" dirty="0" smtClean="0"/>
              <a:t> Bible Institute is an attempt to remain faithful Christians in the midst of a crisis.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crisis concerns the Bible—the way modern man has thought about and talked about these writings we call Holy Scripture.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E2E896A0-19B1-4E48-AC15-AFBF3F53CAFD}"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1452819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a:t>
            </a:r>
            <a:r>
              <a:rPr lang="en-US" baseline="0" dirty="0" smtClean="0"/>
              <a:t> is our topic for tonight.</a:t>
            </a:r>
            <a:endParaRPr lang="en-US" dirty="0" smtClean="0"/>
          </a:p>
          <a:p>
            <a:endParaRPr lang="en-US" dirty="0"/>
          </a:p>
        </p:txBody>
      </p:sp>
      <p:sp>
        <p:nvSpPr>
          <p:cNvPr id="4" name="Slide Number Placeholder 3"/>
          <p:cNvSpPr>
            <a:spLocks noGrp="1"/>
          </p:cNvSpPr>
          <p:nvPr>
            <p:ph type="sldNum" sz="quarter" idx="10"/>
          </p:nvPr>
        </p:nvSpPr>
        <p:spPr/>
        <p:txBody>
          <a:bodyPr/>
          <a:lstStyle/>
          <a:p>
            <a:fld id="{E2E896A0-19B1-4E48-AC15-AFBF3F53CAFD}"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775673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Explain</a:t>
            </a:r>
            <a:r>
              <a:rPr lang="en-US" baseline="0" dirty="0" smtClean="0"/>
              <a:t> chart</a:t>
            </a:r>
          </a:p>
          <a:p>
            <a:endParaRPr lang="en-US" baseline="0" dirty="0" smtClean="0"/>
          </a:p>
          <a:p>
            <a:r>
              <a:rPr lang="en-US" baseline="0" dirty="0" smtClean="0"/>
              <a:t>How does this help us address issues related to </a:t>
            </a:r>
          </a:p>
          <a:p>
            <a:r>
              <a:rPr lang="en-US" baseline="0" dirty="0" smtClean="0"/>
              <a:t>Canon</a:t>
            </a:r>
          </a:p>
          <a:p>
            <a:r>
              <a:rPr lang="en-US" baseline="0" dirty="0" smtClean="0"/>
              <a:t>Authority </a:t>
            </a:r>
          </a:p>
          <a:p>
            <a:r>
              <a:rPr lang="en-US" baseline="0" dirty="0" smtClean="0"/>
              <a:t>Interpretation</a:t>
            </a:r>
          </a:p>
          <a:p>
            <a:endParaRPr lang="en-US" dirty="0" smtClean="0"/>
          </a:p>
        </p:txBody>
      </p:sp>
      <p:sp>
        <p:nvSpPr>
          <p:cNvPr id="4" name="Slide Number Placeholder 3"/>
          <p:cNvSpPr>
            <a:spLocks noGrp="1"/>
          </p:cNvSpPr>
          <p:nvPr>
            <p:ph type="sldNum" sz="quarter" idx="10"/>
          </p:nvPr>
        </p:nvSpPr>
        <p:spPr/>
        <p:txBody>
          <a:bodyPr/>
          <a:lstStyle/>
          <a:p>
            <a:fld id="{E2E896A0-19B1-4E48-AC15-AFBF3F53CAFD}"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6793111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Canon 1 regulates</a:t>
            </a:r>
            <a:r>
              <a:rPr lang="en-US" baseline="0" dirty="0" smtClean="0"/>
              <a:t> our preaching by providing boundaries</a:t>
            </a:r>
            <a:endParaRPr lang="en-US" dirty="0" smtClean="0"/>
          </a:p>
          <a:p>
            <a:endParaRPr lang="en-US" dirty="0" smtClean="0"/>
          </a:p>
          <a:p>
            <a:r>
              <a:rPr lang="en-US" dirty="0" smtClean="0"/>
              <a:t>Canon</a:t>
            </a:r>
            <a:r>
              <a:rPr lang="en-US" baseline="0" dirty="0" smtClean="0"/>
              <a:t> 2 preserves definitive written versions of the prophetic and apostolic Word</a:t>
            </a:r>
            <a:endParaRPr lang="en-US" dirty="0"/>
          </a:p>
        </p:txBody>
      </p:sp>
      <p:sp>
        <p:nvSpPr>
          <p:cNvPr id="4" name="Slide Number Placeholder 3"/>
          <p:cNvSpPr>
            <a:spLocks noGrp="1"/>
          </p:cNvSpPr>
          <p:nvPr>
            <p:ph type="sldNum" sz="quarter" idx="10"/>
          </p:nvPr>
        </p:nvSpPr>
        <p:spPr/>
        <p:txBody>
          <a:bodyPr/>
          <a:lstStyle/>
          <a:p>
            <a:fld id="{E2E896A0-19B1-4E48-AC15-AFBF3F53CAFD}"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21259306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a:t>
            </a:r>
            <a:r>
              <a:rPr lang="en-US" baseline="0" dirty="0" smtClean="0"/>
              <a:t> authority belongs to Jesus</a:t>
            </a:r>
          </a:p>
          <a:p>
            <a:endParaRPr lang="en-US" baseline="0" dirty="0" smtClean="0"/>
          </a:p>
          <a:p>
            <a:r>
              <a:rPr lang="en-US" baseline="0" dirty="0" smtClean="0"/>
              <a:t>He delegates it to his commissioned church</a:t>
            </a:r>
            <a:endParaRPr lang="en-US" dirty="0"/>
          </a:p>
        </p:txBody>
      </p:sp>
      <p:sp>
        <p:nvSpPr>
          <p:cNvPr id="4" name="Slide Number Placeholder 3"/>
          <p:cNvSpPr>
            <a:spLocks noGrp="1"/>
          </p:cNvSpPr>
          <p:nvPr>
            <p:ph type="sldNum" sz="quarter" idx="10"/>
          </p:nvPr>
        </p:nvSpPr>
        <p:spPr/>
        <p:txBody>
          <a:bodyPr/>
          <a:lstStyle/>
          <a:p>
            <a:fld id="{E2E896A0-19B1-4E48-AC15-AFBF3F53CAFD}"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15780055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E896A0-19B1-4E48-AC15-AFBF3F53CAFD}"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8262484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E896A0-19B1-4E48-AC15-AFBF3F53CAFD}"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16528772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let’s look at how the modern “Battle</a:t>
            </a:r>
            <a:r>
              <a:rPr lang="en-US" baseline="0" dirty="0" smtClean="0"/>
              <a:t> for the Bible” has conceived of biblical interpretation.</a:t>
            </a:r>
            <a:endParaRPr lang="en-US" dirty="0"/>
          </a:p>
        </p:txBody>
      </p:sp>
      <p:sp>
        <p:nvSpPr>
          <p:cNvPr id="4" name="Slide Number Placeholder 3"/>
          <p:cNvSpPr>
            <a:spLocks noGrp="1"/>
          </p:cNvSpPr>
          <p:nvPr>
            <p:ph type="sldNum" sz="quarter" idx="10"/>
          </p:nvPr>
        </p:nvSpPr>
        <p:spPr/>
        <p:txBody>
          <a:bodyPr/>
          <a:lstStyle/>
          <a:p>
            <a:fld id="{E2E896A0-19B1-4E48-AC15-AFBF3F53CAFD}"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16228561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Both</a:t>
            </a:r>
            <a:r>
              <a:rPr lang="en-US" baseline="0" dirty="0" smtClean="0"/>
              <a:t> sides of the modern debate approached biblical interpretation in a similar way.</a:t>
            </a:r>
          </a:p>
          <a:p>
            <a:endParaRPr lang="en-US" baseline="0" dirty="0" smtClean="0"/>
          </a:p>
          <a:p>
            <a:r>
              <a:rPr lang="en-US" baseline="0" dirty="0" smtClean="0"/>
              <a:t>Both sides assume they could “MASTER” the Scriptures </a:t>
            </a:r>
            <a:r>
              <a:rPr lang="mr-IN" baseline="0" dirty="0" smtClean="0"/>
              <a:t>–</a:t>
            </a:r>
            <a:r>
              <a:rPr lang="en-US" baseline="0" dirty="0" smtClean="0"/>
              <a:t> by exposing their errors or by definitively interpreting them once for all. </a:t>
            </a:r>
          </a:p>
        </p:txBody>
      </p:sp>
      <p:sp>
        <p:nvSpPr>
          <p:cNvPr id="4" name="Slide Number Placeholder 3"/>
          <p:cNvSpPr>
            <a:spLocks noGrp="1"/>
          </p:cNvSpPr>
          <p:nvPr>
            <p:ph type="sldNum" sz="quarter" idx="10"/>
          </p:nvPr>
        </p:nvSpPr>
        <p:spPr/>
        <p:txBody>
          <a:bodyPr/>
          <a:lstStyle/>
          <a:p>
            <a:fld id="{E2E896A0-19B1-4E48-AC15-AFBF3F53CAFD}"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13110696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DH Williams</a:t>
            </a:r>
            <a:r>
              <a:rPr lang="en-US" baseline="0" dirty="0" smtClean="0"/>
              <a:t> says this “hype-individualism” that makes the church incidental.</a:t>
            </a:r>
          </a:p>
          <a:p>
            <a:endParaRPr lang="en-US" baseline="0" dirty="0" smtClean="0"/>
          </a:p>
          <a:p>
            <a:r>
              <a:rPr lang="en-US" baseline="0" dirty="0" smtClean="0"/>
              <a:t>Recall my friend name Kevin and his interpretation of Jeremiah </a:t>
            </a:r>
          </a:p>
          <a:p>
            <a:endParaRPr lang="en-US" baseline="0" dirty="0" smtClean="0"/>
          </a:p>
          <a:p>
            <a:r>
              <a:rPr lang="en-US" baseline="0" dirty="0" smtClean="0"/>
              <a:t>Recall also Ethiopian Eunuch </a:t>
            </a:r>
            <a:r>
              <a:rPr lang="mr-IN" baseline="0" dirty="0" smtClean="0"/>
              <a:t>–</a:t>
            </a:r>
            <a:r>
              <a:rPr lang="en-US" baseline="0" dirty="0" smtClean="0"/>
              <a:t> he needed help. He needed the church.</a:t>
            </a:r>
            <a:endParaRPr lang="en-US" dirty="0" smtClean="0"/>
          </a:p>
        </p:txBody>
      </p:sp>
      <p:sp>
        <p:nvSpPr>
          <p:cNvPr id="4" name="Slide Number Placeholder 3"/>
          <p:cNvSpPr>
            <a:spLocks noGrp="1"/>
          </p:cNvSpPr>
          <p:nvPr>
            <p:ph type="sldNum" sz="quarter" idx="10"/>
          </p:nvPr>
        </p:nvSpPr>
        <p:spPr/>
        <p:txBody>
          <a:bodyPr/>
          <a:lstStyle/>
          <a:p>
            <a:fld id="{E2E896A0-19B1-4E48-AC15-AFBF3F53CAFD}"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5115617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Recall the disciples on the road to Emmaus. The meaning wasn’t “just there” for them. </a:t>
            </a:r>
          </a:p>
          <a:p>
            <a:endParaRPr lang="en-US" baseline="0" dirty="0" smtClean="0"/>
          </a:p>
          <a:p>
            <a:r>
              <a:rPr lang="en-US" baseline="0" dirty="0" smtClean="0"/>
              <a:t>Holy Spirit gives understanding as the church continues to teach the Gospel.</a:t>
            </a:r>
          </a:p>
          <a:p>
            <a:endParaRPr lang="en-US" baseline="0" dirty="0" smtClean="0"/>
          </a:p>
          <a:p>
            <a:r>
              <a:rPr lang="en-US" baseline="0" dirty="0" smtClean="0"/>
              <a:t>QUOTE ON HANDOUT</a:t>
            </a:r>
          </a:p>
          <a:p>
            <a:r>
              <a:rPr lang="en-US" baseline="0" dirty="0" err="1" smtClean="0"/>
              <a:t>Alister</a:t>
            </a:r>
            <a:r>
              <a:rPr lang="en-US" baseline="0" dirty="0" smtClean="0"/>
              <a:t> McGrath, “As someone who began his academic career as a natural scientist, I am intensely aware of the fact that allegedly neutral ’observation’ is actually theory laden</a:t>
            </a:r>
            <a:r>
              <a:rPr lang="mr-IN" baseline="0" dirty="0" smtClean="0"/>
              <a:t>…</a:t>
            </a:r>
            <a:r>
              <a:rPr lang="en-US" baseline="0" dirty="0" smtClean="0"/>
              <a:t>The demand for detachment is quite simply an illicit claim to an objectivity that cannot be held in practice.” </a:t>
            </a:r>
          </a:p>
          <a:p>
            <a:endParaRPr lang="en-US" baseline="0" dirty="0" smtClean="0"/>
          </a:p>
          <a:p>
            <a:r>
              <a:rPr lang="en-US" baseline="0" dirty="0" smtClean="0"/>
              <a:t>None of us read the Bible or anything else without presuppositions or bias. </a:t>
            </a:r>
          </a:p>
          <a:p>
            <a:endParaRPr lang="en-US" baseline="0" dirty="0" smtClean="0"/>
          </a:p>
        </p:txBody>
      </p:sp>
      <p:sp>
        <p:nvSpPr>
          <p:cNvPr id="4" name="Slide Number Placeholder 3"/>
          <p:cNvSpPr>
            <a:spLocks noGrp="1"/>
          </p:cNvSpPr>
          <p:nvPr>
            <p:ph type="sldNum" sz="quarter" idx="10"/>
          </p:nvPr>
        </p:nvSpPr>
        <p:spPr/>
        <p:txBody>
          <a:bodyPr/>
          <a:lstStyle/>
          <a:p>
            <a:fld id="{E2E896A0-19B1-4E48-AC15-AFBF3F53CAFD}"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11869740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Last</a:t>
            </a:r>
            <a:r>
              <a:rPr lang="en-US" baseline="0" dirty="0" smtClean="0"/>
              <a:t> week we discussed the crisis of Scripture. This crisis the result of several hundred years of attacks against the Bible.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At first, from Rome. Then from rationalism and historical critics.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In some ways was escalated by how conservatives responded. </a:t>
            </a:r>
            <a:endParaRPr lang="en-US" dirty="0" smtClean="0"/>
          </a:p>
          <a:p>
            <a:endParaRPr lang="en-US" dirty="0"/>
          </a:p>
        </p:txBody>
      </p:sp>
      <p:sp>
        <p:nvSpPr>
          <p:cNvPr id="4" name="Slide Number Placeholder 3"/>
          <p:cNvSpPr>
            <a:spLocks noGrp="1"/>
          </p:cNvSpPr>
          <p:nvPr>
            <p:ph type="sldNum" sz="quarter" idx="10"/>
          </p:nvPr>
        </p:nvSpPr>
        <p:spPr/>
        <p:txBody>
          <a:bodyPr/>
          <a:lstStyle/>
          <a:p>
            <a:fld id="{E2E896A0-19B1-4E48-AC15-AFBF3F53CAFD}"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17943062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aren’t good attitudes to have when interpreting</a:t>
            </a:r>
            <a:r>
              <a:rPr lang="en-US" baseline="0" dirty="0" smtClean="0"/>
              <a:t> the Scriptures.</a:t>
            </a:r>
          </a:p>
          <a:p>
            <a:endParaRPr lang="en-US" baseline="0" dirty="0" smtClean="0"/>
          </a:p>
          <a:p>
            <a:r>
              <a:rPr lang="en-US" baseline="0" dirty="0" smtClean="0"/>
              <a:t>So is a better way?</a:t>
            </a:r>
            <a:endParaRPr lang="en-US" dirty="0"/>
          </a:p>
        </p:txBody>
      </p:sp>
      <p:sp>
        <p:nvSpPr>
          <p:cNvPr id="4" name="Slide Number Placeholder 3"/>
          <p:cNvSpPr>
            <a:spLocks noGrp="1"/>
          </p:cNvSpPr>
          <p:nvPr>
            <p:ph type="sldNum" sz="quarter" idx="10"/>
          </p:nvPr>
        </p:nvSpPr>
        <p:spPr/>
        <p:txBody>
          <a:bodyPr/>
          <a:lstStyle/>
          <a:p>
            <a:fld id="{E2E896A0-19B1-4E48-AC15-AFBF3F53CAFD}"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11138856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Imagine coming</a:t>
            </a:r>
            <a:r>
              <a:rPr lang="en-US" baseline="0" dirty="0" smtClean="0"/>
              <a:t> into a conversation. </a:t>
            </a:r>
          </a:p>
          <a:p>
            <a:endParaRPr lang="en-US" baseline="0" dirty="0" smtClean="0"/>
          </a:p>
          <a:p>
            <a:r>
              <a:rPr lang="en-US" baseline="0" dirty="0" smtClean="0"/>
              <a:t>What are you guys talking about?</a:t>
            </a:r>
          </a:p>
          <a:p>
            <a:endParaRPr lang="en-US" baseline="0" dirty="0" smtClean="0"/>
          </a:p>
          <a:p>
            <a:r>
              <a:rPr lang="en-US" baseline="0" dirty="0" smtClean="0"/>
              <a:t>You may understand the words, but you don’t understand the subject. </a:t>
            </a:r>
          </a:p>
          <a:p>
            <a:r>
              <a:rPr lang="en-US" baseline="0" dirty="0" smtClean="0"/>
              <a:t>That’s going to make it very difficult to  </a:t>
            </a:r>
            <a:endParaRPr lang="en-US" dirty="0"/>
          </a:p>
        </p:txBody>
      </p:sp>
      <p:sp>
        <p:nvSpPr>
          <p:cNvPr id="4" name="Slide Number Placeholder 3"/>
          <p:cNvSpPr>
            <a:spLocks noGrp="1"/>
          </p:cNvSpPr>
          <p:nvPr>
            <p:ph type="sldNum" sz="quarter" idx="10"/>
          </p:nvPr>
        </p:nvSpPr>
        <p:spPr/>
        <p:txBody>
          <a:bodyPr/>
          <a:lstStyle/>
          <a:p>
            <a:fld id="{E2E896A0-19B1-4E48-AC15-AFBF3F53CAFD}"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11969882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Martin </a:t>
            </a:r>
            <a:r>
              <a:rPr lang="en-US" dirty="0" err="1" smtClean="0"/>
              <a:t>Franzmann</a:t>
            </a:r>
            <a:endParaRPr lang="en-US" dirty="0" smtClean="0"/>
          </a:p>
          <a:p>
            <a:endParaRPr lang="en-US" dirty="0" smtClean="0"/>
          </a:p>
          <a:p>
            <a:r>
              <a:rPr lang="en-US" dirty="0" smtClean="0"/>
              <a:t>Professor here</a:t>
            </a:r>
            <a:r>
              <a:rPr lang="en-US" baseline="0" dirty="0" smtClean="0"/>
              <a:t> at Concordia Seminary 1946-1969</a:t>
            </a:r>
          </a:p>
          <a:p>
            <a:endParaRPr lang="en-US" baseline="0" dirty="0" smtClean="0"/>
          </a:p>
          <a:p>
            <a:r>
              <a:rPr lang="en-US" baseline="0" dirty="0" smtClean="0"/>
              <a:t>Wrote “Thy Strong Word”</a:t>
            </a:r>
          </a:p>
          <a:p>
            <a:endParaRPr lang="en-US" baseline="0" dirty="0" smtClean="0"/>
          </a:p>
          <a:p>
            <a:r>
              <a:rPr lang="en-US" baseline="0" dirty="0" smtClean="0"/>
              <a:t>Wrote “7 Theses on Reformation Hermeneutics”</a:t>
            </a:r>
            <a:endParaRPr lang="en-US" dirty="0"/>
          </a:p>
        </p:txBody>
      </p:sp>
      <p:sp>
        <p:nvSpPr>
          <p:cNvPr id="4" name="Slide Number Placeholder 3"/>
          <p:cNvSpPr>
            <a:spLocks noGrp="1"/>
          </p:cNvSpPr>
          <p:nvPr>
            <p:ph type="sldNum" sz="quarter" idx="10"/>
          </p:nvPr>
        </p:nvSpPr>
        <p:spPr/>
        <p:txBody>
          <a:bodyPr/>
          <a:lstStyle/>
          <a:p>
            <a:fld id="{E2E896A0-19B1-4E48-AC15-AFBF3F53CAFD}"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13397545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thesis</a:t>
            </a:r>
          </a:p>
          <a:p>
            <a:endParaRPr lang="en-US" dirty="0" smtClean="0"/>
          </a:p>
          <a:p>
            <a:r>
              <a:rPr lang="en-US" dirty="0" smtClean="0"/>
              <a:t>Everyone has had the experience of walking into</a:t>
            </a:r>
            <a:r>
              <a:rPr lang="en-US" baseline="0" dirty="0" smtClean="0"/>
              <a:t> a conversation and having to ask, </a:t>
            </a:r>
          </a:p>
          <a:p>
            <a:r>
              <a:rPr lang="en-US" baseline="0" dirty="0" smtClean="0"/>
              <a:t>”What are you guys talking about?” </a:t>
            </a:r>
          </a:p>
          <a:p>
            <a:endParaRPr lang="en-US" baseline="0" dirty="0" smtClean="0"/>
          </a:p>
          <a:p>
            <a:r>
              <a:rPr lang="en-US" baseline="0" dirty="0" smtClean="0"/>
              <a:t>You ask this not because the words are unclear.</a:t>
            </a:r>
          </a:p>
          <a:p>
            <a:r>
              <a:rPr lang="en-US" baseline="0" dirty="0" smtClean="0"/>
              <a:t>But because you don’t know the subject matter under discussion.</a:t>
            </a:r>
          </a:p>
          <a:p>
            <a:endParaRPr lang="en-US" baseline="0" dirty="0" smtClean="0"/>
          </a:p>
          <a:p>
            <a:r>
              <a:rPr lang="en-US" baseline="0" dirty="0" smtClean="0"/>
              <a:t>“I am thrilled about the election. Things are looking really good. I’m very optimistic about where we are going.”</a:t>
            </a:r>
            <a:br>
              <a:rPr lang="en-US" baseline="0" dirty="0" smtClean="0"/>
            </a:br>
            <a:r>
              <a:rPr lang="en-US" baseline="0" dirty="0" smtClean="0"/>
              <a:t>What am I talking about? Not presidential election, but the election of class president here at Concordia Seminary. It took place a week ago and the students elected a very fine seminarian to lead them.</a:t>
            </a:r>
            <a:endParaRPr lang="en-US" dirty="0"/>
          </a:p>
        </p:txBody>
      </p:sp>
      <p:sp>
        <p:nvSpPr>
          <p:cNvPr id="4" name="Slide Number Placeholder 3"/>
          <p:cNvSpPr>
            <a:spLocks noGrp="1"/>
          </p:cNvSpPr>
          <p:nvPr>
            <p:ph type="sldNum" sz="quarter" idx="10"/>
          </p:nvPr>
        </p:nvSpPr>
        <p:spPr/>
        <p:txBody>
          <a:bodyPr/>
          <a:lstStyle/>
          <a:p>
            <a:fld id="{E2E896A0-19B1-4E48-AC15-AFBF3F53CAFD}"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16029850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E896A0-19B1-4E48-AC15-AFBF3F53CAFD}"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5429502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E896A0-19B1-4E48-AC15-AFBF3F53CAFD}"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15358791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Franzman</a:t>
            </a:r>
            <a:r>
              <a:rPr lang="en-US" baseline="0" dirty="0" err="1" smtClean="0"/>
              <a:t>n</a:t>
            </a:r>
            <a:r>
              <a:rPr lang="en-US" baseline="0" dirty="0" smtClean="0"/>
              <a:t> wasn’t new.</a:t>
            </a:r>
          </a:p>
          <a:p>
            <a:endParaRPr lang="en-US" baseline="0" dirty="0" smtClean="0"/>
          </a:p>
          <a:p>
            <a:r>
              <a:rPr lang="en-US" baseline="0" dirty="0" smtClean="0"/>
              <a:t>Irenaeus (180AD) said something very similar</a:t>
            </a:r>
            <a:endParaRPr lang="en-US" dirty="0"/>
          </a:p>
        </p:txBody>
      </p:sp>
      <p:sp>
        <p:nvSpPr>
          <p:cNvPr id="4" name="Slide Number Placeholder 3"/>
          <p:cNvSpPr>
            <a:spLocks noGrp="1"/>
          </p:cNvSpPr>
          <p:nvPr>
            <p:ph type="sldNum" sz="quarter" idx="10"/>
          </p:nvPr>
        </p:nvSpPr>
        <p:spPr/>
        <p:txBody>
          <a:bodyPr/>
          <a:lstStyle/>
          <a:p>
            <a:fld id="{E2E896A0-19B1-4E48-AC15-AFBF3F53CAFD}"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11229498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Franzman</a:t>
            </a:r>
            <a:r>
              <a:rPr lang="en-US" baseline="0" dirty="0" err="1" smtClean="0"/>
              <a:t>n</a:t>
            </a:r>
            <a:r>
              <a:rPr lang="en-US" baseline="0" dirty="0" smtClean="0"/>
              <a:t> wasn’t new.</a:t>
            </a:r>
          </a:p>
          <a:p>
            <a:endParaRPr lang="en-US" baseline="0" dirty="0" smtClean="0"/>
          </a:p>
          <a:p>
            <a:r>
              <a:rPr lang="en-US" baseline="0" dirty="0" smtClean="0"/>
              <a:t>Irenaeus (180AD) said something very similar. </a:t>
            </a:r>
          </a:p>
          <a:p>
            <a:endParaRPr lang="en-US" baseline="0" dirty="0" smtClean="0"/>
          </a:p>
          <a:p>
            <a:r>
              <a:rPr lang="en-US" baseline="0" dirty="0" smtClean="0"/>
              <a:t>FIRST HANDOUT QUOTE</a:t>
            </a:r>
          </a:p>
          <a:p>
            <a:endParaRPr lang="en-US" baseline="0" dirty="0" smtClean="0"/>
          </a:p>
          <a:p>
            <a:r>
              <a:rPr lang="en-US" baseline="0" dirty="0" smtClean="0"/>
              <a:t>What is this image? SECOND QUOTE</a:t>
            </a:r>
            <a:endParaRPr lang="en-US" dirty="0"/>
          </a:p>
        </p:txBody>
      </p:sp>
      <p:sp>
        <p:nvSpPr>
          <p:cNvPr id="4" name="Slide Number Placeholder 3"/>
          <p:cNvSpPr>
            <a:spLocks noGrp="1"/>
          </p:cNvSpPr>
          <p:nvPr>
            <p:ph type="sldNum" sz="quarter" idx="10"/>
          </p:nvPr>
        </p:nvSpPr>
        <p:spPr/>
        <p:txBody>
          <a:bodyPr/>
          <a:lstStyle/>
          <a:p>
            <a:fld id="{E2E896A0-19B1-4E48-AC15-AFBF3F53CAFD}"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15555813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Franzman</a:t>
            </a:r>
            <a:r>
              <a:rPr lang="en-US" baseline="0" dirty="0" err="1" smtClean="0"/>
              <a:t>n</a:t>
            </a:r>
            <a:r>
              <a:rPr lang="en-US" baseline="0" dirty="0" smtClean="0"/>
              <a:t> wasn’t new.</a:t>
            </a:r>
          </a:p>
          <a:p>
            <a:endParaRPr lang="en-US" baseline="0" dirty="0" smtClean="0"/>
          </a:p>
          <a:p>
            <a:r>
              <a:rPr lang="en-US" baseline="0" dirty="0" smtClean="0"/>
              <a:t>Irenaeus (180AD) said something very similar. </a:t>
            </a:r>
          </a:p>
          <a:p>
            <a:endParaRPr lang="en-US" baseline="0" dirty="0" smtClean="0"/>
          </a:p>
          <a:p>
            <a:r>
              <a:rPr lang="en-US" baseline="0" dirty="0" smtClean="0"/>
              <a:t>FIRST HANDOUT QUOTE</a:t>
            </a:r>
          </a:p>
          <a:p>
            <a:endParaRPr lang="en-US" baseline="0" dirty="0" smtClean="0"/>
          </a:p>
          <a:p>
            <a:r>
              <a:rPr lang="en-US" baseline="0" dirty="0" smtClean="0"/>
              <a:t>What is this image? SECOND QUOTE</a:t>
            </a:r>
            <a:endParaRPr lang="en-US" dirty="0"/>
          </a:p>
        </p:txBody>
      </p:sp>
      <p:sp>
        <p:nvSpPr>
          <p:cNvPr id="4" name="Slide Number Placeholder 3"/>
          <p:cNvSpPr>
            <a:spLocks noGrp="1"/>
          </p:cNvSpPr>
          <p:nvPr>
            <p:ph type="sldNum" sz="quarter" idx="10"/>
          </p:nvPr>
        </p:nvSpPr>
        <p:spPr/>
        <p:txBody>
          <a:bodyPr/>
          <a:lstStyle/>
          <a:p>
            <a:fld id="{E2E896A0-19B1-4E48-AC15-AFBF3F53CAFD}"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11498650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Franzman</a:t>
            </a:r>
            <a:r>
              <a:rPr lang="en-US" baseline="0" dirty="0" err="1" smtClean="0"/>
              <a:t>n</a:t>
            </a:r>
            <a:r>
              <a:rPr lang="en-US" baseline="0" dirty="0" smtClean="0"/>
              <a:t> wasn’t new.</a:t>
            </a:r>
          </a:p>
          <a:p>
            <a:endParaRPr lang="en-US" baseline="0" dirty="0" smtClean="0"/>
          </a:p>
          <a:p>
            <a:r>
              <a:rPr lang="en-US" baseline="0" dirty="0" smtClean="0"/>
              <a:t>Irenaeus (180AD) said something very similar. </a:t>
            </a:r>
          </a:p>
          <a:p>
            <a:endParaRPr lang="en-US" baseline="0" dirty="0" smtClean="0"/>
          </a:p>
          <a:p>
            <a:r>
              <a:rPr lang="en-US" baseline="0" dirty="0" smtClean="0"/>
              <a:t>FIRST HANDOUT QUOTE</a:t>
            </a:r>
          </a:p>
          <a:p>
            <a:endParaRPr lang="en-US" baseline="0" dirty="0" smtClean="0"/>
          </a:p>
          <a:p>
            <a:r>
              <a:rPr lang="en-US" baseline="0" dirty="0" smtClean="0"/>
              <a:t>What is this image? SECOND QUOTE</a:t>
            </a:r>
            <a:endParaRPr lang="en-US" dirty="0"/>
          </a:p>
        </p:txBody>
      </p:sp>
      <p:sp>
        <p:nvSpPr>
          <p:cNvPr id="4" name="Slide Number Placeholder 3"/>
          <p:cNvSpPr>
            <a:spLocks noGrp="1"/>
          </p:cNvSpPr>
          <p:nvPr>
            <p:ph type="sldNum" sz="quarter" idx="10"/>
          </p:nvPr>
        </p:nvSpPr>
        <p:spPr/>
        <p:txBody>
          <a:bodyPr/>
          <a:lstStyle/>
          <a:p>
            <a:fld id="{E2E896A0-19B1-4E48-AC15-AFBF3F53CAFD}"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17643276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Two sides to this</a:t>
            </a:r>
            <a:r>
              <a:rPr lang="en-US" baseline="0" dirty="0" smtClean="0"/>
              <a:t> battle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Problem </a:t>
            </a:r>
            <a:r>
              <a:rPr lang="mr-IN" baseline="0" dirty="0" smtClean="0"/>
              <a:t>–</a:t>
            </a:r>
            <a:r>
              <a:rPr lang="en-US" baseline="0" dirty="0" smtClean="0"/>
              <a:t> Jesus and the Gospel weren’t central to this discussion</a:t>
            </a:r>
            <a:endParaRPr lang="en-US" dirty="0" smtClean="0"/>
          </a:p>
          <a:p>
            <a:endParaRPr lang="en-US" dirty="0"/>
          </a:p>
        </p:txBody>
      </p:sp>
      <p:sp>
        <p:nvSpPr>
          <p:cNvPr id="4" name="Slide Number Placeholder 3"/>
          <p:cNvSpPr>
            <a:spLocks noGrp="1"/>
          </p:cNvSpPr>
          <p:nvPr>
            <p:ph type="sldNum" sz="quarter" idx="10"/>
          </p:nvPr>
        </p:nvSpPr>
        <p:spPr/>
        <p:txBody>
          <a:bodyPr/>
          <a:lstStyle/>
          <a:p>
            <a:fld id="{E2E896A0-19B1-4E48-AC15-AFBF3F53CAFD}"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6911096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Unlike Modern “INDIVIDUALISM”</a:t>
            </a:r>
          </a:p>
          <a:p>
            <a:endParaRPr lang="en-US" dirty="0" smtClean="0"/>
          </a:p>
          <a:p>
            <a:r>
              <a:rPr lang="en-US" dirty="0" smtClean="0"/>
              <a:t>The</a:t>
            </a:r>
            <a:r>
              <a:rPr lang="en-US" baseline="0" dirty="0" smtClean="0"/>
              <a:t> Scriptures were written to US, not ME</a:t>
            </a:r>
          </a:p>
          <a:p>
            <a:endParaRPr lang="en-US" baseline="0" dirty="0" smtClean="0"/>
          </a:p>
          <a:p>
            <a:r>
              <a:rPr lang="en-US" baseline="0" dirty="0" smtClean="0"/>
              <a:t>Lose some of this in English “you”</a:t>
            </a:r>
            <a:endParaRPr lang="en-US" dirty="0"/>
          </a:p>
        </p:txBody>
      </p:sp>
      <p:sp>
        <p:nvSpPr>
          <p:cNvPr id="4" name="Slide Number Placeholder 3"/>
          <p:cNvSpPr>
            <a:spLocks noGrp="1"/>
          </p:cNvSpPr>
          <p:nvPr>
            <p:ph type="sldNum" sz="quarter" idx="10"/>
          </p:nvPr>
        </p:nvSpPr>
        <p:spPr/>
        <p:txBody>
          <a:bodyPr/>
          <a:lstStyle/>
          <a:p>
            <a:fld id="{E2E896A0-19B1-4E48-AC15-AFBF3F53CAFD}"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2606117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Part</a:t>
            </a:r>
            <a:r>
              <a:rPr lang="en-US" baseline="0" dirty="0" smtClean="0"/>
              <a:t> of the subject matter of the Scriptures is that we are opposed to God in our sin. This means we are, by nature, inclined to misunderstand and misinterpret the Scriptures. </a:t>
            </a:r>
          </a:p>
        </p:txBody>
      </p:sp>
      <p:sp>
        <p:nvSpPr>
          <p:cNvPr id="4" name="Slide Number Placeholder 3"/>
          <p:cNvSpPr>
            <a:spLocks noGrp="1"/>
          </p:cNvSpPr>
          <p:nvPr>
            <p:ph type="sldNum" sz="quarter" idx="10"/>
          </p:nvPr>
        </p:nvSpPr>
        <p:spPr/>
        <p:txBody>
          <a:bodyPr/>
          <a:lstStyle/>
          <a:p>
            <a:fld id="{E2E896A0-19B1-4E48-AC15-AFBF3F53CAFD}"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14086729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children listen to their dear</a:t>
            </a:r>
            <a:r>
              <a:rPr lang="en-US" baseline="0" dirty="0" smtClean="0"/>
              <a:t> father, eager to learn.</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E2E896A0-19B1-4E48-AC15-AFBF3F53CAFD}"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17629903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Can you guess who wrote</a:t>
            </a:r>
            <a:r>
              <a:rPr lang="en-US" baseline="0" dirty="0" smtClean="0"/>
              <a:t> this?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E2E896A0-19B1-4E48-AC15-AFBF3F53CAFD}"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6210201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E2E896A0-19B1-4E48-AC15-AFBF3F53CAFD}"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18325529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Luther’s final written words.</a:t>
            </a:r>
            <a:endParaRPr lang="en-US" baseline="0" dirty="0" smtClean="0"/>
          </a:p>
          <a:p>
            <a:endParaRPr lang="en-US" baseline="0" dirty="0" smtClean="0"/>
          </a:p>
          <a:p>
            <a:r>
              <a:rPr lang="en-US" dirty="0" smtClean="0"/>
              <a:t>Aeneid = Latin epic poem by Virgil</a:t>
            </a:r>
            <a:endParaRPr lang="en-US" dirty="0"/>
          </a:p>
        </p:txBody>
      </p:sp>
      <p:sp>
        <p:nvSpPr>
          <p:cNvPr id="4" name="Slide Number Placeholder 3"/>
          <p:cNvSpPr>
            <a:spLocks noGrp="1"/>
          </p:cNvSpPr>
          <p:nvPr>
            <p:ph type="sldNum" sz="quarter" idx="10"/>
          </p:nvPr>
        </p:nvSpPr>
        <p:spPr/>
        <p:txBody>
          <a:bodyPr/>
          <a:lstStyle/>
          <a:p>
            <a:fld id="{E2E896A0-19B1-4E48-AC15-AFBF3F53CAFD}"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1855663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Irenaeus and image of</a:t>
            </a:r>
            <a:r>
              <a:rPr lang="en-US" baseline="0" dirty="0" smtClean="0"/>
              <a:t> the king.</a:t>
            </a:r>
            <a:endParaRPr lang="en-US" dirty="0"/>
          </a:p>
        </p:txBody>
      </p:sp>
      <p:sp>
        <p:nvSpPr>
          <p:cNvPr id="4" name="Slide Number Placeholder 3"/>
          <p:cNvSpPr>
            <a:spLocks noGrp="1"/>
          </p:cNvSpPr>
          <p:nvPr>
            <p:ph type="sldNum" sz="quarter" idx="10"/>
          </p:nvPr>
        </p:nvSpPr>
        <p:spPr/>
        <p:txBody>
          <a:bodyPr/>
          <a:lstStyle/>
          <a:p>
            <a:fld id="{E2E896A0-19B1-4E48-AC15-AFBF3F53CAFD}"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14902030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way of thinking about the Scriptures helps us address</a:t>
            </a:r>
            <a:r>
              <a:rPr lang="en-US" baseline="0" dirty="0" smtClean="0"/>
              <a:t> questions about the canon of the Scriptures, the authority of the Scriptures, and the interpretation of the Scriptures. </a:t>
            </a:r>
          </a:p>
          <a:p>
            <a:endParaRPr lang="en-US" baseline="0" dirty="0" smtClean="0"/>
          </a:p>
          <a:p>
            <a:r>
              <a:rPr lang="en-US" baseline="0" dirty="0" smtClean="0"/>
              <a:t>Last week we considered how this helps us address questions about the canon. </a:t>
            </a:r>
          </a:p>
          <a:p>
            <a:endParaRPr lang="en-US" baseline="0" dirty="0" smtClean="0"/>
          </a:p>
          <a:p>
            <a:r>
              <a:rPr lang="en-US" dirty="0" smtClean="0"/>
              <a:t>Canon</a:t>
            </a:r>
            <a:r>
              <a:rPr lang="en-US" baseline="0" dirty="0" smtClean="0"/>
              <a:t> </a:t>
            </a:r>
            <a:r>
              <a:rPr lang="mr-IN" baseline="0" dirty="0" smtClean="0"/>
              <a:t>–</a:t>
            </a:r>
            <a:r>
              <a:rPr lang="en-US" baseline="0" dirty="0" smtClean="0"/>
              <a:t> the Scriptures are definitive versions of the prophetic and apostolic preaching and teaching</a:t>
            </a:r>
          </a:p>
          <a:p>
            <a:r>
              <a:rPr lang="en-US" baseline="0" dirty="0" smtClean="0"/>
              <a:t>	together with “Canon 1” </a:t>
            </a:r>
            <a:r>
              <a:rPr lang="mr-IN" baseline="0" dirty="0" smtClean="0"/>
              <a:t>–</a:t>
            </a:r>
            <a:r>
              <a:rPr lang="en-US" baseline="0" dirty="0" smtClean="0"/>
              <a:t> the rule of faith, summarized by the creed and captured historic hymns and liturgies-</a:t>
            </a:r>
            <a:r>
              <a:rPr lang="mr-IN" baseline="0" dirty="0" smtClean="0"/>
              <a:t>–</a:t>
            </a:r>
            <a:r>
              <a:rPr lang="en-US" baseline="0" dirty="0" smtClean="0"/>
              <a:t>they help the church proclaim the true Gospel of Christ crucified.</a:t>
            </a:r>
          </a:p>
          <a:p>
            <a:endParaRPr lang="en-US" baseline="0" dirty="0" smtClean="0"/>
          </a:p>
          <a:p>
            <a:r>
              <a:rPr lang="en-US" baseline="0" dirty="0" smtClean="0"/>
              <a:t>Authority</a:t>
            </a:r>
            <a:endParaRPr lang="en-US" dirty="0"/>
          </a:p>
        </p:txBody>
      </p:sp>
      <p:sp>
        <p:nvSpPr>
          <p:cNvPr id="4" name="Slide Number Placeholder 3"/>
          <p:cNvSpPr>
            <a:spLocks noGrp="1"/>
          </p:cNvSpPr>
          <p:nvPr>
            <p:ph type="sldNum" sz="quarter" idx="10"/>
          </p:nvPr>
        </p:nvSpPr>
        <p:spPr/>
        <p:txBody>
          <a:bodyPr/>
          <a:lstStyle/>
          <a:p>
            <a:fld id="{E2E896A0-19B1-4E48-AC15-AFBF3F53CAFD}"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18846185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AD992E-78FB-FC41-90A6-CF866D7F8DC9}" type="slidenum">
              <a:rPr lang="en-US" smtClean="0"/>
              <a:t>39</a:t>
            </a:fld>
            <a:endParaRPr lang="en-US"/>
          </a:p>
        </p:txBody>
      </p:sp>
    </p:spTree>
    <p:extLst>
      <p:ext uri="{BB962C8B-B14F-4D97-AF65-F5344CB8AC3E}">
        <p14:creationId xmlns:p14="http://schemas.microsoft.com/office/powerpoint/2010/main" val="6212256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E896A0-19B1-4E48-AC15-AFBF3F53CAFD}"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2529842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Dan Brown,</a:t>
            </a:r>
            <a:r>
              <a:rPr lang="en-US" baseline="0" dirty="0" smtClean="0"/>
              <a:t> Elaine </a:t>
            </a:r>
            <a:r>
              <a:rPr lang="en-US" baseline="0" dirty="0" err="1" smtClean="0"/>
              <a:t>Pagels</a:t>
            </a:r>
            <a:r>
              <a:rPr lang="en-US" baseline="0" dirty="0" smtClean="0"/>
              <a:t>, Bart </a:t>
            </a:r>
            <a:r>
              <a:rPr lang="en-US" baseline="0" dirty="0" err="1" smtClean="0"/>
              <a:t>Ehrman</a:t>
            </a:r>
            <a:r>
              <a:rPr lang="en-US" baseline="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v.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Rome and Reformed, and indirectly, Lutherans  </a:t>
            </a:r>
            <a:endParaRPr lang="en-US" dirty="0" smtClean="0"/>
          </a:p>
          <a:p>
            <a:endParaRPr lang="en-US" dirty="0"/>
          </a:p>
        </p:txBody>
      </p:sp>
      <p:sp>
        <p:nvSpPr>
          <p:cNvPr id="4" name="Slide Number Placeholder 3"/>
          <p:cNvSpPr>
            <a:spLocks noGrp="1"/>
          </p:cNvSpPr>
          <p:nvPr>
            <p:ph type="sldNum" sz="quarter" idx="10"/>
          </p:nvPr>
        </p:nvSpPr>
        <p:spPr/>
        <p:txBody>
          <a:bodyPr/>
          <a:lstStyle/>
          <a:p>
            <a:fld id="{E2E896A0-19B1-4E48-AC15-AFBF3F53CAFD}"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20057635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E896A0-19B1-4E48-AC15-AFBF3F53CAFD}"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3300427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Again, not much conversation about Jesus’ authority.</a:t>
            </a:r>
          </a:p>
          <a:p>
            <a:endParaRPr lang="en-US" baseline="0" dirty="0" smtClean="0"/>
          </a:p>
        </p:txBody>
      </p:sp>
      <p:sp>
        <p:nvSpPr>
          <p:cNvPr id="4" name="Slide Number Placeholder 3"/>
          <p:cNvSpPr>
            <a:spLocks noGrp="1"/>
          </p:cNvSpPr>
          <p:nvPr>
            <p:ph type="sldNum" sz="quarter" idx="10"/>
          </p:nvPr>
        </p:nvSpPr>
        <p:spPr/>
        <p:txBody>
          <a:bodyPr/>
          <a:lstStyle/>
          <a:p>
            <a:fld id="{E2E896A0-19B1-4E48-AC15-AFBF3F53CAFD}"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6374272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Like</a:t>
            </a:r>
            <a:r>
              <a:rPr lang="en-US" baseline="0" dirty="0" smtClean="0"/>
              <a:t> hitting each other over the heads with suitcases! </a:t>
            </a:r>
            <a:endParaRPr lang="en-US" dirty="0"/>
          </a:p>
        </p:txBody>
      </p:sp>
      <p:sp>
        <p:nvSpPr>
          <p:cNvPr id="4" name="Slide Number Placeholder 3"/>
          <p:cNvSpPr>
            <a:spLocks noGrp="1"/>
          </p:cNvSpPr>
          <p:nvPr>
            <p:ph type="sldNum" sz="quarter" idx="10"/>
          </p:nvPr>
        </p:nvSpPr>
        <p:spPr/>
        <p:txBody>
          <a:bodyPr/>
          <a:lstStyle/>
          <a:p>
            <a:fld id="{E2E896A0-19B1-4E48-AC15-AFBF3F53CAFD}"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12479019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E896A0-19B1-4E48-AC15-AFBF3F53CAFD}"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16211920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E896A0-19B1-4E48-AC15-AFBF3F53CAFD}"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7551994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a:t>
            </a:r>
            <a:r>
              <a:rPr lang="en-US" baseline="0" dirty="0" smtClean="0"/>
              <a:t> some Christians have put their faith in the Bible instead of in Jesus. </a:t>
            </a:r>
            <a:endParaRPr lang="en-US" dirty="0"/>
          </a:p>
        </p:txBody>
      </p:sp>
      <p:sp>
        <p:nvSpPr>
          <p:cNvPr id="4" name="Slide Number Placeholder 3"/>
          <p:cNvSpPr>
            <a:spLocks noGrp="1"/>
          </p:cNvSpPr>
          <p:nvPr>
            <p:ph type="sldNum" sz="quarter" idx="10"/>
          </p:nvPr>
        </p:nvSpPr>
        <p:spPr/>
        <p:txBody>
          <a:bodyPr/>
          <a:lstStyle/>
          <a:p>
            <a:fld id="{E2E896A0-19B1-4E48-AC15-AFBF3F53CAFD}"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16269773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0E869C2-6B65-434C-AD06-2FC432C79C1C}" type="datetimeFigureOut">
              <a:rPr lang="en-US" smtClean="0">
                <a:solidFill>
                  <a:prstClr val="black">
                    <a:tint val="75000"/>
                  </a:prstClr>
                </a:solidFill>
              </a:rPr>
              <a:pPr/>
              <a:t>9/12/17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EAC344-DC3F-442A-8D44-1A64341D6466}"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E869C2-6B65-434C-AD06-2FC432C79C1C}" type="datetimeFigureOut">
              <a:rPr lang="en-US" smtClean="0">
                <a:solidFill>
                  <a:prstClr val="black">
                    <a:tint val="75000"/>
                  </a:prstClr>
                </a:solidFill>
              </a:rPr>
              <a:pPr/>
              <a:t>9/12/17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EAC344-DC3F-442A-8D44-1A64341D6466}"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E869C2-6B65-434C-AD06-2FC432C79C1C}" type="datetimeFigureOut">
              <a:rPr lang="en-US" smtClean="0">
                <a:solidFill>
                  <a:prstClr val="black">
                    <a:tint val="75000"/>
                  </a:prstClr>
                </a:solidFill>
              </a:rPr>
              <a:pPr/>
              <a:t>9/12/17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EAC344-DC3F-442A-8D44-1A64341D6466}"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E869C2-6B65-434C-AD06-2FC432C79C1C}" type="datetimeFigureOut">
              <a:rPr lang="en-US" smtClean="0">
                <a:solidFill>
                  <a:prstClr val="black">
                    <a:tint val="75000"/>
                  </a:prstClr>
                </a:solidFill>
              </a:rPr>
              <a:pPr/>
              <a:t>9/12/17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EAC344-DC3F-442A-8D44-1A64341D6466}"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0E869C2-6B65-434C-AD06-2FC432C79C1C}" type="datetimeFigureOut">
              <a:rPr lang="en-US" smtClean="0">
                <a:solidFill>
                  <a:prstClr val="black">
                    <a:tint val="75000"/>
                  </a:prstClr>
                </a:solidFill>
              </a:rPr>
              <a:pPr/>
              <a:t>9/12/17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EAC344-DC3F-442A-8D44-1A64341D6466}"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0E869C2-6B65-434C-AD06-2FC432C79C1C}" type="datetimeFigureOut">
              <a:rPr lang="en-US" smtClean="0">
                <a:solidFill>
                  <a:prstClr val="black">
                    <a:tint val="75000"/>
                  </a:prstClr>
                </a:solidFill>
              </a:rPr>
              <a:pPr/>
              <a:t>9/12/17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EAC344-DC3F-442A-8D44-1A64341D6466}"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0E869C2-6B65-434C-AD06-2FC432C79C1C}" type="datetimeFigureOut">
              <a:rPr lang="en-US" smtClean="0">
                <a:solidFill>
                  <a:prstClr val="black">
                    <a:tint val="75000"/>
                  </a:prstClr>
                </a:solidFill>
              </a:rPr>
              <a:pPr/>
              <a:t>9/12/17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EAC344-DC3F-442A-8D44-1A64341D6466}"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0E869C2-6B65-434C-AD06-2FC432C79C1C}" type="datetimeFigureOut">
              <a:rPr lang="en-US" smtClean="0">
                <a:solidFill>
                  <a:prstClr val="black">
                    <a:tint val="75000"/>
                  </a:prstClr>
                </a:solidFill>
              </a:rPr>
              <a:pPr/>
              <a:t>9/12/17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EAC344-DC3F-442A-8D44-1A64341D6466}"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E869C2-6B65-434C-AD06-2FC432C79C1C}" type="datetimeFigureOut">
              <a:rPr lang="en-US" smtClean="0">
                <a:solidFill>
                  <a:prstClr val="black">
                    <a:tint val="75000"/>
                  </a:prstClr>
                </a:solidFill>
              </a:rPr>
              <a:pPr/>
              <a:t>9/12/17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EAC344-DC3F-442A-8D44-1A64341D6466}"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E869C2-6B65-434C-AD06-2FC432C79C1C}" type="datetimeFigureOut">
              <a:rPr lang="en-US" smtClean="0">
                <a:solidFill>
                  <a:prstClr val="black">
                    <a:tint val="75000"/>
                  </a:prstClr>
                </a:solidFill>
              </a:rPr>
              <a:pPr/>
              <a:t>9/12/17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EAC344-DC3F-442A-8D44-1A64341D6466}"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E869C2-6B65-434C-AD06-2FC432C79C1C}" type="datetimeFigureOut">
              <a:rPr lang="en-US" smtClean="0">
                <a:solidFill>
                  <a:prstClr val="black">
                    <a:tint val="75000"/>
                  </a:prstClr>
                </a:solidFill>
              </a:rPr>
              <a:pPr/>
              <a:t>9/12/17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EAC344-DC3F-442A-8D44-1A64341D6466}"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55000">
              <a:schemeClr val="tx2">
                <a:lumMod val="75000"/>
              </a:schemeClr>
            </a:gs>
            <a:gs pos="0">
              <a:schemeClr val="accent1">
                <a:lumMod val="75000"/>
              </a:schemeClr>
            </a:gs>
            <a:gs pos="100000">
              <a:schemeClr val="accent1">
                <a:lumMod val="75000"/>
              </a:schemeClr>
            </a:gs>
          </a:gsLst>
          <a:lin ang="27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E869C2-6B65-434C-AD06-2FC432C79C1C}" type="datetimeFigureOut">
              <a:rPr lang="en-US" smtClean="0">
                <a:solidFill>
                  <a:prstClr val="black">
                    <a:tint val="75000"/>
                  </a:prstClr>
                </a:solidFill>
              </a:rPr>
              <a:pPr/>
              <a:t>9/12/17</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EAC344-DC3F-442A-8D44-1A64341D6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81310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tif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tif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tif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tif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4.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4.tif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4.tif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4.tif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5.tif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6.tif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6.tif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6.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tif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1.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39.xml.rels><?xml version="1.0" encoding="UTF-8" standalone="yes"?>
<Relationships xmlns="http://schemas.openxmlformats.org/package/2006/relationships"><Relationship Id="rId3" Type="http://schemas.openxmlformats.org/officeDocument/2006/relationships/image" Target="../media/image7.tiff"/><Relationship Id="rId4" Type="http://schemas.openxmlformats.org/officeDocument/2006/relationships/image" Target="../media/image8.tiff"/><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tif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1.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1.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tiff"/></Relationships>
</file>

<file path=ppt/slides/_rels/slide6.xml.rels><?xml version="1.0" encoding="UTF-8" standalone="yes"?>
<Relationships xmlns="http://schemas.openxmlformats.org/package/2006/relationships"><Relationship Id="rId3" Type="http://schemas.openxmlformats.org/officeDocument/2006/relationships/image" Target="../media/image2.tiff"/><Relationship Id="rId4" Type="http://schemas.openxmlformats.org/officeDocument/2006/relationships/image" Target="../media/image3.tiff"/><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48091" y="3304310"/>
            <a:ext cx="7772400" cy="1470025"/>
          </a:xfrm>
        </p:spPr>
        <p:txBody>
          <a:bodyPr>
            <a:normAutofit/>
          </a:bodyPr>
          <a:lstStyle/>
          <a:p>
            <a:r>
              <a:rPr lang="en-US" b="1" dirty="0" smtClean="0">
                <a:solidFill>
                  <a:schemeClr val="bg2"/>
                </a:solidFill>
              </a:rPr>
              <a:t>From Jesus to the Scriptures</a:t>
            </a:r>
            <a:br>
              <a:rPr lang="en-US" b="1" dirty="0" smtClean="0">
                <a:solidFill>
                  <a:schemeClr val="bg2"/>
                </a:solidFill>
              </a:rPr>
            </a:br>
            <a:r>
              <a:rPr lang="en-US" b="1" dirty="0" smtClean="0">
                <a:solidFill>
                  <a:schemeClr val="bg2"/>
                </a:solidFill>
              </a:rPr>
              <a:t>(and Back)</a:t>
            </a:r>
            <a:endParaRPr lang="en-US" b="1" dirty="0">
              <a:solidFill>
                <a:schemeClr val="bg2"/>
              </a:solidFill>
            </a:endParaRPr>
          </a:p>
        </p:txBody>
      </p:sp>
      <p:sp>
        <p:nvSpPr>
          <p:cNvPr id="3" name="Subtitle 2"/>
          <p:cNvSpPr>
            <a:spLocks noGrp="1"/>
          </p:cNvSpPr>
          <p:nvPr>
            <p:ph type="subTitle" idx="1"/>
          </p:nvPr>
        </p:nvSpPr>
        <p:spPr>
          <a:xfrm>
            <a:off x="2924582" y="5029200"/>
            <a:ext cx="6400800" cy="1371600"/>
          </a:xfrm>
        </p:spPr>
        <p:txBody>
          <a:bodyPr/>
          <a:lstStyle/>
          <a:p>
            <a:r>
              <a:rPr lang="en-US" dirty="0" smtClean="0">
                <a:solidFill>
                  <a:schemeClr val="bg2"/>
                </a:solidFill>
              </a:rPr>
              <a:t>Meeting the Crisis of Scripture as People of the Word</a:t>
            </a:r>
            <a:endParaRPr lang="en-US" dirty="0">
              <a:solidFill>
                <a:schemeClr val="bg2"/>
              </a:solidFill>
            </a:endParaRPr>
          </a:p>
        </p:txBody>
      </p:sp>
      <p:pic>
        <p:nvPicPr>
          <p:cNvPr id="3074" name="Picture 2" descr="https://upload.wikimedia.org/wikipedia/commons/2/2b/Luther-Predigt-LC-WB.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43200" y="637732"/>
            <a:ext cx="6582182" cy="23562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9896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04041" y="660398"/>
            <a:ext cx="7162799" cy="707886"/>
          </a:xfrm>
          <a:prstGeom prst="rect">
            <a:avLst/>
          </a:prstGeom>
          <a:noFill/>
        </p:spPr>
        <p:txBody>
          <a:bodyPr wrap="square" rtlCol="0">
            <a:spAutoFit/>
          </a:bodyPr>
          <a:lstStyle/>
          <a:p>
            <a:pPr algn="ctr"/>
            <a:r>
              <a:rPr lang="en-US" sz="4000" b="1" dirty="0" smtClean="0">
                <a:solidFill>
                  <a:schemeClr val="bg2">
                    <a:lumMod val="90000"/>
                  </a:schemeClr>
                </a:solidFill>
              </a:rPr>
              <a:t>As a result</a:t>
            </a:r>
            <a:r>
              <a:rPr lang="mr-IN" sz="4000" b="1" dirty="0" smtClean="0">
                <a:solidFill>
                  <a:schemeClr val="bg2">
                    <a:lumMod val="90000"/>
                  </a:schemeClr>
                </a:solidFill>
              </a:rPr>
              <a:t>…</a:t>
            </a:r>
            <a:endParaRPr lang="en-US" sz="4000" b="1" dirty="0">
              <a:solidFill>
                <a:schemeClr val="bg2">
                  <a:lumMod val="90000"/>
                </a:schemeClr>
              </a:solidFill>
            </a:endParaRPr>
          </a:p>
        </p:txBody>
      </p:sp>
      <p:sp>
        <p:nvSpPr>
          <p:cNvPr id="3" name="TextBox 2"/>
          <p:cNvSpPr txBox="1"/>
          <p:nvPr/>
        </p:nvSpPr>
        <p:spPr>
          <a:xfrm>
            <a:off x="507999" y="1835257"/>
            <a:ext cx="11260667" cy="3539430"/>
          </a:xfrm>
          <a:prstGeom prst="rect">
            <a:avLst/>
          </a:prstGeom>
          <a:noFill/>
        </p:spPr>
        <p:txBody>
          <a:bodyPr wrap="square" rtlCol="0">
            <a:spAutoFit/>
          </a:bodyPr>
          <a:lstStyle/>
          <a:p>
            <a:pPr marL="514350" indent="-514350">
              <a:buAutoNum type="arabicPeriod"/>
            </a:pPr>
            <a:r>
              <a:rPr lang="en-US" sz="2800" dirty="0" smtClean="0">
                <a:solidFill>
                  <a:schemeClr val="bg2">
                    <a:lumMod val="90000"/>
                  </a:schemeClr>
                </a:solidFill>
              </a:rPr>
              <a:t>We have been ill-equipped to address questions of the canon.</a:t>
            </a:r>
          </a:p>
          <a:p>
            <a:pPr marL="514350" indent="-514350">
              <a:buAutoNum type="arabicPeriod"/>
            </a:pPr>
            <a:endParaRPr lang="en-US" sz="2800" dirty="0" smtClean="0">
              <a:solidFill>
                <a:schemeClr val="bg2">
                  <a:lumMod val="90000"/>
                </a:schemeClr>
              </a:solidFill>
            </a:endParaRPr>
          </a:p>
          <a:p>
            <a:pPr marL="514350" indent="-514350">
              <a:buAutoNum type="arabicPeriod"/>
            </a:pPr>
            <a:r>
              <a:rPr lang="en-US" sz="2800" dirty="0" smtClean="0">
                <a:solidFill>
                  <a:schemeClr val="bg2">
                    <a:lumMod val="90000"/>
                  </a:schemeClr>
                </a:solidFill>
              </a:rPr>
              <a:t>We have given little attention to HOW the Bible functions authoritatively.</a:t>
            </a:r>
          </a:p>
          <a:p>
            <a:pPr marL="514350" indent="-514350">
              <a:buAutoNum type="arabicPeriod"/>
            </a:pPr>
            <a:endParaRPr lang="en-US" sz="2800" dirty="0" smtClean="0">
              <a:solidFill>
                <a:schemeClr val="bg2">
                  <a:lumMod val="90000"/>
                </a:schemeClr>
              </a:solidFill>
            </a:endParaRPr>
          </a:p>
          <a:p>
            <a:pPr marL="514350" indent="-514350">
              <a:buAutoNum type="arabicPeriod"/>
            </a:pPr>
            <a:r>
              <a:rPr lang="en-US" sz="2800" dirty="0" smtClean="0">
                <a:solidFill>
                  <a:schemeClr val="bg2">
                    <a:lumMod val="90000"/>
                  </a:schemeClr>
                </a:solidFill>
              </a:rPr>
              <a:t>We have a difficulty explaining how our faith in Jesus leads us to believe that the Scriptures are the written Word of God.</a:t>
            </a:r>
          </a:p>
          <a:p>
            <a:pPr marL="514350" indent="-514350">
              <a:buAutoNum type="arabicPeriod"/>
            </a:pPr>
            <a:endParaRPr lang="en-US" sz="2800" dirty="0">
              <a:solidFill>
                <a:schemeClr val="bg2">
                  <a:lumMod val="90000"/>
                </a:schemeClr>
              </a:solidFill>
            </a:endParaRPr>
          </a:p>
          <a:p>
            <a:pPr marL="514350" indent="-514350">
              <a:buAutoNum type="arabicPeriod"/>
            </a:pPr>
            <a:r>
              <a:rPr lang="en-US" sz="2800" dirty="0" smtClean="0">
                <a:solidFill>
                  <a:schemeClr val="bg2">
                    <a:lumMod val="90000"/>
                  </a:schemeClr>
                </a:solidFill>
              </a:rPr>
              <a:t>We have insufficient direction for biblical interpretation.</a:t>
            </a:r>
            <a:endParaRPr lang="en-US" sz="2800" dirty="0">
              <a:solidFill>
                <a:schemeClr val="bg2">
                  <a:lumMod val="90000"/>
                </a:schemeClr>
              </a:solidFill>
            </a:endParaRPr>
          </a:p>
        </p:txBody>
      </p:sp>
    </p:spTree>
    <p:extLst>
      <p:ext uri="{BB962C8B-B14F-4D97-AF65-F5344CB8AC3E}">
        <p14:creationId xmlns:p14="http://schemas.microsoft.com/office/powerpoint/2010/main" val="99561314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77047" y="133303"/>
            <a:ext cx="8229600" cy="1143000"/>
          </a:xfrm>
        </p:spPr>
        <p:txBody>
          <a:bodyPr/>
          <a:lstStyle/>
          <a:p>
            <a:r>
              <a:rPr lang="en-US" b="1" dirty="0" smtClean="0">
                <a:solidFill>
                  <a:schemeClr val="bg2">
                    <a:lumMod val="90000"/>
                  </a:schemeClr>
                </a:solidFill>
              </a:rPr>
              <a:t>The Word of God</a:t>
            </a:r>
            <a:endParaRPr lang="en-US" b="1" dirty="0">
              <a:solidFill>
                <a:schemeClr val="bg2">
                  <a:lumMod val="90000"/>
                </a:schemeClr>
              </a:solidFill>
            </a:endParaRPr>
          </a:p>
        </p:txBody>
      </p:sp>
      <p:sp>
        <p:nvSpPr>
          <p:cNvPr id="3" name="Content Placeholder 2"/>
          <p:cNvSpPr>
            <a:spLocks noGrp="1"/>
          </p:cNvSpPr>
          <p:nvPr>
            <p:ph idx="1"/>
          </p:nvPr>
        </p:nvSpPr>
        <p:spPr>
          <a:xfrm>
            <a:off x="3172939" y="1143000"/>
            <a:ext cx="8637815" cy="5715000"/>
          </a:xfrm>
        </p:spPr>
        <p:txBody>
          <a:bodyPr>
            <a:normAutofit/>
          </a:bodyPr>
          <a:lstStyle/>
          <a:p>
            <a:pPr marL="0" indent="0" algn="ctr">
              <a:buNone/>
            </a:pPr>
            <a:r>
              <a:rPr lang="en-US" dirty="0" smtClean="0">
                <a:solidFill>
                  <a:schemeClr val="bg2">
                    <a:lumMod val="90000"/>
                  </a:schemeClr>
                </a:solidFill>
              </a:rPr>
              <a:t>Jesus (the Word made flesh)</a:t>
            </a:r>
          </a:p>
          <a:p>
            <a:pPr marL="0" indent="0" algn="ctr">
              <a:buNone/>
            </a:pPr>
            <a:endParaRPr lang="en-US" dirty="0" smtClean="0">
              <a:solidFill>
                <a:schemeClr val="bg2">
                  <a:lumMod val="90000"/>
                </a:schemeClr>
              </a:solidFill>
            </a:endParaRPr>
          </a:p>
          <a:p>
            <a:pPr marL="0" indent="0" algn="ctr">
              <a:buNone/>
            </a:pPr>
            <a:r>
              <a:rPr lang="en-US" dirty="0" smtClean="0">
                <a:solidFill>
                  <a:schemeClr val="bg2">
                    <a:lumMod val="90000"/>
                  </a:schemeClr>
                </a:solidFill>
              </a:rPr>
              <a:t>Preaching and teaching (the spoken Word)</a:t>
            </a:r>
          </a:p>
          <a:p>
            <a:pPr marL="0" indent="0" algn="ctr">
              <a:buNone/>
            </a:pPr>
            <a:endParaRPr lang="en-US" b="1" dirty="0" smtClean="0">
              <a:solidFill>
                <a:schemeClr val="bg2">
                  <a:lumMod val="90000"/>
                </a:schemeClr>
              </a:solidFill>
            </a:endParaRPr>
          </a:p>
          <a:p>
            <a:pPr marL="0" indent="0" algn="ctr">
              <a:buNone/>
            </a:pPr>
            <a:r>
              <a:rPr lang="en-US" dirty="0" smtClean="0">
                <a:solidFill>
                  <a:schemeClr val="bg2">
                    <a:lumMod val="90000"/>
                  </a:schemeClr>
                </a:solidFill>
              </a:rPr>
              <a:t>Writing of Gospels and letters (the written Word)</a:t>
            </a:r>
          </a:p>
          <a:p>
            <a:pPr marL="0" indent="0" algn="ctr">
              <a:buNone/>
            </a:pPr>
            <a:endParaRPr lang="en-US" dirty="0">
              <a:solidFill>
                <a:schemeClr val="bg2">
                  <a:lumMod val="90000"/>
                </a:schemeClr>
              </a:solidFill>
            </a:endParaRPr>
          </a:p>
          <a:p>
            <a:pPr marL="0" indent="0" algn="ctr">
              <a:buNone/>
            </a:pPr>
            <a:r>
              <a:rPr lang="en-US" dirty="0" smtClean="0">
                <a:solidFill>
                  <a:schemeClr val="bg2">
                    <a:lumMod val="90000"/>
                  </a:schemeClr>
                </a:solidFill>
              </a:rPr>
              <a:t>Preaching and teaching (the spoken Word)</a:t>
            </a:r>
          </a:p>
          <a:p>
            <a:pPr marL="0" indent="0" algn="ctr">
              <a:buNone/>
            </a:pPr>
            <a:endParaRPr lang="en-US" dirty="0">
              <a:solidFill>
                <a:schemeClr val="bg2">
                  <a:lumMod val="90000"/>
                </a:schemeClr>
              </a:solidFill>
            </a:endParaRPr>
          </a:p>
          <a:p>
            <a:pPr marL="0" indent="0" algn="ctr">
              <a:buNone/>
            </a:pPr>
            <a:r>
              <a:rPr lang="en-US" dirty="0" smtClean="0">
                <a:solidFill>
                  <a:schemeClr val="bg2">
                    <a:lumMod val="90000"/>
                  </a:schemeClr>
                </a:solidFill>
              </a:rPr>
              <a:t>Jesus (the Word made flesh)</a:t>
            </a:r>
          </a:p>
        </p:txBody>
      </p:sp>
      <p:sp>
        <p:nvSpPr>
          <p:cNvPr id="4" name="Down Arrow 3"/>
          <p:cNvSpPr/>
          <p:nvPr/>
        </p:nvSpPr>
        <p:spPr>
          <a:xfrm>
            <a:off x="7301346" y="1817914"/>
            <a:ext cx="381000" cy="543791"/>
          </a:xfrm>
          <a:prstGeom prst="downArrow">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Down Arrow 6"/>
          <p:cNvSpPr/>
          <p:nvPr/>
        </p:nvSpPr>
        <p:spPr>
          <a:xfrm>
            <a:off x="7301346" y="2980659"/>
            <a:ext cx="381000" cy="543791"/>
          </a:xfrm>
          <a:prstGeom prst="downArrow">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Down Arrow 7"/>
          <p:cNvSpPr/>
          <p:nvPr/>
        </p:nvSpPr>
        <p:spPr>
          <a:xfrm>
            <a:off x="7301346" y="4143404"/>
            <a:ext cx="381000" cy="543791"/>
          </a:xfrm>
          <a:prstGeom prst="downArrow">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Down Arrow 8"/>
          <p:cNvSpPr/>
          <p:nvPr/>
        </p:nvSpPr>
        <p:spPr>
          <a:xfrm>
            <a:off x="7301346" y="5306149"/>
            <a:ext cx="381000" cy="543791"/>
          </a:xfrm>
          <a:prstGeom prst="downArrow">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1" name="Picture 2" descr="https://upload.wikimedia.org/wikipedia/commons/2/2b/Luther-Predigt-LC-W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815" y="318855"/>
            <a:ext cx="3979444" cy="14990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323446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upload.wikimedia.org/wikipedia/commons/2/2b/Luther-Predigt-LC-W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815" y="318855"/>
            <a:ext cx="3979444" cy="1499059"/>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1"/>
          <p:cNvSpPr txBox="1">
            <a:spLocks/>
          </p:cNvSpPr>
          <p:nvPr/>
        </p:nvSpPr>
        <p:spPr>
          <a:xfrm>
            <a:off x="1995054" y="5638801"/>
            <a:ext cx="8229600" cy="79216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en-US" b="1" dirty="0">
              <a:solidFill>
                <a:srgbClr val="EEECE1">
                  <a:lumMod val="25000"/>
                </a:srgbClr>
              </a:solidFill>
            </a:endParaRPr>
          </a:p>
        </p:txBody>
      </p:sp>
      <p:sp>
        <p:nvSpPr>
          <p:cNvPr id="4" name="Content Placeholder 1"/>
          <p:cNvSpPr txBox="1">
            <a:spLocks/>
          </p:cNvSpPr>
          <p:nvPr/>
        </p:nvSpPr>
        <p:spPr>
          <a:xfrm>
            <a:off x="3183467" y="2587097"/>
            <a:ext cx="8325042" cy="3843867"/>
          </a:xfrm>
          <a:prstGeom prst="rect">
            <a:avLst/>
          </a:prstGeom>
        </p:spPr>
        <p:txBody>
          <a:bodyPr vert="horz" lIns="91440" tIns="45720" rIns="91440" bIns="45720" rtlCol="0">
            <a:normAutofit fontScale="77500" lnSpcReduction="2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5200" b="1" dirty="0" smtClean="0">
                <a:solidFill>
                  <a:srgbClr val="EEECE1">
                    <a:lumMod val="90000"/>
                  </a:srgbClr>
                </a:solidFill>
              </a:rPr>
              <a:t>Canon</a:t>
            </a:r>
            <a:endParaRPr lang="en-US" sz="4000" b="1" dirty="0" smtClean="0">
              <a:solidFill>
                <a:srgbClr val="EEECE1">
                  <a:lumMod val="90000"/>
                </a:srgbClr>
              </a:solidFill>
            </a:endParaRPr>
          </a:p>
          <a:p>
            <a:pPr algn="l"/>
            <a:r>
              <a:rPr lang="en-US" sz="3500" dirty="0" smtClean="0">
                <a:solidFill>
                  <a:srgbClr val="EEECE1">
                    <a:lumMod val="90000"/>
                  </a:srgbClr>
                </a:solidFill>
              </a:rPr>
              <a:t>“Canon 1” </a:t>
            </a:r>
            <a:r>
              <a:rPr lang="mr-IN" sz="3500" dirty="0" smtClean="0">
                <a:solidFill>
                  <a:srgbClr val="EEECE1">
                    <a:lumMod val="90000"/>
                  </a:srgbClr>
                </a:solidFill>
              </a:rPr>
              <a:t>–</a:t>
            </a:r>
            <a:r>
              <a:rPr lang="en-US" sz="3500" dirty="0" smtClean="0">
                <a:solidFill>
                  <a:srgbClr val="EEECE1">
                    <a:lumMod val="90000"/>
                  </a:srgbClr>
                </a:solidFill>
              </a:rPr>
              <a:t> Rule of faith, Creeds</a:t>
            </a:r>
          </a:p>
          <a:p>
            <a:pPr algn="l"/>
            <a:r>
              <a:rPr lang="en-US" sz="3500" dirty="0" smtClean="0">
                <a:solidFill>
                  <a:srgbClr val="EEECE1">
                    <a:lumMod val="90000"/>
                  </a:srgbClr>
                </a:solidFill>
              </a:rPr>
              <a:t>“Canon 2” </a:t>
            </a:r>
            <a:r>
              <a:rPr lang="mr-IN" sz="3500" dirty="0" smtClean="0">
                <a:solidFill>
                  <a:srgbClr val="EEECE1">
                    <a:lumMod val="90000"/>
                  </a:srgbClr>
                </a:solidFill>
              </a:rPr>
              <a:t>–</a:t>
            </a:r>
            <a:r>
              <a:rPr lang="en-US" sz="3500" dirty="0" smtClean="0">
                <a:solidFill>
                  <a:srgbClr val="EEECE1">
                    <a:lumMod val="90000"/>
                  </a:srgbClr>
                </a:solidFill>
              </a:rPr>
              <a:t> List of definitive </a:t>
            </a:r>
            <a:r>
              <a:rPr lang="en-US" sz="3500" u="sng" dirty="0" smtClean="0">
                <a:solidFill>
                  <a:srgbClr val="EEECE1">
                    <a:lumMod val="90000"/>
                  </a:srgbClr>
                </a:solidFill>
              </a:rPr>
              <a:t>written</a:t>
            </a:r>
            <a:r>
              <a:rPr lang="en-US" sz="3500" dirty="0" smtClean="0">
                <a:solidFill>
                  <a:srgbClr val="EEECE1">
                    <a:lumMod val="90000"/>
                  </a:srgbClr>
                </a:solidFill>
              </a:rPr>
              <a:t> versions of  			apostolic </a:t>
            </a:r>
            <a:r>
              <a:rPr lang="en-US" sz="3500" u="sng" dirty="0" smtClean="0">
                <a:solidFill>
                  <a:srgbClr val="EEECE1">
                    <a:lumMod val="90000"/>
                  </a:srgbClr>
                </a:solidFill>
              </a:rPr>
              <a:t>spoken</a:t>
            </a:r>
            <a:r>
              <a:rPr lang="en-US" sz="3500" dirty="0" smtClean="0">
                <a:solidFill>
                  <a:srgbClr val="EEECE1">
                    <a:lumMod val="90000"/>
                  </a:srgbClr>
                </a:solidFill>
              </a:rPr>
              <a:t> message which 			</a:t>
            </a:r>
            <a:r>
              <a:rPr lang="en-US" sz="3500" u="sng" dirty="0" smtClean="0">
                <a:solidFill>
                  <a:srgbClr val="EEECE1">
                    <a:lumMod val="90000"/>
                  </a:srgbClr>
                </a:solidFill>
              </a:rPr>
              <a:t>Jesus</a:t>
            </a:r>
            <a:r>
              <a:rPr lang="en-US" sz="3500" dirty="0" smtClean="0">
                <a:solidFill>
                  <a:srgbClr val="EEECE1">
                    <a:lumMod val="90000"/>
                  </a:srgbClr>
                </a:solidFill>
              </a:rPr>
              <a:t> sent them to proclaim about </a:t>
            </a:r>
            <a:r>
              <a:rPr lang="en-US" sz="3500" u="sng" dirty="0" smtClean="0">
                <a:solidFill>
                  <a:srgbClr val="EEECE1">
                    <a:lumMod val="90000"/>
                  </a:srgbClr>
                </a:solidFill>
              </a:rPr>
              <a:t>himself</a:t>
            </a:r>
          </a:p>
          <a:p>
            <a:pPr algn="l"/>
            <a:endParaRPr lang="en-US" sz="3500" dirty="0">
              <a:solidFill>
                <a:srgbClr val="EEECE1">
                  <a:lumMod val="90000"/>
                </a:srgbClr>
              </a:solidFill>
            </a:endParaRPr>
          </a:p>
          <a:p>
            <a:pPr algn="l"/>
            <a:r>
              <a:rPr lang="en-US" sz="3500" dirty="0" smtClean="0">
                <a:solidFill>
                  <a:srgbClr val="EEECE1">
                    <a:lumMod val="90000"/>
                  </a:srgbClr>
                </a:solidFill>
              </a:rPr>
              <a:t>Purpose </a:t>
            </a:r>
            <a:r>
              <a:rPr lang="mr-IN" sz="3500" dirty="0" smtClean="0">
                <a:solidFill>
                  <a:srgbClr val="EEECE1">
                    <a:lumMod val="90000"/>
                  </a:srgbClr>
                </a:solidFill>
              </a:rPr>
              <a:t>–</a:t>
            </a:r>
            <a:r>
              <a:rPr lang="en-US" sz="3500" dirty="0" smtClean="0">
                <a:solidFill>
                  <a:srgbClr val="EEECE1">
                    <a:lumMod val="90000"/>
                  </a:srgbClr>
                </a:solidFill>
              </a:rPr>
              <a:t> 	regulation</a:t>
            </a:r>
          </a:p>
          <a:p>
            <a:pPr algn="l"/>
            <a:r>
              <a:rPr lang="en-US" sz="3500" dirty="0">
                <a:solidFill>
                  <a:srgbClr val="EEECE1">
                    <a:lumMod val="90000"/>
                  </a:srgbClr>
                </a:solidFill>
              </a:rPr>
              <a:t>	</a:t>
            </a:r>
            <a:r>
              <a:rPr lang="en-US" sz="3500" dirty="0" smtClean="0">
                <a:solidFill>
                  <a:srgbClr val="EEECE1">
                    <a:lumMod val="90000"/>
                  </a:srgbClr>
                </a:solidFill>
              </a:rPr>
              <a:t>	preservation</a:t>
            </a:r>
            <a:endParaRPr lang="en-US" sz="3500" dirty="0">
              <a:solidFill>
                <a:srgbClr val="EEECE1">
                  <a:lumMod val="90000"/>
                </a:srgbClr>
              </a:solidFill>
            </a:endParaRPr>
          </a:p>
        </p:txBody>
      </p:sp>
    </p:spTree>
    <p:extLst>
      <p:ext uri="{BB962C8B-B14F-4D97-AF65-F5344CB8AC3E}">
        <p14:creationId xmlns:p14="http://schemas.microsoft.com/office/powerpoint/2010/main" val="37284082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upload.wikimedia.org/wikipedia/commons/2/2b/Luther-Predigt-LC-W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815" y="318855"/>
            <a:ext cx="3979444" cy="1499059"/>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1"/>
          <p:cNvSpPr txBox="1">
            <a:spLocks/>
          </p:cNvSpPr>
          <p:nvPr/>
        </p:nvSpPr>
        <p:spPr>
          <a:xfrm>
            <a:off x="1995054" y="5638801"/>
            <a:ext cx="8229600" cy="79216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en-US" b="1" dirty="0">
              <a:solidFill>
                <a:srgbClr val="EEECE1">
                  <a:lumMod val="25000"/>
                </a:srgbClr>
              </a:solidFill>
            </a:endParaRPr>
          </a:p>
        </p:txBody>
      </p:sp>
      <p:sp>
        <p:nvSpPr>
          <p:cNvPr id="4" name="Content Placeholder 1"/>
          <p:cNvSpPr txBox="1">
            <a:spLocks/>
          </p:cNvSpPr>
          <p:nvPr/>
        </p:nvSpPr>
        <p:spPr>
          <a:xfrm>
            <a:off x="3081867" y="2564301"/>
            <a:ext cx="8375842" cy="3470581"/>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4000" b="1" dirty="0" smtClean="0">
                <a:solidFill>
                  <a:schemeClr val="bg2">
                    <a:lumMod val="90000"/>
                  </a:schemeClr>
                </a:solidFill>
              </a:rPr>
              <a:t>Authority </a:t>
            </a:r>
            <a:endParaRPr lang="en-US" sz="2800" b="1" dirty="0" smtClean="0">
              <a:solidFill>
                <a:schemeClr val="bg2">
                  <a:lumMod val="90000"/>
                </a:schemeClr>
              </a:solidFill>
            </a:endParaRPr>
          </a:p>
          <a:p>
            <a:r>
              <a:rPr lang="en-US" sz="2800" u="sng" dirty="0" smtClean="0">
                <a:solidFill>
                  <a:schemeClr val="bg2">
                    <a:lumMod val="90000"/>
                  </a:schemeClr>
                </a:solidFill>
              </a:rPr>
              <a:t>Jesus</a:t>
            </a:r>
            <a:r>
              <a:rPr lang="en-US" sz="2800" dirty="0" smtClean="0">
                <a:solidFill>
                  <a:schemeClr val="bg2">
                    <a:lumMod val="90000"/>
                  </a:schemeClr>
                </a:solidFill>
              </a:rPr>
              <a:t> has all authority (Matthew 28:18) </a:t>
            </a:r>
          </a:p>
          <a:p>
            <a:r>
              <a:rPr lang="en-US" sz="2800" dirty="0" smtClean="0">
                <a:solidFill>
                  <a:schemeClr val="bg2">
                    <a:lumMod val="90000"/>
                  </a:schemeClr>
                </a:solidFill>
              </a:rPr>
              <a:t>1. teach</a:t>
            </a:r>
          </a:p>
          <a:p>
            <a:r>
              <a:rPr lang="en-US" sz="2800" dirty="0" smtClean="0">
                <a:solidFill>
                  <a:schemeClr val="bg2">
                    <a:lumMod val="90000"/>
                  </a:schemeClr>
                </a:solidFill>
              </a:rPr>
              <a:t>2. save</a:t>
            </a:r>
          </a:p>
          <a:p>
            <a:r>
              <a:rPr lang="en-US" sz="2800" u="sng" dirty="0" smtClean="0">
                <a:solidFill>
                  <a:schemeClr val="bg2">
                    <a:lumMod val="90000"/>
                  </a:schemeClr>
                </a:solidFill>
              </a:rPr>
              <a:t>Scriptures</a:t>
            </a:r>
            <a:r>
              <a:rPr lang="en-US" sz="2800" dirty="0" smtClean="0">
                <a:solidFill>
                  <a:schemeClr val="bg2">
                    <a:lumMod val="90000"/>
                  </a:schemeClr>
                </a:solidFill>
              </a:rPr>
              <a:t> </a:t>
            </a:r>
            <a:r>
              <a:rPr lang="mr-IN" sz="2800" dirty="0" smtClean="0">
                <a:solidFill>
                  <a:schemeClr val="bg2">
                    <a:lumMod val="90000"/>
                  </a:schemeClr>
                </a:solidFill>
              </a:rPr>
              <a:t>–</a:t>
            </a:r>
            <a:r>
              <a:rPr lang="en-US" sz="2800" dirty="0" smtClean="0">
                <a:solidFill>
                  <a:schemeClr val="bg2">
                    <a:lumMod val="90000"/>
                  </a:schemeClr>
                </a:solidFill>
              </a:rPr>
              <a:t> authority to teach</a:t>
            </a:r>
          </a:p>
          <a:p>
            <a:r>
              <a:rPr lang="en-US" sz="2800" dirty="0" smtClean="0">
                <a:solidFill>
                  <a:schemeClr val="bg2">
                    <a:lumMod val="90000"/>
                  </a:schemeClr>
                </a:solidFill>
              </a:rPr>
              <a:t>Law/Gospel </a:t>
            </a:r>
            <a:r>
              <a:rPr lang="en-US" sz="2800" u="sng" dirty="0" smtClean="0">
                <a:solidFill>
                  <a:schemeClr val="bg2">
                    <a:lumMod val="90000"/>
                  </a:schemeClr>
                </a:solidFill>
              </a:rPr>
              <a:t>proclamation</a:t>
            </a:r>
            <a:r>
              <a:rPr lang="en-US" sz="2800" dirty="0" smtClean="0">
                <a:solidFill>
                  <a:schemeClr val="bg2">
                    <a:lumMod val="90000"/>
                  </a:schemeClr>
                </a:solidFill>
              </a:rPr>
              <a:t> </a:t>
            </a:r>
            <a:r>
              <a:rPr lang="mr-IN" sz="2800" dirty="0" smtClean="0">
                <a:solidFill>
                  <a:schemeClr val="bg2">
                    <a:lumMod val="90000"/>
                  </a:schemeClr>
                </a:solidFill>
              </a:rPr>
              <a:t>–</a:t>
            </a:r>
            <a:r>
              <a:rPr lang="en-US" sz="2800" dirty="0" smtClean="0">
                <a:solidFill>
                  <a:schemeClr val="bg2">
                    <a:lumMod val="90000"/>
                  </a:schemeClr>
                </a:solidFill>
              </a:rPr>
              <a:t> authority to save</a:t>
            </a:r>
          </a:p>
          <a:p>
            <a:endParaRPr lang="en-US" sz="2800" b="1" dirty="0">
              <a:solidFill>
                <a:schemeClr val="bg2">
                  <a:lumMod val="90000"/>
                </a:schemeClr>
              </a:solidFill>
            </a:endParaRPr>
          </a:p>
        </p:txBody>
      </p:sp>
    </p:spTree>
    <p:extLst>
      <p:ext uri="{BB962C8B-B14F-4D97-AF65-F5344CB8AC3E}">
        <p14:creationId xmlns:p14="http://schemas.microsoft.com/office/powerpoint/2010/main" val="328821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upload.wikimedia.org/wikipedia/commons/2/2b/Luther-Predigt-LC-W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815" y="318855"/>
            <a:ext cx="3979444" cy="1499059"/>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1"/>
          <p:cNvSpPr txBox="1">
            <a:spLocks/>
          </p:cNvSpPr>
          <p:nvPr/>
        </p:nvSpPr>
        <p:spPr>
          <a:xfrm>
            <a:off x="1995054" y="5638801"/>
            <a:ext cx="8229600" cy="79216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en-US" b="1" dirty="0">
              <a:solidFill>
                <a:srgbClr val="EEECE1">
                  <a:lumMod val="25000"/>
                </a:srgbClr>
              </a:solidFill>
            </a:endParaRPr>
          </a:p>
        </p:txBody>
      </p:sp>
      <p:sp>
        <p:nvSpPr>
          <p:cNvPr id="4" name="Content Placeholder 1"/>
          <p:cNvSpPr txBox="1">
            <a:spLocks/>
          </p:cNvSpPr>
          <p:nvPr/>
        </p:nvSpPr>
        <p:spPr>
          <a:xfrm>
            <a:off x="3228109" y="2570276"/>
            <a:ext cx="8229600" cy="231616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4000" b="1" dirty="0" smtClean="0">
                <a:solidFill>
                  <a:schemeClr val="bg2">
                    <a:lumMod val="90000"/>
                  </a:schemeClr>
                </a:solidFill>
              </a:rPr>
              <a:t>Interpretation?</a:t>
            </a:r>
            <a:endParaRPr lang="en-US" sz="3600" b="1" dirty="0">
              <a:solidFill>
                <a:schemeClr val="bg2">
                  <a:lumMod val="90000"/>
                </a:schemeClr>
              </a:solidFill>
            </a:endParaRPr>
          </a:p>
        </p:txBody>
      </p:sp>
    </p:spTree>
    <p:extLst>
      <p:ext uri="{BB962C8B-B14F-4D97-AF65-F5344CB8AC3E}">
        <p14:creationId xmlns:p14="http://schemas.microsoft.com/office/powerpoint/2010/main" val="1218761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upload.wikimedia.org/wikipedia/commons/2/2b/Luther-Predigt-LC-W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815" y="318855"/>
            <a:ext cx="3979444" cy="1499059"/>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1"/>
          <p:cNvSpPr txBox="1">
            <a:spLocks/>
          </p:cNvSpPr>
          <p:nvPr/>
        </p:nvSpPr>
        <p:spPr>
          <a:xfrm>
            <a:off x="1995054" y="5638801"/>
            <a:ext cx="8229600" cy="79216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en-US" b="1" dirty="0">
              <a:solidFill>
                <a:srgbClr val="EEECE1">
                  <a:lumMod val="25000"/>
                </a:srgbClr>
              </a:solidFill>
            </a:endParaRPr>
          </a:p>
        </p:txBody>
      </p:sp>
      <p:sp>
        <p:nvSpPr>
          <p:cNvPr id="4" name="Content Placeholder 1"/>
          <p:cNvSpPr txBox="1">
            <a:spLocks/>
          </p:cNvSpPr>
          <p:nvPr/>
        </p:nvSpPr>
        <p:spPr>
          <a:xfrm>
            <a:off x="1727201" y="2133600"/>
            <a:ext cx="9347200" cy="3268134"/>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endParaRPr lang="en-US" sz="4000" dirty="0">
              <a:solidFill>
                <a:schemeClr val="bg2">
                  <a:lumMod val="90000"/>
                </a:schemeClr>
              </a:solidFill>
            </a:endParaRPr>
          </a:p>
          <a:p>
            <a:pPr algn="l"/>
            <a:r>
              <a:rPr lang="en-US" sz="3900" dirty="0" smtClean="0">
                <a:solidFill>
                  <a:schemeClr val="bg2">
                    <a:lumMod val="90000"/>
                  </a:schemeClr>
                </a:solidFill>
              </a:rPr>
              <a:t>”Accepting that scripture is the standard for their faith, practice, and worship does not get Christians out of the hard tasks of scriptural interpretation.” </a:t>
            </a:r>
            <a:endParaRPr lang="en-US" sz="2600" dirty="0" smtClean="0">
              <a:solidFill>
                <a:schemeClr val="bg2">
                  <a:lumMod val="90000"/>
                </a:schemeClr>
              </a:solidFill>
            </a:endParaRPr>
          </a:p>
          <a:p>
            <a:pPr algn="l"/>
            <a:r>
              <a:rPr lang="en-US" sz="3100" dirty="0" smtClean="0">
                <a:solidFill>
                  <a:schemeClr val="bg2">
                    <a:lumMod val="90000"/>
                  </a:schemeClr>
                </a:solidFill>
              </a:rPr>
              <a:t>				</a:t>
            </a:r>
            <a:r>
              <a:rPr lang="en-US" sz="3000" dirty="0" smtClean="0">
                <a:solidFill>
                  <a:schemeClr val="bg2">
                    <a:lumMod val="90000"/>
                  </a:schemeClr>
                </a:solidFill>
              </a:rPr>
              <a:t>Stephen Fowl, </a:t>
            </a:r>
            <a:r>
              <a:rPr lang="en-US" sz="3000" i="1" dirty="0" smtClean="0">
                <a:solidFill>
                  <a:schemeClr val="bg2">
                    <a:lumMod val="90000"/>
                  </a:schemeClr>
                </a:solidFill>
              </a:rPr>
              <a:t>Engaging Scripture</a:t>
            </a:r>
            <a:endParaRPr lang="en-US" sz="2200" dirty="0">
              <a:solidFill>
                <a:schemeClr val="bg2">
                  <a:lumMod val="90000"/>
                </a:schemeClr>
              </a:solidFill>
            </a:endParaRPr>
          </a:p>
        </p:txBody>
      </p:sp>
    </p:spTree>
    <p:extLst>
      <p:ext uri="{BB962C8B-B14F-4D97-AF65-F5344CB8AC3E}">
        <p14:creationId xmlns:p14="http://schemas.microsoft.com/office/powerpoint/2010/main" val="113625736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678325" y="1389576"/>
            <a:ext cx="2445489" cy="3779392"/>
          </a:xfrm>
          <a:prstGeom prst="rect">
            <a:avLst/>
          </a:prstGeom>
        </p:spPr>
      </p:pic>
      <p:sp>
        <p:nvSpPr>
          <p:cNvPr id="2" name="TextBox 1"/>
          <p:cNvSpPr txBox="1"/>
          <p:nvPr/>
        </p:nvSpPr>
        <p:spPr>
          <a:xfrm>
            <a:off x="2296633" y="446568"/>
            <a:ext cx="7421525" cy="584775"/>
          </a:xfrm>
          <a:prstGeom prst="rect">
            <a:avLst/>
          </a:prstGeom>
          <a:noFill/>
        </p:spPr>
        <p:txBody>
          <a:bodyPr wrap="square" rtlCol="0">
            <a:spAutoFit/>
          </a:bodyPr>
          <a:lstStyle/>
          <a:p>
            <a:pPr algn="ctr"/>
            <a:r>
              <a:rPr lang="en-US" sz="3200" dirty="0">
                <a:solidFill>
                  <a:schemeClr val="bg2">
                    <a:lumMod val="90000"/>
                  </a:schemeClr>
                </a:solidFill>
              </a:rPr>
              <a:t>Biblical </a:t>
            </a:r>
            <a:r>
              <a:rPr lang="en-US" sz="3200" dirty="0" smtClean="0">
                <a:solidFill>
                  <a:schemeClr val="bg2">
                    <a:lumMod val="90000"/>
                  </a:schemeClr>
                </a:solidFill>
              </a:rPr>
              <a:t>Interpretation in </a:t>
            </a:r>
            <a:r>
              <a:rPr lang="en-US" sz="3200" dirty="0">
                <a:solidFill>
                  <a:schemeClr val="bg2">
                    <a:lumMod val="90000"/>
                  </a:schemeClr>
                </a:solidFill>
              </a:rPr>
              <a:t>the Modern Battle</a:t>
            </a:r>
          </a:p>
        </p:txBody>
      </p:sp>
    </p:spTree>
    <p:extLst>
      <p:ext uri="{BB962C8B-B14F-4D97-AF65-F5344CB8AC3E}">
        <p14:creationId xmlns:p14="http://schemas.microsoft.com/office/powerpoint/2010/main" val="73888102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664192" y="1711309"/>
            <a:ext cx="2445489" cy="3779392"/>
          </a:xfrm>
          <a:prstGeom prst="rect">
            <a:avLst/>
          </a:prstGeom>
        </p:spPr>
      </p:pic>
      <p:sp>
        <p:nvSpPr>
          <p:cNvPr id="2" name="TextBox 1"/>
          <p:cNvSpPr txBox="1"/>
          <p:nvPr/>
        </p:nvSpPr>
        <p:spPr>
          <a:xfrm>
            <a:off x="2296633" y="446568"/>
            <a:ext cx="7421525" cy="584775"/>
          </a:xfrm>
          <a:prstGeom prst="rect">
            <a:avLst/>
          </a:prstGeom>
          <a:noFill/>
        </p:spPr>
        <p:txBody>
          <a:bodyPr wrap="square" rtlCol="0">
            <a:spAutoFit/>
          </a:bodyPr>
          <a:lstStyle/>
          <a:p>
            <a:pPr algn="ctr"/>
            <a:r>
              <a:rPr lang="en-US" sz="3200" dirty="0">
                <a:solidFill>
                  <a:schemeClr val="bg2">
                    <a:lumMod val="90000"/>
                  </a:schemeClr>
                </a:solidFill>
              </a:rPr>
              <a:t>Biblical </a:t>
            </a:r>
            <a:r>
              <a:rPr lang="en-US" sz="3200" dirty="0" smtClean="0">
                <a:solidFill>
                  <a:schemeClr val="bg2">
                    <a:lumMod val="90000"/>
                  </a:schemeClr>
                </a:solidFill>
              </a:rPr>
              <a:t>Interpretation in </a:t>
            </a:r>
            <a:r>
              <a:rPr lang="en-US" sz="3200" dirty="0">
                <a:solidFill>
                  <a:schemeClr val="bg2">
                    <a:lumMod val="90000"/>
                  </a:schemeClr>
                </a:solidFill>
              </a:rPr>
              <a:t>the Modern Battle</a:t>
            </a:r>
          </a:p>
        </p:txBody>
      </p:sp>
      <p:sp>
        <p:nvSpPr>
          <p:cNvPr id="3" name="TextBox 2"/>
          <p:cNvSpPr txBox="1"/>
          <p:nvPr/>
        </p:nvSpPr>
        <p:spPr>
          <a:xfrm>
            <a:off x="5130800" y="1964267"/>
            <a:ext cx="4978400" cy="2246769"/>
          </a:xfrm>
          <a:prstGeom prst="rect">
            <a:avLst/>
          </a:prstGeom>
          <a:noFill/>
        </p:spPr>
        <p:txBody>
          <a:bodyPr wrap="square" rtlCol="0">
            <a:spAutoFit/>
          </a:bodyPr>
          <a:lstStyle/>
          <a:p>
            <a:r>
              <a:rPr lang="en-US" sz="2800" u="sng" dirty="0" smtClean="0">
                <a:solidFill>
                  <a:schemeClr val="bg2">
                    <a:lumMod val="90000"/>
                  </a:schemeClr>
                </a:solidFill>
              </a:rPr>
              <a:t>Two Prevailing Attitudes</a:t>
            </a:r>
          </a:p>
          <a:p>
            <a:endParaRPr lang="en-US" sz="2800" dirty="0">
              <a:solidFill>
                <a:schemeClr val="bg2">
                  <a:lumMod val="90000"/>
                </a:schemeClr>
              </a:solidFill>
            </a:endParaRPr>
          </a:p>
          <a:p>
            <a:r>
              <a:rPr lang="en-US" sz="2800" dirty="0" smtClean="0">
                <a:solidFill>
                  <a:schemeClr val="bg2">
                    <a:lumMod val="90000"/>
                  </a:schemeClr>
                </a:solidFill>
              </a:rPr>
              <a:t>1. Individualism</a:t>
            </a:r>
          </a:p>
          <a:p>
            <a:endParaRPr lang="en-US" sz="2800" dirty="0">
              <a:solidFill>
                <a:schemeClr val="bg2">
                  <a:lumMod val="90000"/>
                </a:schemeClr>
              </a:solidFill>
            </a:endParaRPr>
          </a:p>
          <a:p>
            <a:r>
              <a:rPr lang="en-US" sz="2800" dirty="0" smtClean="0">
                <a:solidFill>
                  <a:schemeClr val="bg2">
                    <a:lumMod val="90000"/>
                  </a:schemeClr>
                </a:solidFill>
              </a:rPr>
              <a:t>2. Objectivism</a:t>
            </a:r>
            <a:endParaRPr lang="en-US" sz="2800" dirty="0">
              <a:solidFill>
                <a:schemeClr val="bg2">
                  <a:lumMod val="90000"/>
                </a:schemeClr>
              </a:solidFill>
            </a:endParaRPr>
          </a:p>
        </p:txBody>
      </p:sp>
    </p:spTree>
    <p:extLst>
      <p:ext uri="{BB962C8B-B14F-4D97-AF65-F5344CB8AC3E}">
        <p14:creationId xmlns:p14="http://schemas.microsoft.com/office/powerpoint/2010/main" val="34813211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664192" y="1711309"/>
            <a:ext cx="2445489" cy="3779392"/>
          </a:xfrm>
          <a:prstGeom prst="rect">
            <a:avLst/>
          </a:prstGeom>
        </p:spPr>
      </p:pic>
      <p:sp>
        <p:nvSpPr>
          <p:cNvPr id="2" name="TextBox 1"/>
          <p:cNvSpPr txBox="1"/>
          <p:nvPr/>
        </p:nvSpPr>
        <p:spPr>
          <a:xfrm>
            <a:off x="2296633" y="446568"/>
            <a:ext cx="7421525" cy="584775"/>
          </a:xfrm>
          <a:prstGeom prst="rect">
            <a:avLst/>
          </a:prstGeom>
          <a:noFill/>
        </p:spPr>
        <p:txBody>
          <a:bodyPr wrap="square" rtlCol="0">
            <a:spAutoFit/>
          </a:bodyPr>
          <a:lstStyle/>
          <a:p>
            <a:pPr algn="ctr"/>
            <a:r>
              <a:rPr lang="en-US" sz="3200" dirty="0">
                <a:solidFill>
                  <a:schemeClr val="bg2">
                    <a:lumMod val="90000"/>
                  </a:schemeClr>
                </a:solidFill>
              </a:rPr>
              <a:t>Biblical </a:t>
            </a:r>
            <a:r>
              <a:rPr lang="en-US" sz="3200" dirty="0" smtClean="0">
                <a:solidFill>
                  <a:schemeClr val="bg2">
                    <a:lumMod val="90000"/>
                  </a:schemeClr>
                </a:solidFill>
              </a:rPr>
              <a:t>Interpretation in </a:t>
            </a:r>
            <a:r>
              <a:rPr lang="en-US" sz="3200" dirty="0">
                <a:solidFill>
                  <a:schemeClr val="bg2">
                    <a:lumMod val="90000"/>
                  </a:schemeClr>
                </a:solidFill>
              </a:rPr>
              <a:t>the Modern Battle</a:t>
            </a:r>
          </a:p>
        </p:txBody>
      </p:sp>
      <p:sp>
        <p:nvSpPr>
          <p:cNvPr id="3" name="TextBox 2"/>
          <p:cNvSpPr txBox="1"/>
          <p:nvPr/>
        </p:nvSpPr>
        <p:spPr>
          <a:xfrm>
            <a:off x="5130799" y="1964267"/>
            <a:ext cx="6062133" cy="2677656"/>
          </a:xfrm>
          <a:prstGeom prst="rect">
            <a:avLst/>
          </a:prstGeom>
          <a:noFill/>
        </p:spPr>
        <p:txBody>
          <a:bodyPr wrap="square" rtlCol="0">
            <a:spAutoFit/>
          </a:bodyPr>
          <a:lstStyle/>
          <a:p>
            <a:r>
              <a:rPr lang="en-US" sz="2800" u="sng" dirty="0" smtClean="0">
                <a:solidFill>
                  <a:schemeClr val="bg2">
                    <a:lumMod val="90000"/>
                  </a:schemeClr>
                </a:solidFill>
              </a:rPr>
              <a:t>Two Prevailing Attitudes</a:t>
            </a:r>
          </a:p>
          <a:p>
            <a:endParaRPr lang="en-US" sz="2800" dirty="0">
              <a:solidFill>
                <a:schemeClr val="bg2">
                  <a:lumMod val="90000"/>
                </a:schemeClr>
              </a:solidFill>
            </a:endParaRPr>
          </a:p>
          <a:p>
            <a:r>
              <a:rPr lang="en-US" sz="2800" dirty="0" smtClean="0">
                <a:solidFill>
                  <a:schemeClr val="bg2">
                    <a:lumMod val="90000"/>
                  </a:schemeClr>
                </a:solidFill>
              </a:rPr>
              <a:t>1. Individualism</a:t>
            </a:r>
          </a:p>
          <a:p>
            <a:endParaRPr lang="en-US" sz="2800" dirty="0" smtClean="0">
              <a:solidFill>
                <a:schemeClr val="bg2">
                  <a:lumMod val="90000"/>
                </a:schemeClr>
              </a:solidFill>
            </a:endParaRPr>
          </a:p>
          <a:p>
            <a:r>
              <a:rPr lang="en-US" sz="2800" dirty="0" smtClean="0">
                <a:solidFill>
                  <a:schemeClr val="bg2">
                    <a:lumMod val="90000"/>
                  </a:schemeClr>
                </a:solidFill>
              </a:rPr>
              <a:t>“Scripture alone” = </a:t>
            </a:r>
          </a:p>
          <a:p>
            <a:r>
              <a:rPr lang="en-US" sz="2800" dirty="0" smtClean="0">
                <a:solidFill>
                  <a:schemeClr val="bg2">
                    <a:lumMod val="90000"/>
                  </a:schemeClr>
                </a:solidFill>
              </a:rPr>
              <a:t>“MY interpretation of Scripture alone”</a:t>
            </a:r>
            <a:endParaRPr lang="en-US" sz="2800" dirty="0">
              <a:solidFill>
                <a:schemeClr val="bg2">
                  <a:lumMod val="90000"/>
                </a:schemeClr>
              </a:solidFill>
            </a:endParaRPr>
          </a:p>
        </p:txBody>
      </p:sp>
    </p:spTree>
    <p:extLst>
      <p:ext uri="{BB962C8B-B14F-4D97-AF65-F5344CB8AC3E}">
        <p14:creationId xmlns:p14="http://schemas.microsoft.com/office/powerpoint/2010/main" val="157700688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664192" y="1711309"/>
            <a:ext cx="2445489" cy="3779392"/>
          </a:xfrm>
          <a:prstGeom prst="rect">
            <a:avLst/>
          </a:prstGeom>
        </p:spPr>
      </p:pic>
      <p:sp>
        <p:nvSpPr>
          <p:cNvPr id="2" name="TextBox 1"/>
          <p:cNvSpPr txBox="1"/>
          <p:nvPr/>
        </p:nvSpPr>
        <p:spPr>
          <a:xfrm>
            <a:off x="2296633" y="446568"/>
            <a:ext cx="7421525" cy="584775"/>
          </a:xfrm>
          <a:prstGeom prst="rect">
            <a:avLst/>
          </a:prstGeom>
          <a:noFill/>
        </p:spPr>
        <p:txBody>
          <a:bodyPr wrap="square" rtlCol="0">
            <a:spAutoFit/>
          </a:bodyPr>
          <a:lstStyle/>
          <a:p>
            <a:pPr algn="ctr"/>
            <a:r>
              <a:rPr lang="en-US" sz="3200" dirty="0">
                <a:solidFill>
                  <a:schemeClr val="bg2">
                    <a:lumMod val="90000"/>
                  </a:schemeClr>
                </a:solidFill>
              </a:rPr>
              <a:t>Biblical </a:t>
            </a:r>
            <a:r>
              <a:rPr lang="en-US" sz="3200" dirty="0" smtClean="0">
                <a:solidFill>
                  <a:schemeClr val="bg2">
                    <a:lumMod val="90000"/>
                  </a:schemeClr>
                </a:solidFill>
              </a:rPr>
              <a:t>Interpretation in </a:t>
            </a:r>
            <a:r>
              <a:rPr lang="en-US" sz="3200" dirty="0">
                <a:solidFill>
                  <a:schemeClr val="bg2">
                    <a:lumMod val="90000"/>
                  </a:schemeClr>
                </a:solidFill>
              </a:rPr>
              <a:t>the Modern Battle</a:t>
            </a:r>
          </a:p>
        </p:txBody>
      </p:sp>
      <p:sp>
        <p:nvSpPr>
          <p:cNvPr id="3" name="TextBox 2"/>
          <p:cNvSpPr txBox="1"/>
          <p:nvPr/>
        </p:nvSpPr>
        <p:spPr>
          <a:xfrm>
            <a:off x="5130799" y="1964267"/>
            <a:ext cx="6062133" cy="3539430"/>
          </a:xfrm>
          <a:prstGeom prst="rect">
            <a:avLst/>
          </a:prstGeom>
          <a:noFill/>
        </p:spPr>
        <p:txBody>
          <a:bodyPr wrap="square" rtlCol="0">
            <a:spAutoFit/>
          </a:bodyPr>
          <a:lstStyle/>
          <a:p>
            <a:r>
              <a:rPr lang="en-US" sz="2800" u="sng" dirty="0" smtClean="0">
                <a:solidFill>
                  <a:schemeClr val="bg2">
                    <a:lumMod val="90000"/>
                  </a:schemeClr>
                </a:solidFill>
              </a:rPr>
              <a:t>Two Prevailing Attitudes</a:t>
            </a:r>
          </a:p>
          <a:p>
            <a:endParaRPr lang="en-US" sz="2800" u="sng" dirty="0">
              <a:solidFill>
                <a:schemeClr val="bg2">
                  <a:lumMod val="90000"/>
                </a:schemeClr>
              </a:solidFill>
            </a:endParaRPr>
          </a:p>
          <a:p>
            <a:r>
              <a:rPr lang="en-US" sz="2800" dirty="0" smtClean="0">
                <a:solidFill>
                  <a:schemeClr val="bg2">
                    <a:lumMod val="90000"/>
                  </a:schemeClr>
                </a:solidFill>
              </a:rPr>
              <a:t>2. Objectivism</a:t>
            </a:r>
          </a:p>
          <a:p>
            <a:pPr marL="514350" indent="-514350">
              <a:buAutoNum type="arabicPeriod"/>
            </a:pPr>
            <a:endParaRPr lang="en-US" sz="2800" dirty="0" smtClean="0">
              <a:solidFill>
                <a:schemeClr val="bg2">
                  <a:lumMod val="90000"/>
                </a:schemeClr>
              </a:solidFill>
            </a:endParaRPr>
          </a:p>
          <a:p>
            <a:r>
              <a:rPr lang="en-US" sz="2800" dirty="0" smtClean="0">
                <a:solidFill>
                  <a:schemeClr val="bg2">
                    <a:lumMod val="90000"/>
                  </a:schemeClr>
                </a:solidFill>
              </a:rPr>
              <a:t>“Common sense, when confronted with the ‘facts’ of Scripture, could rightly interpret Scripture.”  </a:t>
            </a:r>
          </a:p>
          <a:p>
            <a:r>
              <a:rPr lang="en-US" sz="2800" dirty="0">
                <a:solidFill>
                  <a:schemeClr val="bg2">
                    <a:lumMod val="90000"/>
                  </a:schemeClr>
                </a:solidFill>
              </a:rPr>
              <a:t>	</a:t>
            </a:r>
            <a:r>
              <a:rPr lang="en-US" sz="2800" dirty="0" smtClean="0">
                <a:solidFill>
                  <a:schemeClr val="bg2">
                    <a:lumMod val="90000"/>
                  </a:schemeClr>
                </a:solidFill>
              </a:rPr>
              <a:t>	</a:t>
            </a:r>
            <a:r>
              <a:rPr lang="en-US" sz="2000" dirty="0" smtClean="0">
                <a:solidFill>
                  <a:schemeClr val="bg2">
                    <a:lumMod val="90000"/>
                  </a:schemeClr>
                </a:solidFill>
              </a:rPr>
              <a:t>William </a:t>
            </a:r>
            <a:r>
              <a:rPr lang="en-US" sz="2000" dirty="0" err="1" smtClean="0">
                <a:solidFill>
                  <a:schemeClr val="bg2">
                    <a:lumMod val="90000"/>
                  </a:schemeClr>
                </a:solidFill>
              </a:rPr>
              <a:t>Willimon</a:t>
            </a:r>
            <a:r>
              <a:rPr lang="en-US" sz="2000" dirty="0" smtClean="0">
                <a:solidFill>
                  <a:schemeClr val="bg2">
                    <a:lumMod val="90000"/>
                  </a:schemeClr>
                </a:solidFill>
              </a:rPr>
              <a:t>, </a:t>
            </a:r>
            <a:r>
              <a:rPr lang="en-US" sz="2000" i="1" dirty="0" smtClean="0">
                <a:solidFill>
                  <a:schemeClr val="bg2">
                    <a:lumMod val="90000"/>
                  </a:schemeClr>
                </a:solidFill>
              </a:rPr>
              <a:t>Shaped by the Bible</a:t>
            </a:r>
            <a:endParaRPr lang="en-US" sz="2800" i="1" dirty="0" smtClean="0">
              <a:solidFill>
                <a:schemeClr val="bg2">
                  <a:lumMod val="90000"/>
                </a:schemeClr>
              </a:solidFill>
            </a:endParaRPr>
          </a:p>
        </p:txBody>
      </p:sp>
    </p:spTree>
    <p:extLst>
      <p:ext uri="{BB962C8B-B14F-4D97-AF65-F5344CB8AC3E}">
        <p14:creationId xmlns:p14="http://schemas.microsoft.com/office/powerpoint/2010/main" val="8503978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513015" y="879213"/>
            <a:ext cx="2953602" cy="4564657"/>
          </a:xfrm>
          <a:prstGeom prst="rect">
            <a:avLst/>
          </a:prstGeom>
        </p:spPr>
      </p:pic>
    </p:spTree>
    <p:extLst>
      <p:ext uri="{BB962C8B-B14F-4D97-AF65-F5344CB8AC3E}">
        <p14:creationId xmlns:p14="http://schemas.microsoft.com/office/powerpoint/2010/main" val="6412111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664192" y="1711309"/>
            <a:ext cx="2445489" cy="3779392"/>
          </a:xfrm>
          <a:prstGeom prst="rect">
            <a:avLst/>
          </a:prstGeom>
        </p:spPr>
      </p:pic>
      <p:sp>
        <p:nvSpPr>
          <p:cNvPr id="2" name="TextBox 1"/>
          <p:cNvSpPr txBox="1"/>
          <p:nvPr/>
        </p:nvSpPr>
        <p:spPr>
          <a:xfrm>
            <a:off x="2296633" y="446568"/>
            <a:ext cx="7421525" cy="584775"/>
          </a:xfrm>
          <a:prstGeom prst="rect">
            <a:avLst/>
          </a:prstGeom>
          <a:noFill/>
        </p:spPr>
        <p:txBody>
          <a:bodyPr wrap="square" rtlCol="0">
            <a:spAutoFit/>
          </a:bodyPr>
          <a:lstStyle/>
          <a:p>
            <a:pPr algn="ctr"/>
            <a:r>
              <a:rPr lang="en-US" sz="3200" dirty="0">
                <a:solidFill>
                  <a:schemeClr val="bg2">
                    <a:lumMod val="90000"/>
                  </a:schemeClr>
                </a:solidFill>
              </a:rPr>
              <a:t>Biblical </a:t>
            </a:r>
            <a:r>
              <a:rPr lang="en-US" sz="3200" dirty="0" smtClean="0">
                <a:solidFill>
                  <a:schemeClr val="bg2">
                    <a:lumMod val="90000"/>
                  </a:schemeClr>
                </a:solidFill>
              </a:rPr>
              <a:t>Interpretation in </a:t>
            </a:r>
            <a:r>
              <a:rPr lang="en-US" sz="3200" dirty="0">
                <a:solidFill>
                  <a:schemeClr val="bg2">
                    <a:lumMod val="90000"/>
                  </a:schemeClr>
                </a:solidFill>
              </a:rPr>
              <a:t>the Modern Battle</a:t>
            </a:r>
          </a:p>
        </p:txBody>
      </p:sp>
      <p:sp>
        <p:nvSpPr>
          <p:cNvPr id="3" name="TextBox 2"/>
          <p:cNvSpPr txBox="1"/>
          <p:nvPr/>
        </p:nvSpPr>
        <p:spPr>
          <a:xfrm>
            <a:off x="5130800" y="1964267"/>
            <a:ext cx="4978400" cy="2246769"/>
          </a:xfrm>
          <a:prstGeom prst="rect">
            <a:avLst/>
          </a:prstGeom>
          <a:noFill/>
        </p:spPr>
        <p:txBody>
          <a:bodyPr wrap="square" rtlCol="0">
            <a:spAutoFit/>
          </a:bodyPr>
          <a:lstStyle/>
          <a:p>
            <a:r>
              <a:rPr lang="en-US" sz="2800" u="sng" dirty="0" smtClean="0">
                <a:solidFill>
                  <a:schemeClr val="bg2">
                    <a:lumMod val="90000"/>
                  </a:schemeClr>
                </a:solidFill>
              </a:rPr>
              <a:t>Two Prevailing Attitudes</a:t>
            </a:r>
          </a:p>
          <a:p>
            <a:endParaRPr lang="en-US" sz="2800" dirty="0">
              <a:solidFill>
                <a:schemeClr val="bg2">
                  <a:lumMod val="90000"/>
                </a:schemeClr>
              </a:solidFill>
            </a:endParaRPr>
          </a:p>
          <a:p>
            <a:r>
              <a:rPr lang="en-US" sz="2800" dirty="0" smtClean="0">
                <a:solidFill>
                  <a:schemeClr val="bg2">
                    <a:lumMod val="90000"/>
                  </a:schemeClr>
                </a:solidFill>
              </a:rPr>
              <a:t>1. </a:t>
            </a:r>
            <a:r>
              <a:rPr lang="en-US" sz="2800" strike="sngStrike" dirty="0" smtClean="0">
                <a:solidFill>
                  <a:schemeClr val="bg2">
                    <a:lumMod val="90000"/>
                  </a:schemeClr>
                </a:solidFill>
              </a:rPr>
              <a:t>Individualism</a:t>
            </a:r>
          </a:p>
          <a:p>
            <a:endParaRPr lang="en-US" sz="2800" dirty="0">
              <a:solidFill>
                <a:schemeClr val="bg2">
                  <a:lumMod val="90000"/>
                </a:schemeClr>
              </a:solidFill>
            </a:endParaRPr>
          </a:p>
          <a:p>
            <a:r>
              <a:rPr lang="en-US" sz="2800" dirty="0" smtClean="0">
                <a:solidFill>
                  <a:schemeClr val="bg2">
                    <a:lumMod val="90000"/>
                  </a:schemeClr>
                </a:solidFill>
              </a:rPr>
              <a:t>2. </a:t>
            </a:r>
            <a:r>
              <a:rPr lang="en-US" sz="2800" strike="sngStrike" dirty="0" smtClean="0">
                <a:solidFill>
                  <a:schemeClr val="bg2">
                    <a:lumMod val="90000"/>
                  </a:schemeClr>
                </a:solidFill>
              </a:rPr>
              <a:t>Objectivism</a:t>
            </a:r>
            <a:endParaRPr lang="en-US" sz="2800" strike="sngStrike" dirty="0">
              <a:solidFill>
                <a:schemeClr val="bg2">
                  <a:lumMod val="90000"/>
                </a:schemeClr>
              </a:solidFill>
            </a:endParaRPr>
          </a:p>
        </p:txBody>
      </p:sp>
    </p:spTree>
    <p:extLst>
      <p:ext uri="{BB962C8B-B14F-4D97-AF65-F5344CB8AC3E}">
        <p14:creationId xmlns:p14="http://schemas.microsoft.com/office/powerpoint/2010/main" val="132967386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79700" y="626938"/>
            <a:ext cx="7812567" cy="1569660"/>
          </a:xfrm>
          <a:prstGeom prst="rect">
            <a:avLst/>
          </a:prstGeom>
          <a:noFill/>
        </p:spPr>
        <p:txBody>
          <a:bodyPr wrap="square" rtlCol="0">
            <a:spAutoFit/>
          </a:bodyPr>
          <a:lstStyle/>
          <a:p>
            <a:pPr algn="ctr"/>
            <a:r>
              <a:rPr lang="en-US" sz="3200" dirty="0" smtClean="0">
                <a:solidFill>
                  <a:schemeClr val="bg2">
                    <a:lumMod val="90000"/>
                  </a:schemeClr>
                </a:solidFill>
              </a:rPr>
              <a:t>How Should “People of the Word” </a:t>
            </a:r>
          </a:p>
          <a:p>
            <a:pPr algn="ctr"/>
            <a:r>
              <a:rPr lang="en-US" sz="3200" dirty="0" smtClean="0">
                <a:solidFill>
                  <a:schemeClr val="bg2">
                    <a:lumMod val="90000"/>
                  </a:schemeClr>
                </a:solidFill>
              </a:rPr>
              <a:t>Approach Biblical Interpretation?</a:t>
            </a:r>
          </a:p>
          <a:p>
            <a:pPr algn="ctr"/>
            <a:endParaRPr lang="en-US" sz="3200" dirty="0">
              <a:solidFill>
                <a:schemeClr val="bg2">
                  <a:lumMod val="90000"/>
                </a:schemeClr>
              </a:solidFill>
            </a:endParaRPr>
          </a:p>
        </p:txBody>
      </p:sp>
    </p:spTree>
    <p:extLst>
      <p:ext uri="{BB962C8B-B14F-4D97-AF65-F5344CB8AC3E}">
        <p14:creationId xmlns:p14="http://schemas.microsoft.com/office/powerpoint/2010/main" val="173893627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79700" y="626938"/>
            <a:ext cx="7812567" cy="1569660"/>
          </a:xfrm>
          <a:prstGeom prst="rect">
            <a:avLst/>
          </a:prstGeom>
          <a:noFill/>
        </p:spPr>
        <p:txBody>
          <a:bodyPr wrap="square" rtlCol="0">
            <a:spAutoFit/>
          </a:bodyPr>
          <a:lstStyle/>
          <a:p>
            <a:pPr algn="ctr"/>
            <a:r>
              <a:rPr lang="en-US" sz="3200" dirty="0" smtClean="0">
                <a:solidFill>
                  <a:schemeClr val="bg2">
                    <a:lumMod val="90000"/>
                  </a:schemeClr>
                </a:solidFill>
              </a:rPr>
              <a:t>How Should “People of the Word” </a:t>
            </a:r>
          </a:p>
          <a:p>
            <a:pPr algn="ctr"/>
            <a:r>
              <a:rPr lang="en-US" sz="3200" dirty="0" smtClean="0">
                <a:solidFill>
                  <a:schemeClr val="bg2">
                    <a:lumMod val="90000"/>
                  </a:schemeClr>
                </a:solidFill>
              </a:rPr>
              <a:t>Approach Biblical Interpretation?</a:t>
            </a:r>
          </a:p>
          <a:p>
            <a:pPr algn="ctr"/>
            <a:endParaRPr lang="en-US" sz="3200" dirty="0">
              <a:solidFill>
                <a:schemeClr val="bg2">
                  <a:lumMod val="90000"/>
                </a:schemeClr>
              </a:solidFill>
            </a:endParaRPr>
          </a:p>
        </p:txBody>
      </p:sp>
      <p:pic>
        <p:nvPicPr>
          <p:cNvPr id="6" name="Picture 5"/>
          <p:cNvPicPr>
            <a:picLocks noChangeAspect="1"/>
          </p:cNvPicPr>
          <p:nvPr/>
        </p:nvPicPr>
        <p:blipFill>
          <a:blip r:embed="rId3"/>
          <a:stretch>
            <a:fillRect/>
          </a:stretch>
        </p:blipFill>
        <p:spPr>
          <a:xfrm>
            <a:off x="2051158" y="2196598"/>
            <a:ext cx="2486976" cy="3405809"/>
          </a:xfrm>
          <a:prstGeom prst="rect">
            <a:avLst/>
          </a:prstGeom>
        </p:spPr>
      </p:pic>
    </p:spTree>
    <p:extLst>
      <p:ext uri="{BB962C8B-B14F-4D97-AF65-F5344CB8AC3E}">
        <p14:creationId xmlns:p14="http://schemas.microsoft.com/office/powerpoint/2010/main" val="29306359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79700" y="626938"/>
            <a:ext cx="7812567" cy="1569660"/>
          </a:xfrm>
          <a:prstGeom prst="rect">
            <a:avLst/>
          </a:prstGeom>
          <a:noFill/>
        </p:spPr>
        <p:txBody>
          <a:bodyPr wrap="square" rtlCol="0">
            <a:spAutoFit/>
          </a:bodyPr>
          <a:lstStyle/>
          <a:p>
            <a:pPr algn="ctr"/>
            <a:r>
              <a:rPr lang="en-US" sz="3200" dirty="0" smtClean="0">
                <a:solidFill>
                  <a:schemeClr val="bg2">
                    <a:lumMod val="90000"/>
                  </a:schemeClr>
                </a:solidFill>
              </a:rPr>
              <a:t>How Should “People of the Word” </a:t>
            </a:r>
          </a:p>
          <a:p>
            <a:pPr algn="ctr"/>
            <a:r>
              <a:rPr lang="en-US" sz="3200" dirty="0" smtClean="0">
                <a:solidFill>
                  <a:schemeClr val="bg2">
                    <a:lumMod val="90000"/>
                  </a:schemeClr>
                </a:solidFill>
              </a:rPr>
              <a:t>Approach Biblical Interpretation?</a:t>
            </a:r>
          </a:p>
          <a:p>
            <a:pPr algn="ctr"/>
            <a:endParaRPr lang="en-US" sz="3200" dirty="0">
              <a:solidFill>
                <a:schemeClr val="bg2">
                  <a:lumMod val="90000"/>
                </a:schemeClr>
              </a:solidFill>
            </a:endParaRPr>
          </a:p>
        </p:txBody>
      </p:sp>
      <p:pic>
        <p:nvPicPr>
          <p:cNvPr id="6" name="Picture 5"/>
          <p:cNvPicPr>
            <a:picLocks noChangeAspect="1"/>
          </p:cNvPicPr>
          <p:nvPr/>
        </p:nvPicPr>
        <p:blipFill>
          <a:blip r:embed="rId3"/>
          <a:stretch>
            <a:fillRect/>
          </a:stretch>
        </p:blipFill>
        <p:spPr>
          <a:xfrm>
            <a:off x="2051158" y="2196598"/>
            <a:ext cx="2486976" cy="3405809"/>
          </a:xfrm>
          <a:prstGeom prst="rect">
            <a:avLst/>
          </a:prstGeom>
        </p:spPr>
      </p:pic>
      <p:sp>
        <p:nvSpPr>
          <p:cNvPr id="7" name="TextBox 6"/>
          <p:cNvSpPr txBox="1"/>
          <p:nvPr/>
        </p:nvSpPr>
        <p:spPr>
          <a:xfrm>
            <a:off x="5300134" y="2196598"/>
            <a:ext cx="5926666" cy="707886"/>
          </a:xfrm>
          <a:prstGeom prst="rect">
            <a:avLst/>
          </a:prstGeom>
          <a:noFill/>
        </p:spPr>
        <p:txBody>
          <a:bodyPr wrap="square" rtlCol="0">
            <a:spAutoFit/>
          </a:bodyPr>
          <a:lstStyle/>
          <a:p>
            <a:r>
              <a:rPr lang="en-US" sz="2000" dirty="0" smtClean="0">
                <a:solidFill>
                  <a:schemeClr val="bg2">
                    <a:lumMod val="90000"/>
                  </a:schemeClr>
                </a:solidFill>
              </a:rPr>
              <a:t>“Interpretation is a circular process”</a:t>
            </a:r>
          </a:p>
          <a:p>
            <a:endParaRPr lang="en-US" sz="2000" dirty="0">
              <a:solidFill>
                <a:schemeClr val="bg2">
                  <a:lumMod val="90000"/>
                </a:schemeClr>
              </a:solidFill>
            </a:endParaRPr>
          </a:p>
        </p:txBody>
      </p:sp>
    </p:spTree>
    <p:extLst>
      <p:ext uri="{BB962C8B-B14F-4D97-AF65-F5344CB8AC3E}">
        <p14:creationId xmlns:p14="http://schemas.microsoft.com/office/powerpoint/2010/main" val="75804581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79700" y="626938"/>
            <a:ext cx="7812567" cy="1569660"/>
          </a:xfrm>
          <a:prstGeom prst="rect">
            <a:avLst/>
          </a:prstGeom>
          <a:noFill/>
        </p:spPr>
        <p:txBody>
          <a:bodyPr wrap="square" rtlCol="0">
            <a:spAutoFit/>
          </a:bodyPr>
          <a:lstStyle/>
          <a:p>
            <a:pPr algn="ctr"/>
            <a:r>
              <a:rPr lang="en-US" sz="3200" dirty="0" smtClean="0">
                <a:solidFill>
                  <a:schemeClr val="bg2">
                    <a:lumMod val="90000"/>
                  </a:schemeClr>
                </a:solidFill>
              </a:rPr>
              <a:t>How Should “People of the Word” </a:t>
            </a:r>
          </a:p>
          <a:p>
            <a:pPr algn="ctr"/>
            <a:r>
              <a:rPr lang="en-US" sz="3200" dirty="0" smtClean="0">
                <a:solidFill>
                  <a:schemeClr val="bg2">
                    <a:lumMod val="90000"/>
                  </a:schemeClr>
                </a:solidFill>
              </a:rPr>
              <a:t>Approach Biblical Interpretation?</a:t>
            </a:r>
          </a:p>
          <a:p>
            <a:pPr algn="ctr"/>
            <a:endParaRPr lang="en-US" sz="3200" dirty="0">
              <a:solidFill>
                <a:schemeClr val="bg2">
                  <a:lumMod val="90000"/>
                </a:schemeClr>
              </a:solidFill>
            </a:endParaRPr>
          </a:p>
        </p:txBody>
      </p:sp>
      <p:pic>
        <p:nvPicPr>
          <p:cNvPr id="6" name="Picture 5"/>
          <p:cNvPicPr>
            <a:picLocks noChangeAspect="1"/>
          </p:cNvPicPr>
          <p:nvPr/>
        </p:nvPicPr>
        <p:blipFill>
          <a:blip r:embed="rId3"/>
          <a:stretch>
            <a:fillRect/>
          </a:stretch>
        </p:blipFill>
        <p:spPr>
          <a:xfrm>
            <a:off x="2051158" y="2196598"/>
            <a:ext cx="2486976" cy="3405809"/>
          </a:xfrm>
          <a:prstGeom prst="rect">
            <a:avLst/>
          </a:prstGeom>
        </p:spPr>
      </p:pic>
      <p:sp>
        <p:nvSpPr>
          <p:cNvPr id="7" name="TextBox 6"/>
          <p:cNvSpPr txBox="1"/>
          <p:nvPr/>
        </p:nvSpPr>
        <p:spPr>
          <a:xfrm>
            <a:off x="5300134" y="2196598"/>
            <a:ext cx="5926666" cy="3477875"/>
          </a:xfrm>
          <a:prstGeom prst="rect">
            <a:avLst/>
          </a:prstGeom>
          <a:noFill/>
        </p:spPr>
        <p:txBody>
          <a:bodyPr wrap="square" rtlCol="0">
            <a:spAutoFit/>
          </a:bodyPr>
          <a:lstStyle/>
          <a:p>
            <a:r>
              <a:rPr lang="en-US" sz="2000" dirty="0" smtClean="0">
                <a:solidFill>
                  <a:schemeClr val="bg2">
                    <a:lumMod val="90000"/>
                  </a:schemeClr>
                </a:solidFill>
              </a:rPr>
              <a:t>“Interpretation is a circular process”</a:t>
            </a:r>
          </a:p>
          <a:p>
            <a:endParaRPr lang="en-US" sz="2000" dirty="0">
              <a:solidFill>
                <a:schemeClr val="bg2">
                  <a:lumMod val="90000"/>
                </a:schemeClr>
              </a:solidFill>
            </a:endParaRPr>
          </a:p>
          <a:p>
            <a:r>
              <a:rPr lang="en-US" sz="2000" dirty="0" smtClean="0">
                <a:solidFill>
                  <a:schemeClr val="bg2">
                    <a:lumMod val="90000"/>
                  </a:schemeClr>
                </a:solidFill>
              </a:rPr>
              <a:t>“To interpret adequately any portion of a text, a man must therefore have formed some conception of the text as a whole: this conception of the whole guides him in the interpretation of the individual words and units and is in turn subject to correction, enrichment, and deepening in his study of the individual units. The process by which a genuine understanding of a text is gained is, therefore, ‘circular’; from [words] to [subject matter] to [words], in continual and lively interaction.”</a:t>
            </a:r>
            <a:endParaRPr lang="en-US" sz="2000" dirty="0">
              <a:solidFill>
                <a:schemeClr val="bg2">
                  <a:lumMod val="90000"/>
                </a:schemeClr>
              </a:solidFill>
            </a:endParaRPr>
          </a:p>
        </p:txBody>
      </p:sp>
    </p:spTree>
    <p:extLst>
      <p:ext uri="{BB962C8B-B14F-4D97-AF65-F5344CB8AC3E}">
        <p14:creationId xmlns:p14="http://schemas.microsoft.com/office/powerpoint/2010/main" val="127367525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79700" y="626938"/>
            <a:ext cx="7812567" cy="1077218"/>
          </a:xfrm>
          <a:prstGeom prst="rect">
            <a:avLst/>
          </a:prstGeom>
          <a:noFill/>
        </p:spPr>
        <p:txBody>
          <a:bodyPr wrap="square" rtlCol="0">
            <a:spAutoFit/>
          </a:bodyPr>
          <a:lstStyle/>
          <a:p>
            <a:pPr algn="ctr"/>
            <a:r>
              <a:rPr lang="en-US" sz="3200" dirty="0" smtClean="0">
                <a:solidFill>
                  <a:schemeClr val="bg2">
                    <a:lumMod val="90000"/>
                  </a:schemeClr>
                </a:solidFill>
              </a:rPr>
              <a:t>What is the subject matter of the Scriptures? </a:t>
            </a:r>
          </a:p>
          <a:p>
            <a:pPr algn="ctr"/>
            <a:endParaRPr lang="en-US" sz="3200" dirty="0">
              <a:solidFill>
                <a:schemeClr val="bg2">
                  <a:lumMod val="90000"/>
                </a:schemeClr>
              </a:solidFill>
            </a:endParaRPr>
          </a:p>
        </p:txBody>
      </p:sp>
      <p:pic>
        <p:nvPicPr>
          <p:cNvPr id="6" name="Picture 5"/>
          <p:cNvPicPr>
            <a:picLocks noChangeAspect="1"/>
          </p:cNvPicPr>
          <p:nvPr/>
        </p:nvPicPr>
        <p:blipFill>
          <a:blip r:embed="rId3"/>
          <a:stretch>
            <a:fillRect/>
          </a:stretch>
        </p:blipFill>
        <p:spPr>
          <a:xfrm>
            <a:off x="2051158" y="2196598"/>
            <a:ext cx="2486976" cy="3405809"/>
          </a:xfrm>
          <a:prstGeom prst="rect">
            <a:avLst/>
          </a:prstGeom>
        </p:spPr>
      </p:pic>
      <p:sp>
        <p:nvSpPr>
          <p:cNvPr id="7" name="TextBox 6"/>
          <p:cNvSpPr txBox="1"/>
          <p:nvPr/>
        </p:nvSpPr>
        <p:spPr>
          <a:xfrm>
            <a:off x="5300134" y="2196598"/>
            <a:ext cx="5926666" cy="2246769"/>
          </a:xfrm>
          <a:prstGeom prst="rect">
            <a:avLst/>
          </a:prstGeom>
          <a:noFill/>
        </p:spPr>
        <p:txBody>
          <a:bodyPr wrap="square" rtlCol="0">
            <a:spAutoFit/>
          </a:bodyPr>
          <a:lstStyle/>
          <a:p>
            <a:r>
              <a:rPr lang="en-US" sz="2000" dirty="0" smtClean="0">
                <a:solidFill>
                  <a:schemeClr val="bg2">
                    <a:lumMod val="90000"/>
                  </a:schemeClr>
                </a:solidFill>
              </a:rPr>
              <a:t>“Radical Gospel”</a:t>
            </a:r>
          </a:p>
          <a:p>
            <a:endParaRPr lang="en-US" sz="2000" dirty="0">
              <a:solidFill>
                <a:schemeClr val="bg2">
                  <a:lumMod val="90000"/>
                </a:schemeClr>
              </a:solidFill>
            </a:endParaRPr>
          </a:p>
          <a:p>
            <a:pPr marL="514350" indent="-514350">
              <a:buAutoNum type="romanUcPeriod"/>
            </a:pPr>
            <a:r>
              <a:rPr lang="en-US" sz="2000" dirty="0" smtClean="0">
                <a:solidFill>
                  <a:schemeClr val="bg2">
                    <a:lumMod val="90000"/>
                  </a:schemeClr>
                </a:solidFill>
              </a:rPr>
              <a:t>Condemning law and wrath of God, and guilt and lost-ness of man</a:t>
            </a:r>
          </a:p>
          <a:p>
            <a:pPr marL="514350" indent="-514350">
              <a:buAutoNum type="romanUcPeriod"/>
            </a:pPr>
            <a:r>
              <a:rPr lang="en-US" sz="2000" dirty="0" smtClean="0">
                <a:solidFill>
                  <a:schemeClr val="bg2">
                    <a:lumMod val="90000"/>
                  </a:schemeClr>
                </a:solidFill>
              </a:rPr>
              <a:t>Sole work of God in Christ to save us</a:t>
            </a:r>
          </a:p>
          <a:p>
            <a:pPr marL="514350" indent="-514350">
              <a:buAutoNum type="romanUcPeriod"/>
            </a:pPr>
            <a:r>
              <a:rPr lang="en-US" sz="2000" dirty="0" smtClean="0">
                <a:solidFill>
                  <a:schemeClr val="bg2">
                    <a:lumMod val="90000"/>
                  </a:schemeClr>
                </a:solidFill>
              </a:rPr>
              <a:t>Transformation of humankind produced by God’s saving work</a:t>
            </a:r>
            <a:endParaRPr lang="en-US" sz="2000" dirty="0">
              <a:solidFill>
                <a:schemeClr val="bg2">
                  <a:lumMod val="90000"/>
                </a:schemeClr>
              </a:solidFill>
            </a:endParaRPr>
          </a:p>
        </p:txBody>
      </p:sp>
    </p:spTree>
    <p:extLst>
      <p:ext uri="{BB962C8B-B14F-4D97-AF65-F5344CB8AC3E}">
        <p14:creationId xmlns:p14="http://schemas.microsoft.com/office/powerpoint/2010/main" val="128638387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79700" y="626938"/>
            <a:ext cx="7812567" cy="1077218"/>
          </a:xfrm>
          <a:prstGeom prst="rect">
            <a:avLst/>
          </a:prstGeom>
          <a:noFill/>
        </p:spPr>
        <p:txBody>
          <a:bodyPr wrap="square" rtlCol="0">
            <a:spAutoFit/>
          </a:bodyPr>
          <a:lstStyle/>
          <a:p>
            <a:pPr algn="ctr"/>
            <a:r>
              <a:rPr lang="en-US" sz="3200" dirty="0" smtClean="0">
                <a:solidFill>
                  <a:schemeClr val="bg2">
                    <a:lumMod val="90000"/>
                  </a:schemeClr>
                </a:solidFill>
              </a:rPr>
              <a:t>What is the subject matter of the Scriptures? </a:t>
            </a:r>
          </a:p>
          <a:p>
            <a:pPr algn="ctr"/>
            <a:endParaRPr lang="en-US" sz="3200" dirty="0">
              <a:solidFill>
                <a:schemeClr val="bg2">
                  <a:lumMod val="90000"/>
                </a:schemeClr>
              </a:solidFill>
            </a:endParaRPr>
          </a:p>
        </p:txBody>
      </p:sp>
      <p:pic>
        <p:nvPicPr>
          <p:cNvPr id="5" name="Picture 4"/>
          <p:cNvPicPr>
            <a:picLocks noChangeAspect="1"/>
          </p:cNvPicPr>
          <p:nvPr/>
        </p:nvPicPr>
        <p:blipFill rotWithShape="1">
          <a:blip r:embed="rId3"/>
          <a:srcRect t="5332"/>
          <a:stretch/>
        </p:blipFill>
        <p:spPr>
          <a:xfrm>
            <a:off x="1952144" y="2133599"/>
            <a:ext cx="2298123" cy="3547335"/>
          </a:xfrm>
          <a:prstGeom prst="rect">
            <a:avLst/>
          </a:prstGeom>
        </p:spPr>
      </p:pic>
      <p:sp>
        <p:nvSpPr>
          <p:cNvPr id="8" name="TextBox 7"/>
          <p:cNvSpPr txBox="1"/>
          <p:nvPr/>
        </p:nvSpPr>
        <p:spPr>
          <a:xfrm>
            <a:off x="5283202" y="2242251"/>
            <a:ext cx="5486398" cy="1692771"/>
          </a:xfrm>
          <a:prstGeom prst="rect">
            <a:avLst/>
          </a:prstGeom>
          <a:noFill/>
        </p:spPr>
        <p:txBody>
          <a:bodyPr wrap="square" rtlCol="0">
            <a:spAutoFit/>
          </a:bodyPr>
          <a:lstStyle/>
          <a:p>
            <a:r>
              <a:rPr lang="en-US" sz="2800" dirty="0" smtClean="0">
                <a:solidFill>
                  <a:schemeClr val="bg2">
                    <a:lumMod val="90000"/>
                  </a:schemeClr>
                </a:solidFill>
              </a:rPr>
              <a:t>A “beautiful image of the king.”</a:t>
            </a:r>
          </a:p>
          <a:p>
            <a:r>
              <a:rPr lang="en-US" sz="2400" i="1" dirty="0" smtClean="0">
                <a:solidFill>
                  <a:schemeClr val="bg2">
                    <a:lumMod val="90000"/>
                  </a:schemeClr>
                </a:solidFill>
              </a:rPr>
              <a:t>	Against Heresies</a:t>
            </a:r>
            <a:r>
              <a:rPr lang="en-US" sz="2400" dirty="0" smtClean="0">
                <a:solidFill>
                  <a:schemeClr val="bg2">
                    <a:lumMod val="90000"/>
                  </a:schemeClr>
                </a:solidFill>
              </a:rPr>
              <a:t> I.8.1 in </a:t>
            </a:r>
            <a:r>
              <a:rPr lang="en-US" sz="2400" i="1" dirty="0" smtClean="0">
                <a:solidFill>
                  <a:schemeClr val="bg2">
                    <a:lumMod val="90000"/>
                  </a:schemeClr>
                </a:solidFill>
              </a:rPr>
              <a:t>ANF</a:t>
            </a:r>
            <a:r>
              <a:rPr lang="en-US" sz="2400" dirty="0" smtClean="0">
                <a:solidFill>
                  <a:schemeClr val="bg2">
                    <a:lumMod val="90000"/>
                  </a:schemeClr>
                </a:solidFill>
              </a:rPr>
              <a:t> 1:326.</a:t>
            </a:r>
          </a:p>
          <a:p>
            <a:endParaRPr lang="en-US" sz="2400" dirty="0">
              <a:solidFill>
                <a:schemeClr val="bg2">
                  <a:lumMod val="90000"/>
                </a:schemeClr>
              </a:solidFill>
            </a:endParaRPr>
          </a:p>
          <a:p>
            <a:endParaRPr lang="en-US" sz="2400" dirty="0">
              <a:solidFill>
                <a:schemeClr val="bg2">
                  <a:lumMod val="90000"/>
                </a:schemeClr>
              </a:solidFill>
            </a:endParaRPr>
          </a:p>
        </p:txBody>
      </p:sp>
    </p:spTree>
    <p:extLst>
      <p:ext uri="{BB962C8B-B14F-4D97-AF65-F5344CB8AC3E}">
        <p14:creationId xmlns:p14="http://schemas.microsoft.com/office/powerpoint/2010/main" val="161869731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r="9083"/>
          <a:stretch/>
        </p:blipFill>
        <p:spPr>
          <a:xfrm>
            <a:off x="1337733" y="1704156"/>
            <a:ext cx="3113290" cy="4309402"/>
          </a:xfrm>
          <a:prstGeom prst="rect">
            <a:avLst/>
          </a:prstGeom>
        </p:spPr>
      </p:pic>
      <p:sp>
        <p:nvSpPr>
          <p:cNvPr id="2" name="TextBox 1"/>
          <p:cNvSpPr txBox="1"/>
          <p:nvPr/>
        </p:nvSpPr>
        <p:spPr>
          <a:xfrm>
            <a:off x="2279700" y="626938"/>
            <a:ext cx="7812567" cy="1077218"/>
          </a:xfrm>
          <a:prstGeom prst="rect">
            <a:avLst/>
          </a:prstGeom>
          <a:noFill/>
        </p:spPr>
        <p:txBody>
          <a:bodyPr wrap="square" rtlCol="0">
            <a:spAutoFit/>
          </a:bodyPr>
          <a:lstStyle/>
          <a:p>
            <a:pPr algn="ctr"/>
            <a:r>
              <a:rPr lang="en-US" sz="3200" dirty="0" smtClean="0">
                <a:solidFill>
                  <a:schemeClr val="bg2">
                    <a:lumMod val="90000"/>
                  </a:schemeClr>
                </a:solidFill>
              </a:rPr>
              <a:t>What is the subject matter of the Scriptures? </a:t>
            </a:r>
          </a:p>
          <a:p>
            <a:pPr algn="ctr"/>
            <a:endParaRPr lang="en-US" sz="3200" dirty="0">
              <a:solidFill>
                <a:schemeClr val="bg2">
                  <a:lumMod val="90000"/>
                </a:schemeClr>
              </a:solidFill>
            </a:endParaRPr>
          </a:p>
        </p:txBody>
      </p:sp>
    </p:spTree>
    <p:extLst>
      <p:ext uri="{BB962C8B-B14F-4D97-AF65-F5344CB8AC3E}">
        <p14:creationId xmlns:p14="http://schemas.microsoft.com/office/powerpoint/2010/main" val="210247227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r="9083"/>
          <a:stretch/>
        </p:blipFill>
        <p:spPr>
          <a:xfrm>
            <a:off x="1337733" y="1704157"/>
            <a:ext cx="3098800" cy="4289344"/>
          </a:xfrm>
          <a:prstGeom prst="rect">
            <a:avLst/>
          </a:prstGeom>
        </p:spPr>
      </p:pic>
      <p:sp>
        <p:nvSpPr>
          <p:cNvPr id="2" name="TextBox 1"/>
          <p:cNvSpPr txBox="1"/>
          <p:nvPr/>
        </p:nvSpPr>
        <p:spPr>
          <a:xfrm>
            <a:off x="2279700" y="626938"/>
            <a:ext cx="7812567" cy="1077218"/>
          </a:xfrm>
          <a:prstGeom prst="rect">
            <a:avLst/>
          </a:prstGeom>
          <a:noFill/>
        </p:spPr>
        <p:txBody>
          <a:bodyPr wrap="square" rtlCol="0">
            <a:spAutoFit/>
          </a:bodyPr>
          <a:lstStyle/>
          <a:p>
            <a:pPr algn="ctr"/>
            <a:r>
              <a:rPr lang="en-US" sz="3200" dirty="0" smtClean="0">
                <a:solidFill>
                  <a:schemeClr val="bg2">
                    <a:lumMod val="90000"/>
                  </a:schemeClr>
                </a:solidFill>
              </a:rPr>
              <a:t>What is the subject matter of the Scriptures? </a:t>
            </a:r>
          </a:p>
          <a:p>
            <a:pPr algn="ctr"/>
            <a:endParaRPr lang="en-US" sz="3200" dirty="0">
              <a:solidFill>
                <a:schemeClr val="bg2">
                  <a:lumMod val="90000"/>
                </a:schemeClr>
              </a:solidFill>
            </a:endParaRPr>
          </a:p>
        </p:txBody>
      </p:sp>
      <p:sp>
        <p:nvSpPr>
          <p:cNvPr id="4" name="TextBox 3"/>
          <p:cNvSpPr txBox="1"/>
          <p:nvPr/>
        </p:nvSpPr>
        <p:spPr>
          <a:xfrm>
            <a:off x="5367868" y="2216826"/>
            <a:ext cx="5706531" cy="2062103"/>
          </a:xfrm>
          <a:prstGeom prst="rect">
            <a:avLst/>
          </a:prstGeom>
          <a:noFill/>
        </p:spPr>
        <p:txBody>
          <a:bodyPr wrap="square" rtlCol="0">
            <a:spAutoFit/>
          </a:bodyPr>
          <a:lstStyle/>
          <a:p>
            <a:r>
              <a:rPr lang="en-US" sz="2800" dirty="0" smtClean="0">
                <a:solidFill>
                  <a:schemeClr val="bg2">
                    <a:lumMod val="90000"/>
                  </a:schemeClr>
                </a:solidFill>
              </a:rPr>
              <a:t>”</a:t>
            </a:r>
            <a:r>
              <a:rPr lang="en-US" sz="2800" dirty="0">
                <a:solidFill>
                  <a:schemeClr val="bg2">
                    <a:lumMod val="90000"/>
                  </a:schemeClr>
                </a:solidFill>
              </a:rPr>
              <a:t>Scripture surrounds the cross of Christ on all sides.” </a:t>
            </a:r>
          </a:p>
          <a:p>
            <a:r>
              <a:rPr lang="en-US" sz="2400" dirty="0">
                <a:solidFill>
                  <a:schemeClr val="bg2">
                    <a:lumMod val="90000"/>
                  </a:schemeClr>
                </a:solidFill>
              </a:rPr>
              <a:t>	Telford Work (</a:t>
            </a:r>
            <a:r>
              <a:rPr lang="en-US" sz="2400" i="1" dirty="0">
                <a:solidFill>
                  <a:schemeClr val="bg2">
                    <a:lumMod val="90000"/>
                  </a:schemeClr>
                </a:solidFill>
              </a:rPr>
              <a:t>Living and Active</a:t>
            </a:r>
            <a:r>
              <a:rPr lang="en-US" sz="2400" dirty="0">
                <a:solidFill>
                  <a:schemeClr val="bg2">
                    <a:lumMod val="90000"/>
                  </a:schemeClr>
                </a:solidFill>
              </a:rPr>
              <a:t>)</a:t>
            </a:r>
          </a:p>
          <a:p>
            <a:endParaRPr lang="en-US" sz="2400" dirty="0">
              <a:solidFill>
                <a:schemeClr val="bg2">
                  <a:lumMod val="90000"/>
                </a:schemeClr>
              </a:solidFill>
            </a:endParaRPr>
          </a:p>
          <a:p>
            <a:endParaRPr lang="en-US" sz="2400" dirty="0">
              <a:solidFill>
                <a:schemeClr val="bg2">
                  <a:lumMod val="90000"/>
                </a:schemeClr>
              </a:solidFill>
            </a:endParaRPr>
          </a:p>
        </p:txBody>
      </p:sp>
    </p:spTree>
    <p:extLst>
      <p:ext uri="{BB962C8B-B14F-4D97-AF65-F5344CB8AC3E}">
        <p14:creationId xmlns:p14="http://schemas.microsoft.com/office/powerpoint/2010/main" val="167440801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r="9083"/>
          <a:stretch/>
        </p:blipFill>
        <p:spPr>
          <a:xfrm>
            <a:off x="1337733" y="1704156"/>
            <a:ext cx="3115734" cy="4312784"/>
          </a:xfrm>
          <a:prstGeom prst="rect">
            <a:avLst/>
          </a:prstGeom>
        </p:spPr>
      </p:pic>
      <p:sp>
        <p:nvSpPr>
          <p:cNvPr id="2" name="TextBox 1"/>
          <p:cNvSpPr txBox="1"/>
          <p:nvPr/>
        </p:nvSpPr>
        <p:spPr>
          <a:xfrm>
            <a:off x="2279700" y="626938"/>
            <a:ext cx="7812567" cy="1077218"/>
          </a:xfrm>
          <a:prstGeom prst="rect">
            <a:avLst/>
          </a:prstGeom>
          <a:noFill/>
        </p:spPr>
        <p:txBody>
          <a:bodyPr wrap="square" rtlCol="0">
            <a:spAutoFit/>
          </a:bodyPr>
          <a:lstStyle/>
          <a:p>
            <a:pPr algn="ctr"/>
            <a:r>
              <a:rPr lang="en-US" sz="3200" dirty="0" smtClean="0">
                <a:solidFill>
                  <a:schemeClr val="bg2">
                    <a:lumMod val="90000"/>
                  </a:schemeClr>
                </a:solidFill>
              </a:rPr>
              <a:t>What is the subject matter of the Scriptures? </a:t>
            </a:r>
          </a:p>
          <a:p>
            <a:pPr algn="ctr"/>
            <a:endParaRPr lang="en-US" sz="3200" dirty="0">
              <a:solidFill>
                <a:schemeClr val="bg2">
                  <a:lumMod val="90000"/>
                </a:schemeClr>
              </a:solidFill>
            </a:endParaRPr>
          </a:p>
        </p:txBody>
      </p:sp>
      <p:sp>
        <p:nvSpPr>
          <p:cNvPr id="4" name="TextBox 3"/>
          <p:cNvSpPr txBox="1"/>
          <p:nvPr/>
        </p:nvSpPr>
        <p:spPr>
          <a:xfrm>
            <a:off x="5334002" y="2247641"/>
            <a:ext cx="5486398" cy="3354765"/>
          </a:xfrm>
          <a:prstGeom prst="rect">
            <a:avLst/>
          </a:prstGeom>
          <a:noFill/>
        </p:spPr>
        <p:txBody>
          <a:bodyPr wrap="square" rtlCol="0">
            <a:spAutoFit/>
          </a:bodyPr>
          <a:lstStyle/>
          <a:p>
            <a:r>
              <a:rPr lang="en-US" sz="2800" smtClean="0">
                <a:solidFill>
                  <a:schemeClr val="bg2">
                    <a:lumMod val="90000"/>
                  </a:schemeClr>
                </a:solidFill>
              </a:rPr>
              <a:t>”</a:t>
            </a:r>
            <a:r>
              <a:rPr lang="en-US" sz="2800" dirty="0" smtClean="0">
                <a:solidFill>
                  <a:schemeClr val="bg2">
                    <a:lumMod val="90000"/>
                  </a:schemeClr>
                </a:solidFill>
              </a:rPr>
              <a:t>Scripture surrounds the cross of Christ on all sides.” </a:t>
            </a:r>
          </a:p>
          <a:p>
            <a:r>
              <a:rPr lang="en-US" sz="2400" dirty="0">
                <a:solidFill>
                  <a:schemeClr val="bg2">
                    <a:lumMod val="90000"/>
                  </a:schemeClr>
                </a:solidFill>
              </a:rPr>
              <a:t>	</a:t>
            </a:r>
            <a:r>
              <a:rPr lang="en-US" sz="2400" dirty="0" smtClean="0">
                <a:solidFill>
                  <a:schemeClr val="bg2">
                    <a:lumMod val="90000"/>
                  </a:schemeClr>
                </a:solidFill>
              </a:rPr>
              <a:t>Telford Work (</a:t>
            </a:r>
            <a:r>
              <a:rPr lang="en-US" sz="2400" i="1" dirty="0" smtClean="0">
                <a:solidFill>
                  <a:schemeClr val="bg2">
                    <a:lumMod val="90000"/>
                  </a:schemeClr>
                </a:solidFill>
              </a:rPr>
              <a:t>Living and Active</a:t>
            </a:r>
            <a:r>
              <a:rPr lang="en-US" sz="2400" dirty="0" smtClean="0">
                <a:solidFill>
                  <a:schemeClr val="bg2">
                    <a:lumMod val="90000"/>
                  </a:schemeClr>
                </a:solidFill>
              </a:rPr>
              <a:t>)</a:t>
            </a:r>
          </a:p>
          <a:p>
            <a:endParaRPr lang="en-US" sz="2400" dirty="0">
              <a:solidFill>
                <a:schemeClr val="bg2">
                  <a:lumMod val="90000"/>
                </a:schemeClr>
              </a:solidFill>
            </a:endParaRPr>
          </a:p>
          <a:p>
            <a:r>
              <a:rPr lang="en-US" sz="2800" dirty="0" smtClean="0">
                <a:solidFill>
                  <a:schemeClr val="bg2">
                    <a:lumMod val="90000"/>
                  </a:schemeClr>
                </a:solidFill>
              </a:rPr>
              <a:t>“I, poor little creature, do not find anything in the Scriptures but Jesus Christ and him crucified.” </a:t>
            </a:r>
          </a:p>
          <a:p>
            <a:r>
              <a:rPr lang="en-US" sz="2400" dirty="0">
                <a:solidFill>
                  <a:schemeClr val="bg2">
                    <a:lumMod val="90000"/>
                  </a:schemeClr>
                </a:solidFill>
              </a:rPr>
              <a:t>	</a:t>
            </a:r>
            <a:r>
              <a:rPr lang="en-US" sz="2400" dirty="0" smtClean="0">
                <a:solidFill>
                  <a:schemeClr val="bg2">
                    <a:lumMod val="90000"/>
                  </a:schemeClr>
                </a:solidFill>
              </a:rPr>
              <a:t>			Luther </a:t>
            </a:r>
            <a:endParaRPr lang="en-US" sz="2400" dirty="0">
              <a:solidFill>
                <a:schemeClr val="bg2">
                  <a:lumMod val="90000"/>
                </a:schemeClr>
              </a:solidFill>
            </a:endParaRPr>
          </a:p>
        </p:txBody>
      </p:sp>
    </p:spTree>
    <p:extLst>
      <p:ext uri="{BB962C8B-B14F-4D97-AF65-F5344CB8AC3E}">
        <p14:creationId xmlns:p14="http://schemas.microsoft.com/office/powerpoint/2010/main" val="116565182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707466" y="1866299"/>
            <a:ext cx="2555950" cy="3950104"/>
          </a:xfrm>
          <a:prstGeom prst="rect">
            <a:avLst/>
          </a:prstGeom>
        </p:spPr>
      </p:pic>
      <p:sp>
        <p:nvSpPr>
          <p:cNvPr id="2" name="TextBox 1"/>
          <p:cNvSpPr txBox="1"/>
          <p:nvPr/>
        </p:nvSpPr>
        <p:spPr>
          <a:xfrm>
            <a:off x="3522133" y="609598"/>
            <a:ext cx="4926617" cy="707886"/>
          </a:xfrm>
          <a:prstGeom prst="rect">
            <a:avLst/>
          </a:prstGeom>
          <a:noFill/>
        </p:spPr>
        <p:txBody>
          <a:bodyPr wrap="square" rtlCol="0">
            <a:spAutoFit/>
          </a:bodyPr>
          <a:lstStyle/>
          <a:p>
            <a:pPr algn="ctr"/>
            <a:r>
              <a:rPr lang="en-US" sz="4000" b="1" dirty="0" smtClean="0">
                <a:solidFill>
                  <a:schemeClr val="bg2">
                    <a:lumMod val="90000"/>
                  </a:schemeClr>
                </a:solidFill>
              </a:rPr>
              <a:t>What is the Bible? </a:t>
            </a:r>
            <a:endParaRPr lang="en-US" sz="4000" b="1" dirty="0">
              <a:solidFill>
                <a:schemeClr val="bg2">
                  <a:lumMod val="90000"/>
                </a:schemeClr>
              </a:solidFill>
            </a:endParaRPr>
          </a:p>
        </p:txBody>
      </p:sp>
      <p:sp>
        <p:nvSpPr>
          <p:cNvPr id="3" name="TextBox 2"/>
          <p:cNvSpPr txBox="1"/>
          <p:nvPr/>
        </p:nvSpPr>
        <p:spPr>
          <a:xfrm>
            <a:off x="694267" y="2663222"/>
            <a:ext cx="3335865" cy="1384995"/>
          </a:xfrm>
          <a:prstGeom prst="rect">
            <a:avLst/>
          </a:prstGeom>
          <a:noFill/>
        </p:spPr>
        <p:txBody>
          <a:bodyPr wrap="square" rtlCol="0">
            <a:spAutoFit/>
          </a:bodyPr>
          <a:lstStyle/>
          <a:p>
            <a:pPr algn="ctr"/>
            <a:r>
              <a:rPr lang="en-US" sz="2800" dirty="0" smtClean="0">
                <a:solidFill>
                  <a:schemeClr val="bg2">
                    <a:lumMod val="90000"/>
                  </a:schemeClr>
                </a:solidFill>
              </a:rPr>
              <a:t>Just another collection of ancient faulty writings</a:t>
            </a:r>
            <a:endParaRPr lang="en-US" sz="2800" dirty="0">
              <a:solidFill>
                <a:schemeClr val="bg2">
                  <a:lumMod val="90000"/>
                </a:schemeClr>
              </a:solidFill>
            </a:endParaRPr>
          </a:p>
        </p:txBody>
      </p:sp>
      <p:sp>
        <p:nvSpPr>
          <p:cNvPr id="6" name="TextBox 5"/>
          <p:cNvSpPr txBox="1"/>
          <p:nvPr/>
        </p:nvSpPr>
        <p:spPr>
          <a:xfrm>
            <a:off x="8568266" y="2663222"/>
            <a:ext cx="2709334" cy="1384995"/>
          </a:xfrm>
          <a:prstGeom prst="rect">
            <a:avLst/>
          </a:prstGeom>
          <a:noFill/>
        </p:spPr>
        <p:txBody>
          <a:bodyPr wrap="square" rtlCol="0">
            <a:spAutoFit/>
          </a:bodyPr>
          <a:lstStyle/>
          <a:p>
            <a:pPr algn="ctr"/>
            <a:r>
              <a:rPr lang="en-US" sz="2800" dirty="0" smtClean="0">
                <a:solidFill>
                  <a:schemeClr val="bg2">
                    <a:lumMod val="90000"/>
                  </a:schemeClr>
                </a:solidFill>
              </a:rPr>
              <a:t>A book that is perfectly true in every way</a:t>
            </a:r>
            <a:endParaRPr lang="en-US" sz="2800" dirty="0">
              <a:solidFill>
                <a:schemeClr val="bg2">
                  <a:lumMod val="90000"/>
                </a:schemeClr>
              </a:solidFill>
            </a:endParaRPr>
          </a:p>
        </p:txBody>
      </p:sp>
    </p:spTree>
    <p:extLst>
      <p:ext uri="{BB962C8B-B14F-4D97-AF65-F5344CB8AC3E}">
        <p14:creationId xmlns:p14="http://schemas.microsoft.com/office/powerpoint/2010/main" val="105761963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51467" y="610005"/>
            <a:ext cx="10058400" cy="3600986"/>
          </a:xfrm>
          <a:prstGeom prst="rect">
            <a:avLst/>
          </a:prstGeom>
          <a:noFill/>
        </p:spPr>
        <p:txBody>
          <a:bodyPr wrap="square" rtlCol="0">
            <a:spAutoFit/>
          </a:bodyPr>
          <a:lstStyle/>
          <a:p>
            <a:pPr algn="ctr"/>
            <a:r>
              <a:rPr lang="en-US" sz="3600" b="1" dirty="0" smtClean="0">
                <a:solidFill>
                  <a:schemeClr val="bg2">
                    <a:lumMod val="90000"/>
                  </a:schemeClr>
                </a:solidFill>
              </a:rPr>
              <a:t>How shall we interpret this image of the King?</a:t>
            </a:r>
          </a:p>
          <a:p>
            <a:endParaRPr lang="en-US" sz="3200" dirty="0">
              <a:solidFill>
                <a:schemeClr val="bg2">
                  <a:lumMod val="90000"/>
                </a:schemeClr>
              </a:solidFill>
            </a:endParaRPr>
          </a:p>
          <a:p>
            <a:pPr marL="514350" indent="-514350">
              <a:buAutoNum type="arabicPeriod"/>
            </a:pPr>
            <a:r>
              <a:rPr lang="en-US" sz="3200" dirty="0" smtClean="0">
                <a:solidFill>
                  <a:schemeClr val="bg2">
                    <a:lumMod val="90000"/>
                  </a:schemeClr>
                </a:solidFill>
              </a:rPr>
              <a:t>Together as the people of God—never as individuals</a:t>
            </a:r>
          </a:p>
          <a:p>
            <a:pPr marL="514350" indent="-514350">
              <a:buAutoNum type="arabicPeriod"/>
            </a:pPr>
            <a:endParaRPr lang="en-US" sz="3200" dirty="0" smtClean="0">
              <a:solidFill>
                <a:schemeClr val="bg2">
                  <a:lumMod val="90000"/>
                </a:schemeClr>
              </a:solidFill>
            </a:endParaRPr>
          </a:p>
          <a:p>
            <a:pPr marL="514350" indent="-514350">
              <a:buAutoNum type="arabicPeriod"/>
            </a:pPr>
            <a:endParaRPr lang="en-US" sz="3200" dirty="0" smtClean="0">
              <a:solidFill>
                <a:schemeClr val="bg2">
                  <a:lumMod val="90000"/>
                </a:schemeClr>
              </a:solidFill>
            </a:endParaRPr>
          </a:p>
          <a:p>
            <a:pPr marL="514350" indent="-514350">
              <a:buAutoNum type="arabicPeriod"/>
            </a:pPr>
            <a:endParaRPr lang="en-US" sz="3200" dirty="0" smtClean="0">
              <a:solidFill>
                <a:schemeClr val="bg2">
                  <a:lumMod val="90000"/>
                </a:schemeClr>
              </a:solidFill>
            </a:endParaRPr>
          </a:p>
          <a:p>
            <a:endParaRPr lang="en-US" sz="3200" dirty="0">
              <a:solidFill>
                <a:schemeClr val="bg2">
                  <a:lumMod val="90000"/>
                </a:schemeClr>
              </a:solidFill>
            </a:endParaRPr>
          </a:p>
        </p:txBody>
      </p:sp>
    </p:spTree>
    <p:extLst>
      <p:ext uri="{BB962C8B-B14F-4D97-AF65-F5344CB8AC3E}">
        <p14:creationId xmlns:p14="http://schemas.microsoft.com/office/powerpoint/2010/main" val="160446318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51467" y="610005"/>
            <a:ext cx="10058400" cy="4585871"/>
          </a:xfrm>
          <a:prstGeom prst="rect">
            <a:avLst/>
          </a:prstGeom>
          <a:noFill/>
        </p:spPr>
        <p:txBody>
          <a:bodyPr wrap="square" rtlCol="0">
            <a:spAutoFit/>
          </a:bodyPr>
          <a:lstStyle/>
          <a:p>
            <a:pPr algn="ctr"/>
            <a:r>
              <a:rPr lang="en-US" sz="3600" b="1" dirty="0" smtClean="0">
                <a:solidFill>
                  <a:schemeClr val="bg2">
                    <a:lumMod val="90000"/>
                  </a:schemeClr>
                </a:solidFill>
              </a:rPr>
              <a:t>How shall we interpret this image of the King?</a:t>
            </a:r>
          </a:p>
          <a:p>
            <a:endParaRPr lang="en-US" sz="3200" dirty="0">
              <a:solidFill>
                <a:schemeClr val="bg2">
                  <a:lumMod val="90000"/>
                </a:schemeClr>
              </a:solidFill>
            </a:endParaRPr>
          </a:p>
          <a:p>
            <a:pPr marL="514350" indent="-514350">
              <a:buAutoNum type="arabicPeriod"/>
            </a:pPr>
            <a:r>
              <a:rPr lang="en-US" sz="3200" dirty="0" smtClean="0">
                <a:solidFill>
                  <a:schemeClr val="bg2">
                    <a:lumMod val="90000"/>
                  </a:schemeClr>
                </a:solidFill>
              </a:rPr>
              <a:t>Together as the people of God—never as individuals</a:t>
            </a:r>
          </a:p>
          <a:p>
            <a:pPr marL="514350" indent="-514350">
              <a:buAutoNum type="arabicPeriod"/>
            </a:pPr>
            <a:endParaRPr lang="en-US" sz="3200" dirty="0" smtClean="0">
              <a:solidFill>
                <a:schemeClr val="bg2">
                  <a:lumMod val="90000"/>
                </a:schemeClr>
              </a:solidFill>
            </a:endParaRPr>
          </a:p>
          <a:p>
            <a:pPr marL="514350" indent="-514350">
              <a:buAutoNum type="arabicPeriod"/>
            </a:pPr>
            <a:r>
              <a:rPr lang="en-US" sz="3200" dirty="0" smtClean="0">
                <a:solidFill>
                  <a:schemeClr val="bg2">
                    <a:lumMod val="90000"/>
                  </a:schemeClr>
                </a:solidFill>
              </a:rPr>
              <a:t>Recognize that we are not neutral readers/interpreters</a:t>
            </a:r>
          </a:p>
          <a:p>
            <a:pPr marL="514350" indent="-514350">
              <a:buAutoNum type="arabicPeriod"/>
            </a:pPr>
            <a:endParaRPr lang="en-US" sz="3200" dirty="0" smtClean="0">
              <a:solidFill>
                <a:schemeClr val="bg2">
                  <a:lumMod val="90000"/>
                </a:schemeClr>
              </a:solidFill>
            </a:endParaRPr>
          </a:p>
          <a:p>
            <a:pPr marL="514350" indent="-514350">
              <a:buAutoNum type="arabicPeriod"/>
            </a:pPr>
            <a:endParaRPr lang="en-US" sz="3200" dirty="0" smtClean="0">
              <a:solidFill>
                <a:schemeClr val="bg2">
                  <a:lumMod val="90000"/>
                </a:schemeClr>
              </a:solidFill>
            </a:endParaRPr>
          </a:p>
          <a:p>
            <a:pPr marL="514350" indent="-514350">
              <a:buAutoNum type="arabicPeriod"/>
            </a:pPr>
            <a:endParaRPr lang="en-US" sz="3200" dirty="0" smtClean="0">
              <a:solidFill>
                <a:schemeClr val="bg2">
                  <a:lumMod val="90000"/>
                </a:schemeClr>
              </a:solidFill>
            </a:endParaRPr>
          </a:p>
          <a:p>
            <a:endParaRPr lang="en-US" sz="3200" dirty="0">
              <a:solidFill>
                <a:schemeClr val="bg2">
                  <a:lumMod val="90000"/>
                </a:schemeClr>
              </a:solidFill>
            </a:endParaRPr>
          </a:p>
        </p:txBody>
      </p:sp>
    </p:spTree>
    <p:extLst>
      <p:ext uri="{BB962C8B-B14F-4D97-AF65-F5344CB8AC3E}">
        <p14:creationId xmlns:p14="http://schemas.microsoft.com/office/powerpoint/2010/main" val="174725412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51467" y="610005"/>
            <a:ext cx="10058400" cy="5570756"/>
          </a:xfrm>
          <a:prstGeom prst="rect">
            <a:avLst/>
          </a:prstGeom>
          <a:noFill/>
        </p:spPr>
        <p:txBody>
          <a:bodyPr wrap="square" rtlCol="0">
            <a:spAutoFit/>
          </a:bodyPr>
          <a:lstStyle/>
          <a:p>
            <a:pPr algn="ctr"/>
            <a:r>
              <a:rPr lang="en-US" sz="3600" b="1" dirty="0" smtClean="0">
                <a:solidFill>
                  <a:schemeClr val="bg2">
                    <a:lumMod val="90000"/>
                  </a:schemeClr>
                </a:solidFill>
              </a:rPr>
              <a:t>How shall we interpret this image of the King?</a:t>
            </a:r>
          </a:p>
          <a:p>
            <a:endParaRPr lang="en-US" sz="3200" dirty="0">
              <a:solidFill>
                <a:schemeClr val="bg2">
                  <a:lumMod val="90000"/>
                </a:schemeClr>
              </a:solidFill>
            </a:endParaRPr>
          </a:p>
          <a:p>
            <a:pPr marL="514350" indent="-514350">
              <a:buAutoNum type="arabicPeriod"/>
            </a:pPr>
            <a:r>
              <a:rPr lang="en-US" sz="3200" dirty="0" smtClean="0">
                <a:solidFill>
                  <a:schemeClr val="bg2">
                    <a:lumMod val="90000"/>
                  </a:schemeClr>
                </a:solidFill>
              </a:rPr>
              <a:t>Together as the people of God—never as individuals</a:t>
            </a:r>
          </a:p>
          <a:p>
            <a:pPr marL="514350" indent="-514350">
              <a:buAutoNum type="arabicPeriod"/>
            </a:pPr>
            <a:endParaRPr lang="en-US" sz="3200" dirty="0" smtClean="0">
              <a:solidFill>
                <a:schemeClr val="bg2">
                  <a:lumMod val="90000"/>
                </a:schemeClr>
              </a:solidFill>
            </a:endParaRPr>
          </a:p>
          <a:p>
            <a:pPr marL="514350" indent="-514350">
              <a:buAutoNum type="arabicPeriod"/>
            </a:pPr>
            <a:r>
              <a:rPr lang="en-US" sz="3200" dirty="0" smtClean="0">
                <a:solidFill>
                  <a:schemeClr val="bg2">
                    <a:lumMod val="90000"/>
                  </a:schemeClr>
                </a:solidFill>
              </a:rPr>
              <a:t>Recognize that we are not neutral readers/interpreters</a:t>
            </a:r>
          </a:p>
          <a:p>
            <a:pPr marL="514350" indent="-514350">
              <a:buAutoNum type="arabicPeriod"/>
            </a:pPr>
            <a:endParaRPr lang="en-US" sz="3200" dirty="0" smtClean="0">
              <a:solidFill>
                <a:schemeClr val="bg2">
                  <a:lumMod val="90000"/>
                </a:schemeClr>
              </a:solidFill>
            </a:endParaRPr>
          </a:p>
          <a:p>
            <a:pPr marL="514350" indent="-514350">
              <a:buAutoNum type="arabicPeriod"/>
            </a:pPr>
            <a:r>
              <a:rPr lang="en-US" sz="3200" dirty="0" smtClean="0">
                <a:solidFill>
                  <a:schemeClr val="bg2">
                    <a:lumMod val="90000"/>
                  </a:schemeClr>
                </a:solidFill>
              </a:rPr>
              <a:t>Approach the Scriptures with a humble and “teachable” disposition as pupils, not masters</a:t>
            </a:r>
          </a:p>
          <a:p>
            <a:pPr marL="514350" indent="-514350">
              <a:buAutoNum type="arabicPeriod"/>
            </a:pPr>
            <a:endParaRPr lang="en-US" sz="3200" dirty="0" smtClean="0">
              <a:solidFill>
                <a:schemeClr val="bg2">
                  <a:lumMod val="90000"/>
                </a:schemeClr>
              </a:solidFill>
            </a:endParaRPr>
          </a:p>
          <a:p>
            <a:pPr marL="514350" indent="-514350">
              <a:buAutoNum type="arabicPeriod"/>
            </a:pPr>
            <a:endParaRPr lang="en-US" sz="3200" dirty="0" smtClean="0">
              <a:solidFill>
                <a:schemeClr val="bg2">
                  <a:lumMod val="90000"/>
                </a:schemeClr>
              </a:solidFill>
            </a:endParaRPr>
          </a:p>
          <a:p>
            <a:endParaRPr lang="en-US" sz="3200" dirty="0">
              <a:solidFill>
                <a:schemeClr val="bg2">
                  <a:lumMod val="90000"/>
                </a:schemeClr>
              </a:solidFill>
            </a:endParaRPr>
          </a:p>
        </p:txBody>
      </p:sp>
    </p:spTree>
    <p:extLst>
      <p:ext uri="{BB962C8B-B14F-4D97-AF65-F5344CB8AC3E}">
        <p14:creationId xmlns:p14="http://schemas.microsoft.com/office/powerpoint/2010/main" val="39901272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51467" y="610005"/>
            <a:ext cx="10058400" cy="5570756"/>
          </a:xfrm>
          <a:prstGeom prst="rect">
            <a:avLst/>
          </a:prstGeom>
          <a:noFill/>
        </p:spPr>
        <p:txBody>
          <a:bodyPr wrap="square" rtlCol="0">
            <a:spAutoFit/>
          </a:bodyPr>
          <a:lstStyle/>
          <a:p>
            <a:pPr algn="ctr"/>
            <a:r>
              <a:rPr lang="en-US" sz="3600" b="1" dirty="0" smtClean="0">
                <a:solidFill>
                  <a:schemeClr val="bg2">
                    <a:lumMod val="90000"/>
                  </a:schemeClr>
                </a:solidFill>
              </a:rPr>
              <a:t>How shall we interpret this image of the King?</a:t>
            </a:r>
          </a:p>
          <a:p>
            <a:endParaRPr lang="en-US" sz="3200" dirty="0">
              <a:solidFill>
                <a:schemeClr val="bg2">
                  <a:lumMod val="90000"/>
                </a:schemeClr>
              </a:solidFill>
            </a:endParaRPr>
          </a:p>
          <a:p>
            <a:r>
              <a:rPr lang="en-US" sz="3200" dirty="0">
                <a:solidFill>
                  <a:schemeClr val="bg2">
                    <a:lumMod val="90000"/>
                  </a:schemeClr>
                </a:solidFill>
              </a:rPr>
              <a:t>“It is not for us to sit in judgment on Scripture and divine truth, but to let God do his work in and through it, for it is something which we can learn only of God. Of course, we have to give an account of our understanding of Scripture, but not in such a way that it is forced or wrested according to our own will, but rather so that we are taught by Scripture.” </a:t>
            </a:r>
            <a:endParaRPr lang="en-US" sz="3200" dirty="0" smtClean="0">
              <a:solidFill>
                <a:schemeClr val="bg2">
                  <a:lumMod val="90000"/>
                </a:schemeClr>
              </a:solidFill>
            </a:endParaRPr>
          </a:p>
          <a:p>
            <a:pPr marL="514350" indent="-514350">
              <a:buAutoNum type="arabicPeriod"/>
            </a:pPr>
            <a:endParaRPr lang="en-US" sz="3200" dirty="0" smtClean="0">
              <a:solidFill>
                <a:schemeClr val="bg2">
                  <a:lumMod val="90000"/>
                </a:schemeClr>
              </a:solidFill>
            </a:endParaRPr>
          </a:p>
          <a:p>
            <a:endParaRPr lang="en-US" sz="3200" dirty="0">
              <a:solidFill>
                <a:schemeClr val="bg2">
                  <a:lumMod val="90000"/>
                </a:schemeClr>
              </a:solidFill>
            </a:endParaRPr>
          </a:p>
        </p:txBody>
      </p:sp>
    </p:spTree>
    <p:extLst>
      <p:ext uri="{BB962C8B-B14F-4D97-AF65-F5344CB8AC3E}">
        <p14:creationId xmlns:p14="http://schemas.microsoft.com/office/powerpoint/2010/main" val="173098006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51467" y="610005"/>
            <a:ext cx="10058400" cy="6001643"/>
          </a:xfrm>
          <a:prstGeom prst="rect">
            <a:avLst/>
          </a:prstGeom>
          <a:noFill/>
        </p:spPr>
        <p:txBody>
          <a:bodyPr wrap="square" rtlCol="0">
            <a:spAutoFit/>
          </a:bodyPr>
          <a:lstStyle/>
          <a:p>
            <a:pPr algn="ctr"/>
            <a:r>
              <a:rPr lang="en-US" sz="3600" b="1" dirty="0" smtClean="0">
                <a:solidFill>
                  <a:schemeClr val="bg2">
                    <a:lumMod val="90000"/>
                  </a:schemeClr>
                </a:solidFill>
              </a:rPr>
              <a:t>How shall we interpret this image of the King?</a:t>
            </a:r>
          </a:p>
          <a:p>
            <a:endParaRPr lang="en-US" sz="3200" dirty="0">
              <a:solidFill>
                <a:schemeClr val="bg2">
                  <a:lumMod val="90000"/>
                </a:schemeClr>
              </a:solidFill>
            </a:endParaRPr>
          </a:p>
          <a:p>
            <a:r>
              <a:rPr lang="en-US" sz="3200" dirty="0">
                <a:solidFill>
                  <a:schemeClr val="bg2">
                    <a:lumMod val="90000"/>
                  </a:schemeClr>
                </a:solidFill>
              </a:rPr>
              <a:t>“It is not for us to sit in judgment on Scripture and divine truth, but to let God do his work in and through it, for it is something which we can learn only of God. Of course, we have to give an account of our understanding of Scripture, but not in such a way that it is forced or wrested according to our own will, but rather so that we are taught by Scripture.” </a:t>
            </a:r>
            <a:endParaRPr lang="en-US" sz="3200" dirty="0" smtClean="0">
              <a:solidFill>
                <a:schemeClr val="bg2">
                  <a:lumMod val="90000"/>
                </a:schemeClr>
              </a:solidFill>
            </a:endParaRPr>
          </a:p>
          <a:p>
            <a:pPr algn="r"/>
            <a:r>
              <a:rPr lang="en-US" sz="2400" dirty="0" smtClean="0">
                <a:solidFill>
                  <a:schemeClr val="bg2">
                    <a:lumMod val="90000"/>
                  </a:schemeClr>
                </a:solidFill>
              </a:rPr>
              <a:t>H</a:t>
            </a:r>
            <a:r>
              <a:rPr lang="en-US" sz="2400" dirty="0">
                <a:solidFill>
                  <a:schemeClr val="bg2">
                    <a:lumMod val="90000"/>
                  </a:schemeClr>
                </a:solidFill>
              </a:rPr>
              <a:t>. Zwingli, </a:t>
            </a:r>
            <a:r>
              <a:rPr lang="en-US" sz="2400" i="1" dirty="0">
                <a:solidFill>
                  <a:schemeClr val="bg2">
                    <a:lumMod val="90000"/>
                  </a:schemeClr>
                </a:solidFill>
              </a:rPr>
              <a:t>On the Clarity and Certainty or Power of the Word of God</a:t>
            </a:r>
            <a:r>
              <a:rPr lang="en-US" sz="2400" dirty="0">
                <a:solidFill>
                  <a:schemeClr val="bg2">
                    <a:lumMod val="90000"/>
                  </a:schemeClr>
                </a:solidFill>
              </a:rPr>
              <a:t>. </a:t>
            </a:r>
            <a:endParaRPr lang="en-US" sz="2400" dirty="0" smtClean="0">
              <a:solidFill>
                <a:schemeClr val="bg2">
                  <a:lumMod val="90000"/>
                </a:schemeClr>
              </a:solidFill>
            </a:endParaRPr>
          </a:p>
          <a:p>
            <a:pPr marL="514350" indent="-514350">
              <a:buAutoNum type="arabicPeriod"/>
            </a:pPr>
            <a:endParaRPr lang="en-US" sz="3200" dirty="0" smtClean="0">
              <a:solidFill>
                <a:schemeClr val="bg2">
                  <a:lumMod val="90000"/>
                </a:schemeClr>
              </a:solidFill>
            </a:endParaRPr>
          </a:p>
          <a:p>
            <a:endParaRPr lang="en-US" sz="3200" dirty="0">
              <a:solidFill>
                <a:schemeClr val="bg2">
                  <a:lumMod val="90000"/>
                </a:schemeClr>
              </a:solidFill>
            </a:endParaRPr>
          </a:p>
        </p:txBody>
      </p:sp>
    </p:spTree>
    <p:extLst>
      <p:ext uri="{BB962C8B-B14F-4D97-AF65-F5344CB8AC3E}">
        <p14:creationId xmlns:p14="http://schemas.microsoft.com/office/powerpoint/2010/main" val="180222180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45067" y="610005"/>
            <a:ext cx="10701866" cy="6463308"/>
          </a:xfrm>
          <a:prstGeom prst="rect">
            <a:avLst/>
          </a:prstGeom>
          <a:noFill/>
        </p:spPr>
        <p:txBody>
          <a:bodyPr wrap="square" rtlCol="0">
            <a:spAutoFit/>
          </a:bodyPr>
          <a:lstStyle/>
          <a:p>
            <a:pPr algn="ctr"/>
            <a:r>
              <a:rPr lang="en-US" sz="3200" b="1" dirty="0" smtClean="0">
                <a:solidFill>
                  <a:schemeClr val="bg2">
                    <a:lumMod val="90000"/>
                  </a:schemeClr>
                </a:solidFill>
              </a:rPr>
              <a:t>How shall we interpret this image of the King?</a:t>
            </a:r>
          </a:p>
          <a:p>
            <a:endParaRPr lang="en-US" sz="2800" dirty="0">
              <a:solidFill>
                <a:schemeClr val="bg2">
                  <a:lumMod val="90000"/>
                </a:schemeClr>
              </a:solidFill>
            </a:endParaRPr>
          </a:p>
          <a:p>
            <a:r>
              <a:rPr lang="en-US" sz="2800" dirty="0">
                <a:solidFill>
                  <a:schemeClr val="bg2">
                    <a:lumMod val="90000"/>
                  </a:schemeClr>
                </a:solidFill>
              </a:rPr>
              <a:t>No one is able to understand Vergil in </a:t>
            </a:r>
            <a:r>
              <a:rPr lang="en-US" sz="2800" i="1" dirty="0">
                <a:solidFill>
                  <a:schemeClr val="bg2">
                    <a:lumMod val="90000"/>
                  </a:schemeClr>
                </a:solidFill>
              </a:rPr>
              <a:t>Bucolics </a:t>
            </a:r>
            <a:r>
              <a:rPr lang="en-US" sz="2800" dirty="0">
                <a:solidFill>
                  <a:schemeClr val="bg2">
                    <a:lumMod val="90000"/>
                  </a:schemeClr>
                </a:solidFill>
              </a:rPr>
              <a:t>unless he has been a shepherd for five years. No one is able to understand Vergil in </a:t>
            </a:r>
            <a:r>
              <a:rPr lang="en-US" sz="2800" i="1" dirty="0">
                <a:solidFill>
                  <a:schemeClr val="bg2">
                    <a:lumMod val="90000"/>
                  </a:schemeClr>
                </a:solidFill>
              </a:rPr>
              <a:t>Georgics </a:t>
            </a:r>
            <a:r>
              <a:rPr lang="en-US" sz="2800" dirty="0">
                <a:solidFill>
                  <a:schemeClr val="bg2">
                    <a:lumMod val="90000"/>
                  </a:schemeClr>
                </a:solidFill>
              </a:rPr>
              <a:t>unless he has been a farmer for five years. No one is able to understand Cicero in his letters (as I teach) unless he has worked under a distinguished government for twenty years</a:t>
            </a:r>
            <a:r>
              <a:rPr lang="en-US" sz="2800" dirty="0" smtClean="0">
                <a:solidFill>
                  <a:schemeClr val="bg2">
                    <a:lumMod val="90000"/>
                  </a:schemeClr>
                </a:solidFill>
              </a:rPr>
              <a:t>.</a:t>
            </a:r>
          </a:p>
          <a:p>
            <a:endParaRPr lang="en-US" sz="1200" dirty="0">
              <a:solidFill>
                <a:schemeClr val="bg2">
                  <a:lumMod val="90000"/>
                </a:schemeClr>
              </a:solidFill>
            </a:endParaRPr>
          </a:p>
          <a:p>
            <a:r>
              <a:rPr lang="en-US" sz="2800" dirty="0">
                <a:solidFill>
                  <a:schemeClr val="bg2">
                    <a:lumMod val="90000"/>
                  </a:schemeClr>
                </a:solidFill>
              </a:rPr>
              <a:t>Know that no one has sufficiently tasted the sacred Scriptures unless he has governed churches for one hundred years with the prophets, such as Elijah and Elisha, John the Baptist, Christ and the apostles. Do not lay a hand on this divine Aeneid; rather, bow before its feet.    </a:t>
            </a:r>
            <a:endParaRPr lang="en-US" sz="2800" dirty="0" smtClean="0">
              <a:solidFill>
                <a:schemeClr val="bg2">
                  <a:lumMod val="90000"/>
                </a:schemeClr>
              </a:solidFill>
            </a:endParaRPr>
          </a:p>
          <a:p>
            <a:endParaRPr lang="en-US" sz="1400" dirty="0">
              <a:solidFill>
                <a:schemeClr val="bg2">
                  <a:lumMod val="90000"/>
                </a:schemeClr>
              </a:solidFill>
            </a:endParaRPr>
          </a:p>
          <a:p>
            <a:r>
              <a:rPr lang="en-US" sz="2800" dirty="0">
                <a:solidFill>
                  <a:schemeClr val="bg2">
                    <a:lumMod val="90000"/>
                  </a:schemeClr>
                </a:solidFill>
              </a:rPr>
              <a:t>We are beggars; this is true.</a:t>
            </a:r>
          </a:p>
          <a:p>
            <a:pPr algn="r"/>
            <a:r>
              <a:rPr lang="en-US" sz="2400" dirty="0">
                <a:solidFill>
                  <a:schemeClr val="bg2">
                    <a:lumMod val="90000"/>
                  </a:schemeClr>
                </a:solidFill>
              </a:rPr>
              <a:t>Luther, WA </a:t>
            </a:r>
            <a:r>
              <a:rPr lang="en-US" sz="2400" i="1" dirty="0" err="1">
                <a:solidFill>
                  <a:schemeClr val="bg2">
                    <a:lumMod val="90000"/>
                  </a:schemeClr>
                </a:solidFill>
              </a:rPr>
              <a:t>Tischreden</a:t>
            </a:r>
            <a:r>
              <a:rPr lang="en-US" sz="2400" i="1" dirty="0">
                <a:solidFill>
                  <a:schemeClr val="bg2">
                    <a:lumMod val="90000"/>
                  </a:schemeClr>
                </a:solidFill>
              </a:rPr>
              <a:t> </a:t>
            </a:r>
            <a:r>
              <a:rPr lang="en-US" sz="2400" dirty="0">
                <a:solidFill>
                  <a:schemeClr val="bg2">
                    <a:lumMod val="90000"/>
                  </a:schemeClr>
                </a:solidFill>
              </a:rPr>
              <a:t>5:168. (No. 5468). </a:t>
            </a:r>
            <a:endParaRPr lang="en-US" sz="2400" dirty="0" smtClean="0">
              <a:solidFill>
                <a:schemeClr val="bg2">
                  <a:lumMod val="90000"/>
                </a:schemeClr>
              </a:solidFill>
            </a:endParaRPr>
          </a:p>
          <a:p>
            <a:endParaRPr lang="en-US" sz="2800" dirty="0">
              <a:solidFill>
                <a:schemeClr val="bg2">
                  <a:lumMod val="90000"/>
                </a:schemeClr>
              </a:solidFill>
            </a:endParaRPr>
          </a:p>
        </p:txBody>
      </p:sp>
    </p:spTree>
    <p:extLst>
      <p:ext uri="{BB962C8B-B14F-4D97-AF65-F5344CB8AC3E}">
        <p14:creationId xmlns:p14="http://schemas.microsoft.com/office/powerpoint/2010/main" val="51263699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51467" y="610005"/>
            <a:ext cx="10058400" cy="6555641"/>
          </a:xfrm>
          <a:prstGeom prst="rect">
            <a:avLst/>
          </a:prstGeom>
          <a:noFill/>
        </p:spPr>
        <p:txBody>
          <a:bodyPr wrap="square" rtlCol="0">
            <a:spAutoFit/>
          </a:bodyPr>
          <a:lstStyle/>
          <a:p>
            <a:pPr algn="ctr"/>
            <a:r>
              <a:rPr lang="en-US" sz="3600" b="1" dirty="0" smtClean="0">
                <a:solidFill>
                  <a:schemeClr val="bg2">
                    <a:lumMod val="90000"/>
                  </a:schemeClr>
                </a:solidFill>
              </a:rPr>
              <a:t>How shall we interpret this image of the King?</a:t>
            </a:r>
          </a:p>
          <a:p>
            <a:endParaRPr lang="en-US" sz="3200" dirty="0">
              <a:solidFill>
                <a:schemeClr val="bg2">
                  <a:lumMod val="90000"/>
                </a:schemeClr>
              </a:solidFill>
            </a:endParaRPr>
          </a:p>
          <a:p>
            <a:pPr marL="514350" indent="-514350">
              <a:buAutoNum type="arabicPeriod"/>
            </a:pPr>
            <a:r>
              <a:rPr lang="en-US" sz="3200" dirty="0" smtClean="0">
                <a:solidFill>
                  <a:schemeClr val="bg2">
                    <a:lumMod val="90000"/>
                  </a:schemeClr>
                </a:solidFill>
              </a:rPr>
              <a:t>Together as the people of God—never as individuals</a:t>
            </a:r>
          </a:p>
          <a:p>
            <a:pPr marL="514350" indent="-514350">
              <a:buAutoNum type="arabicPeriod"/>
            </a:pPr>
            <a:endParaRPr lang="en-US" sz="3200" dirty="0" smtClean="0">
              <a:solidFill>
                <a:schemeClr val="bg2">
                  <a:lumMod val="90000"/>
                </a:schemeClr>
              </a:solidFill>
            </a:endParaRPr>
          </a:p>
          <a:p>
            <a:pPr marL="514350" indent="-514350">
              <a:buAutoNum type="arabicPeriod"/>
            </a:pPr>
            <a:r>
              <a:rPr lang="en-US" sz="3200" dirty="0" smtClean="0">
                <a:solidFill>
                  <a:schemeClr val="bg2">
                    <a:lumMod val="90000"/>
                  </a:schemeClr>
                </a:solidFill>
              </a:rPr>
              <a:t>Recognize that we are not neutral readers/interpreters</a:t>
            </a:r>
          </a:p>
          <a:p>
            <a:pPr marL="514350" indent="-514350">
              <a:buAutoNum type="arabicPeriod"/>
            </a:pPr>
            <a:endParaRPr lang="en-US" sz="3200" dirty="0" smtClean="0">
              <a:solidFill>
                <a:schemeClr val="bg2">
                  <a:lumMod val="90000"/>
                </a:schemeClr>
              </a:solidFill>
            </a:endParaRPr>
          </a:p>
          <a:p>
            <a:pPr marL="514350" indent="-514350">
              <a:buAutoNum type="arabicPeriod"/>
            </a:pPr>
            <a:r>
              <a:rPr lang="en-US" sz="3200" dirty="0">
                <a:solidFill>
                  <a:schemeClr val="bg2">
                    <a:lumMod val="90000"/>
                  </a:schemeClr>
                </a:solidFill>
              </a:rPr>
              <a:t>Approach the Scriptures with a humble and “teachable” disposition as pupils, not masters</a:t>
            </a:r>
          </a:p>
          <a:p>
            <a:pPr marL="514350" indent="-514350">
              <a:buAutoNum type="arabicPeriod"/>
            </a:pPr>
            <a:endParaRPr lang="en-US" sz="3200" dirty="0" smtClean="0">
              <a:solidFill>
                <a:schemeClr val="bg2">
                  <a:lumMod val="90000"/>
                </a:schemeClr>
              </a:solidFill>
            </a:endParaRPr>
          </a:p>
          <a:p>
            <a:pPr marL="514350" indent="-514350">
              <a:buFontTx/>
              <a:buAutoNum type="arabicPeriod"/>
            </a:pPr>
            <a:r>
              <a:rPr lang="en-US" sz="3200" dirty="0">
                <a:solidFill>
                  <a:schemeClr val="bg2">
                    <a:lumMod val="90000"/>
                  </a:schemeClr>
                </a:solidFill>
              </a:rPr>
              <a:t>Ask of every phrase, verse, chapter, book:                     How does this help me understand God’s work in Christ? </a:t>
            </a:r>
          </a:p>
          <a:p>
            <a:pPr marL="514350" indent="-514350">
              <a:buAutoNum type="arabicPeriod"/>
            </a:pPr>
            <a:endParaRPr lang="en-US" sz="3200" dirty="0" smtClean="0">
              <a:solidFill>
                <a:schemeClr val="bg2">
                  <a:lumMod val="90000"/>
                </a:schemeClr>
              </a:solidFill>
            </a:endParaRPr>
          </a:p>
          <a:p>
            <a:endParaRPr lang="en-US" sz="3200" dirty="0">
              <a:solidFill>
                <a:schemeClr val="bg2">
                  <a:lumMod val="90000"/>
                </a:schemeClr>
              </a:solidFill>
            </a:endParaRPr>
          </a:p>
        </p:txBody>
      </p:sp>
    </p:spTree>
    <p:extLst>
      <p:ext uri="{BB962C8B-B14F-4D97-AF65-F5344CB8AC3E}">
        <p14:creationId xmlns:p14="http://schemas.microsoft.com/office/powerpoint/2010/main" val="89692853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upload.wikimedia.org/wikipedia/commons/2/2b/Luther-Predigt-LC-W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815" y="318855"/>
            <a:ext cx="3979444" cy="1499059"/>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1"/>
          <p:cNvSpPr txBox="1">
            <a:spLocks/>
          </p:cNvSpPr>
          <p:nvPr/>
        </p:nvSpPr>
        <p:spPr>
          <a:xfrm>
            <a:off x="1995054" y="5638801"/>
            <a:ext cx="8229600" cy="79216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en-US" b="1" dirty="0">
              <a:solidFill>
                <a:srgbClr val="EEECE1">
                  <a:lumMod val="25000"/>
                </a:srgbClr>
              </a:solidFill>
            </a:endParaRPr>
          </a:p>
        </p:txBody>
      </p:sp>
      <p:sp>
        <p:nvSpPr>
          <p:cNvPr id="4" name="Content Placeholder 1"/>
          <p:cNvSpPr txBox="1">
            <a:spLocks/>
          </p:cNvSpPr>
          <p:nvPr/>
        </p:nvSpPr>
        <p:spPr>
          <a:xfrm>
            <a:off x="3081867" y="2564301"/>
            <a:ext cx="8375842" cy="3470581"/>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4000" b="1" dirty="0" smtClean="0">
                <a:solidFill>
                  <a:schemeClr val="bg2">
                    <a:lumMod val="90000"/>
                  </a:schemeClr>
                </a:solidFill>
              </a:rPr>
              <a:t>Interpretation</a:t>
            </a:r>
          </a:p>
          <a:p>
            <a:endParaRPr lang="en-US" sz="2800" b="1" dirty="0" smtClean="0">
              <a:solidFill>
                <a:schemeClr val="bg2">
                  <a:lumMod val="90000"/>
                </a:schemeClr>
              </a:solidFill>
            </a:endParaRPr>
          </a:p>
          <a:p>
            <a:r>
              <a:rPr lang="en-US" sz="2800" dirty="0" smtClean="0">
                <a:solidFill>
                  <a:schemeClr val="bg2">
                    <a:lumMod val="90000"/>
                  </a:schemeClr>
                </a:solidFill>
              </a:rPr>
              <a:t>The </a:t>
            </a:r>
            <a:r>
              <a:rPr lang="en-US" sz="2800" u="sng" dirty="0" smtClean="0">
                <a:solidFill>
                  <a:schemeClr val="bg2">
                    <a:lumMod val="90000"/>
                  </a:schemeClr>
                </a:solidFill>
              </a:rPr>
              <a:t>Scriptures</a:t>
            </a:r>
            <a:r>
              <a:rPr lang="en-US" sz="2800" dirty="0" smtClean="0">
                <a:solidFill>
                  <a:schemeClr val="bg2">
                    <a:lumMod val="90000"/>
                  </a:schemeClr>
                </a:solidFill>
              </a:rPr>
              <a:t> are about </a:t>
            </a:r>
            <a:r>
              <a:rPr lang="en-US" sz="2800" u="sng" dirty="0" smtClean="0">
                <a:solidFill>
                  <a:schemeClr val="bg2">
                    <a:lumMod val="90000"/>
                  </a:schemeClr>
                </a:solidFill>
              </a:rPr>
              <a:t>Jesus</a:t>
            </a:r>
            <a:r>
              <a:rPr lang="en-US" sz="2800" dirty="0" smtClean="0">
                <a:solidFill>
                  <a:schemeClr val="bg2">
                    <a:lumMod val="90000"/>
                  </a:schemeClr>
                </a:solidFill>
              </a:rPr>
              <a:t>, and reading them leads us to </a:t>
            </a:r>
            <a:r>
              <a:rPr lang="en-US" sz="2800" u="sng" dirty="0" smtClean="0">
                <a:solidFill>
                  <a:schemeClr val="bg2">
                    <a:lumMod val="90000"/>
                  </a:schemeClr>
                </a:solidFill>
              </a:rPr>
              <a:t>proclaim</a:t>
            </a:r>
            <a:r>
              <a:rPr lang="en-US" sz="2800" dirty="0" smtClean="0">
                <a:solidFill>
                  <a:schemeClr val="bg2">
                    <a:lumMod val="90000"/>
                  </a:schemeClr>
                </a:solidFill>
              </a:rPr>
              <a:t> the good news so that all might believe in Jesus and have life in him. </a:t>
            </a:r>
            <a:endParaRPr lang="en-US" sz="2800" b="1" dirty="0">
              <a:solidFill>
                <a:schemeClr val="bg2">
                  <a:lumMod val="90000"/>
                </a:schemeClr>
              </a:solidFill>
            </a:endParaRPr>
          </a:p>
        </p:txBody>
      </p:sp>
    </p:spTree>
    <p:extLst>
      <p:ext uri="{BB962C8B-B14F-4D97-AF65-F5344CB8AC3E}">
        <p14:creationId xmlns:p14="http://schemas.microsoft.com/office/powerpoint/2010/main" val="105117421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33600" y="4648200"/>
            <a:ext cx="8077200" cy="1981200"/>
          </a:xfrm>
        </p:spPr>
        <p:txBody>
          <a:bodyPr>
            <a:noAutofit/>
          </a:bodyPr>
          <a:lstStyle/>
          <a:p>
            <a:pPr algn="l"/>
            <a:r>
              <a:rPr lang="en-US" sz="2800" dirty="0">
                <a:solidFill>
                  <a:schemeClr val="bg2"/>
                </a:solidFill>
              </a:rPr>
              <a:t>“These are written so that you may believe that Jesus is the Christ, the Son of God, and that by believing you may have life in his name.”    					</a:t>
            </a:r>
            <a:r>
              <a:rPr lang="en-US" sz="2800" dirty="0" smtClean="0">
                <a:solidFill>
                  <a:schemeClr val="bg2"/>
                </a:solidFill>
              </a:rPr>
              <a:t>						</a:t>
            </a:r>
            <a:r>
              <a:rPr lang="en-US" sz="2400" dirty="0" smtClean="0">
                <a:solidFill>
                  <a:schemeClr val="bg2"/>
                </a:solidFill>
              </a:rPr>
              <a:t>John </a:t>
            </a:r>
            <a:r>
              <a:rPr lang="en-US" sz="2400" dirty="0">
                <a:solidFill>
                  <a:schemeClr val="bg2"/>
                </a:solidFill>
              </a:rPr>
              <a:t>20:31</a:t>
            </a:r>
            <a:endParaRPr lang="en-US" sz="2400" b="1" dirty="0">
              <a:solidFill>
                <a:schemeClr val="bg2"/>
              </a:solidFill>
            </a:endParaRPr>
          </a:p>
        </p:txBody>
      </p:sp>
      <p:pic>
        <p:nvPicPr>
          <p:cNvPr id="3074" name="Picture 2" descr="https://upload.wikimedia.org/wikipedia/commons/2/2b/Luther-Predigt-LC-WB.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29862" y="940338"/>
            <a:ext cx="8761259" cy="3136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583488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307168" y="1101171"/>
            <a:ext cx="2857500" cy="4286250"/>
          </a:xfrm>
          <a:prstGeom prst="rect">
            <a:avLst/>
          </a:prstGeom>
        </p:spPr>
      </p:pic>
      <p:pic>
        <p:nvPicPr>
          <p:cNvPr id="6" name="Picture 5"/>
          <p:cNvPicPr>
            <a:picLocks noChangeAspect="1"/>
          </p:cNvPicPr>
          <p:nvPr/>
        </p:nvPicPr>
        <p:blipFill>
          <a:blip r:embed="rId4"/>
          <a:stretch>
            <a:fillRect/>
          </a:stretch>
        </p:blipFill>
        <p:spPr>
          <a:xfrm>
            <a:off x="6627283" y="1155230"/>
            <a:ext cx="2780357" cy="4178132"/>
          </a:xfrm>
          <a:prstGeom prst="rect">
            <a:avLst/>
          </a:prstGeom>
        </p:spPr>
      </p:pic>
    </p:spTree>
    <p:extLst>
      <p:ext uri="{BB962C8B-B14F-4D97-AF65-F5344CB8AC3E}">
        <p14:creationId xmlns:p14="http://schemas.microsoft.com/office/powerpoint/2010/main" val="47973811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707466" y="1866299"/>
            <a:ext cx="2555950" cy="3950104"/>
          </a:xfrm>
          <a:prstGeom prst="rect">
            <a:avLst/>
          </a:prstGeom>
        </p:spPr>
      </p:pic>
      <p:sp>
        <p:nvSpPr>
          <p:cNvPr id="2" name="TextBox 1"/>
          <p:cNvSpPr txBox="1"/>
          <p:nvPr/>
        </p:nvSpPr>
        <p:spPr>
          <a:xfrm>
            <a:off x="2725774" y="660398"/>
            <a:ext cx="6519334" cy="707886"/>
          </a:xfrm>
          <a:prstGeom prst="rect">
            <a:avLst/>
          </a:prstGeom>
          <a:noFill/>
        </p:spPr>
        <p:txBody>
          <a:bodyPr wrap="square" rtlCol="0">
            <a:spAutoFit/>
          </a:bodyPr>
          <a:lstStyle/>
          <a:p>
            <a:pPr algn="ctr"/>
            <a:r>
              <a:rPr lang="en-US" sz="4000" b="1" dirty="0" smtClean="0">
                <a:solidFill>
                  <a:schemeClr val="bg2">
                    <a:lumMod val="90000"/>
                  </a:schemeClr>
                </a:solidFill>
              </a:rPr>
              <a:t>What about the canon?</a:t>
            </a:r>
            <a:endParaRPr lang="en-US" sz="4000" b="1" dirty="0">
              <a:solidFill>
                <a:schemeClr val="bg2">
                  <a:lumMod val="90000"/>
                </a:schemeClr>
              </a:solidFill>
            </a:endParaRPr>
          </a:p>
        </p:txBody>
      </p:sp>
      <p:sp>
        <p:nvSpPr>
          <p:cNvPr id="3" name="TextBox 2"/>
          <p:cNvSpPr txBox="1"/>
          <p:nvPr/>
        </p:nvSpPr>
        <p:spPr>
          <a:xfrm>
            <a:off x="694267" y="2663222"/>
            <a:ext cx="3335865" cy="1384995"/>
          </a:xfrm>
          <a:prstGeom prst="rect">
            <a:avLst/>
          </a:prstGeom>
          <a:noFill/>
        </p:spPr>
        <p:txBody>
          <a:bodyPr wrap="square" rtlCol="0">
            <a:spAutoFit/>
          </a:bodyPr>
          <a:lstStyle/>
          <a:p>
            <a:pPr algn="ctr"/>
            <a:r>
              <a:rPr lang="en-US" sz="2800" dirty="0" smtClean="0">
                <a:solidFill>
                  <a:schemeClr val="bg2">
                    <a:lumMod val="90000"/>
                  </a:schemeClr>
                </a:solidFill>
              </a:rPr>
              <a:t>Many “lost” books should be included today</a:t>
            </a:r>
            <a:endParaRPr lang="en-US" sz="2800" dirty="0">
              <a:solidFill>
                <a:schemeClr val="bg2">
                  <a:lumMod val="90000"/>
                </a:schemeClr>
              </a:solidFill>
            </a:endParaRPr>
          </a:p>
        </p:txBody>
      </p:sp>
      <p:sp>
        <p:nvSpPr>
          <p:cNvPr id="6" name="TextBox 5"/>
          <p:cNvSpPr txBox="1"/>
          <p:nvPr/>
        </p:nvSpPr>
        <p:spPr>
          <a:xfrm>
            <a:off x="8568266" y="2663222"/>
            <a:ext cx="2709334" cy="1384995"/>
          </a:xfrm>
          <a:prstGeom prst="rect">
            <a:avLst/>
          </a:prstGeom>
          <a:noFill/>
        </p:spPr>
        <p:txBody>
          <a:bodyPr wrap="square" rtlCol="0">
            <a:spAutoFit/>
          </a:bodyPr>
          <a:lstStyle/>
          <a:p>
            <a:pPr algn="ctr"/>
            <a:r>
              <a:rPr lang="en-US" sz="2800" dirty="0" smtClean="0">
                <a:solidFill>
                  <a:schemeClr val="bg2">
                    <a:lumMod val="90000"/>
                  </a:schemeClr>
                </a:solidFill>
              </a:rPr>
              <a:t>Canon is closed, without explanation</a:t>
            </a:r>
            <a:endParaRPr lang="en-US" sz="2800" dirty="0">
              <a:solidFill>
                <a:schemeClr val="bg2">
                  <a:lumMod val="90000"/>
                </a:schemeClr>
              </a:solidFill>
            </a:endParaRPr>
          </a:p>
        </p:txBody>
      </p:sp>
    </p:spTree>
    <p:extLst>
      <p:ext uri="{BB962C8B-B14F-4D97-AF65-F5344CB8AC3E}">
        <p14:creationId xmlns:p14="http://schemas.microsoft.com/office/powerpoint/2010/main" val="55746590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29861" y="4066559"/>
            <a:ext cx="8761259" cy="2672908"/>
          </a:xfrm>
        </p:spPr>
        <p:txBody>
          <a:bodyPr>
            <a:noAutofit/>
          </a:bodyPr>
          <a:lstStyle/>
          <a:p>
            <a:r>
              <a:rPr lang="en-US" sz="3200" b="1" dirty="0" smtClean="0">
                <a:solidFill>
                  <a:schemeClr val="bg2">
                    <a:lumMod val="90000"/>
                  </a:schemeClr>
                </a:solidFill>
              </a:rPr>
              <a:t>From Jesus to the Scriptures (and Back)</a:t>
            </a:r>
            <a:r>
              <a:rPr lang="en-US" sz="3200" dirty="0" smtClean="0">
                <a:solidFill>
                  <a:schemeClr val="bg2">
                    <a:lumMod val="90000"/>
                  </a:schemeClr>
                </a:solidFill>
              </a:rPr>
              <a:t/>
            </a:r>
            <a:br>
              <a:rPr lang="en-US" sz="3200" dirty="0" smtClean="0">
                <a:solidFill>
                  <a:schemeClr val="bg2">
                    <a:lumMod val="90000"/>
                  </a:schemeClr>
                </a:solidFill>
              </a:rPr>
            </a:br>
            <a:r>
              <a:rPr lang="en-US" sz="2800" dirty="0" smtClean="0">
                <a:solidFill>
                  <a:schemeClr val="bg2">
                    <a:lumMod val="90000"/>
                  </a:schemeClr>
                </a:solidFill>
              </a:rPr>
              <a:t>Meeting the Crisis of Scripture as “People of the Word”</a:t>
            </a:r>
            <a:br>
              <a:rPr lang="en-US" sz="2800" dirty="0" smtClean="0">
                <a:solidFill>
                  <a:schemeClr val="bg2">
                    <a:lumMod val="90000"/>
                  </a:schemeClr>
                </a:solidFill>
              </a:rPr>
            </a:br>
            <a:r>
              <a:rPr lang="en-US" sz="2800" dirty="0" smtClean="0">
                <a:solidFill>
                  <a:schemeClr val="bg2">
                    <a:lumMod val="90000"/>
                  </a:schemeClr>
                </a:solidFill>
              </a:rPr>
              <a:t/>
            </a:r>
            <a:br>
              <a:rPr lang="en-US" sz="2800" dirty="0" smtClean="0">
                <a:solidFill>
                  <a:schemeClr val="bg2">
                    <a:lumMod val="90000"/>
                  </a:schemeClr>
                </a:solidFill>
              </a:rPr>
            </a:br>
            <a:r>
              <a:rPr lang="en-US" sz="2800" dirty="0" smtClean="0">
                <a:solidFill>
                  <a:schemeClr val="bg2">
                    <a:lumMod val="90000"/>
                  </a:schemeClr>
                </a:solidFill>
              </a:rPr>
              <a:t>Word Made Flesh</a:t>
            </a:r>
            <a:r>
              <a:rPr lang="en-US" sz="2800" dirty="0">
                <a:solidFill>
                  <a:schemeClr val="bg2">
                    <a:lumMod val="90000"/>
                  </a:schemeClr>
                </a:solidFill>
              </a:rPr>
              <a:t/>
            </a:r>
            <a:br>
              <a:rPr lang="en-US" sz="2800" dirty="0">
                <a:solidFill>
                  <a:schemeClr val="bg2">
                    <a:lumMod val="90000"/>
                  </a:schemeClr>
                </a:solidFill>
              </a:rPr>
            </a:br>
            <a:r>
              <a:rPr lang="en-US" sz="2800" dirty="0">
                <a:solidFill>
                  <a:schemeClr val="bg2">
                    <a:lumMod val="90000"/>
                  </a:schemeClr>
                </a:solidFill>
              </a:rPr>
              <a:t>Spoken Word</a:t>
            </a:r>
            <a:br>
              <a:rPr lang="en-US" sz="2800" dirty="0">
                <a:solidFill>
                  <a:schemeClr val="bg2">
                    <a:lumMod val="90000"/>
                  </a:schemeClr>
                </a:solidFill>
              </a:rPr>
            </a:br>
            <a:r>
              <a:rPr lang="en-US" sz="2800" dirty="0" smtClean="0">
                <a:solidFill>
                  <a:schemeClr val="bg2">
                    <a:lumMod val="90000"/>
                  </a:schemeClr>
                </a:solidFill>
              </a:rPr>
              <a:t>Written Word </a:t>
            </a:r>
            <a:r>
              <a:rPr lang="en-US" sz="3200" dirty="0" smtClean="0">
                <a:solidFill>
                  <a:schemeClr val="bg2">
                    <a:lumMod val="90000"/>
                  </a:schemeClr>
                </a:solidFill>
              </a:rPr>
              <a:t/>
            </a:r>
            <a:br>
              <a:rPr lang="en-US" sz="3200" dirty="0" smtClean="0">
                <a:solidFill>
                  <a:schemeClr val="bg2">
                    <a:lumMod val="90000"/>
                  </a:schemeClr>
                </a:solidFill>
              </a:rPr>
            </a:br>
            <a:r>
              <a:rPr lang="en-US" sz="1100" dirty="0">
                <a:solidFill>
                  <a:schemeClr val="bg2">
                    <a:lumMod val="90000"/>
                  </a:schemeClr>
                </a:solidFill>
              </a:rPr>
              <a:t/>
            </a:r>
            <a:br>
              <a:rPr lang="en-US" sz="1100" dirty="0">
                <a:solidFill>
                  <a:schemeClr val="bg2">
                    <a:lumMod val="90000"/>
                  </a:schemeClr>
                </a:solidFill>
              </a:rPr>
            </a:br>
            <a:r>
              <a:rPr lang="en-US" sz="1100" dirty="0" smtClean="0">
                <a:solidFill>
                  <a:schemeClr val="bg2">
                    <a:lumMod val="90000"/>
                  </a:schemeClr>
                </a:solidFill>
              </a:rPr>
              <a:t/>
            </a:r>
            <a:br>
              <a:rPr lang="en-US" sz="1100" dirty="0" smtClean="0">
                <a:solidFill>
                  <a:schemeClr val="bg2">
                    <a:lumMod val="90000"/>
                  </a:schemeClr>
                </a:solidFill>
              </a:rPr>
            </a:br>
            <a:endParaRPr lang="en-US" sz="2800" b="1" dirty="0">
              <a:solidFill>
                <a:schemeClr val="bg2">
                  <a:lumMod val="90000"/>
                </a:schemeClr>
              </a:solidFill>
            </a:endParaRPr>
          </a:p>
        </p:txBody>
      </p:sp>
      <p:pic>
        <p:nvPicPr>
          <p:cNvPr id="3074" name="Picture 2" descr="https://upload.wikimedia.org/wikipedia/commons/2/2b/Luther-Predigt-LC-WB.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29860" y="364604"/>
            <a:ext cx="8761259" cy="3136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154313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29861" y="4066559"/>
            <a:ext cx="8761259" cy="1981200"/>
          </a:xfrm>
        </p:spPr>
        <p:txBody>
          <a:bodyPr>
            <a:noAutofit/>
          </a:bodyPr>
          <a:lstStyle/>
          <a:p>
            <a:r>
              <a:rPr lang="en-US" sz="1100" dirty="0">
                <a:solidFill>
                  <a:schemeClr val="bg2">
                    <a:lumMod val="90000"/>
                  </a:schemeClr>
                </a:solidFill>
              </a:rPr>
              <a:t/>
            </a:r>
            <a:br>
              <a:rPr lang="en-US" sz="1100" dirty="0">
                <a:solidFill>
                  <a:schemeClr val="bg2">
                    <a:lumMod val="90000"/>
                  </a:schemeClr>
                </a:solidFill>
              </a:rPr>
            </a:br>
            <a:r>
              <a:rPr lang="en-US" sz="1100" dirty="0" smtClean="0">
                <a:solidFill>
                  <a:schemeClr val="bg2">
                    <a:lumMod val="90000"/>
                  </a:schemeClr>
                </a:solidFill>
              </a:rPr>
              <a:t/>
            </a:r>
            <a:br>
              <a:rPr lang="en-US" sz="1100" dirty="0" smtClean="0">
                <a:solidFill>
                  <a:schemeClr val="bg2">
                    <a:lumMod val="90000"/>
                  </a:schemeClr>
                </a:solidFill>
              </a:rPr>
            </a:br>
            <a:r>
              <a:rPr lang="en-US" sz="3200" dirty="0" err="1" smtClean="0">
                <a:solidFill>
                  <a:schemeClr val="bg2">
                    <a:lumMod val="90000"/>
                  </a:schemeClr>
                </a:solidFill>
              </a:rPr>
              <a:t>nafzgerp@csl.edu</a:t>
            </a:r>
            <a:endParaRPr lang="en-US" sz="2800" b="1" dirty="0">
              <a:solidFill>
                <a:schemeClr val="bg2">
                  <a:lumMod val="90000"/>
                </a:schemeClr>
              </a:solidFill>
            </a:endParaRPr>
          </a:p>
        </p:txBody>
      </p:sp>
      <p:pic>
        <p:nvPicPr>
          <p:cNvPr id="3074" name="Picture 2" descr="https://upload.wikimedia.org/wikipedia/commons/2/2b/Luther-Predigt-LC-WB.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29860" y="1262071"/>
            <a:ext cx="8761259" cy="3136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256601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707466" y="1866299"/>
            <a:ext cx="2555950" cy="3950104"/>
          </a:xfrm>
          <a:prstGeom prst="rect">
            <a:avLst/>
          </a:prstGeom>
        </p:spPr>
      </p:pic>
      <p:sp>
        <p:nvSpPr>
          <p:cNvPr id="2" name="TextBox 1"/>
          <p:cNvSpPr txBox="1"/>
          <p:nvPr/>
        </p:nvSpPr>
        <p:spPr>
          <a:xfrm>
            <a:off x="2404041" y="660398"/>
            <a:ext cx="7162799" cy="707886"/>
          </a:xfrm>
          <a:prstGeom prst="rect">
            <a:avLst/>
          </a:prstGeom>
          <a:noFill/>
        </p:spPr>
        <p:txBody>
          <a:bodyPr wrap="square" rtlCol="0">
            <a:spAutoFit/>
          </a:bodyPr>
          <a:lstStyle/>
          <a:p>
            <a:pPr algn="ctr"/>
            <a:r>
              <a:rPr lang="en-US" sz="4000" b="1" dirty="0" smtClean="0">
                <a:solidFill>
                  <a:schemeClr val="bg2">
                    <a:lumMod val="90000"/>
                  </a:schemeClr>
                </a:solidFill>
              </a:rPr>
              <a:t>What </a:t>
            </a:r>
            <a:r>
              <a:rPr lang="en-US" sz="4000" b="1" smtClean="0">
                <a:solidFill>
                  <a:schemeClr val="bg2">
                    <a:lumMod val="90000"/>
                  </a:schemeClr>
                </a:solidFill>
              </a:rPr>
              <a:t>about biblical authority?</a:t>
            </a:r>
            <a:endParaRPr lang="en-US" sz="4000" b="1" dirty="0">
              <a:solidFill>
                <a:schemeClr val="bg2">
                  <a:lumMod val="90000"/>
                </a:schemeClr>
              </a:solidFill>
            </a:endParaRPr>
          </a:p>
        </p:txBody>
      </p:sp>
      <p:sp>
        <p:nvSpPr>
          <p:cNvPr id="3" name="TextBox 2"/>
          <p:cNvSpPr txBox="1"/>
          <p:nvPr/>
        </p:nvSpPr>
        <p:spPr>
          <a:xfrm>
            <a:off x="694267" y="2663222"/>
            <a:ext cx="3335865" cy="954107"/>
          </a:xfrm>
          <a:prstGeom prst="rect">
            <a:avLst/>
          </a:prstGeom>
          <a:noFill/>
        </p:spPr>
        <p:txBody>
          <a:bodyPr wrap="square" rtlCol="0">
            <a:spAutoFit/>
          </a:bodyPr>
          <a:lstStyle/>
          <a:p>
            <a:pPr algn="ctr"/>
            <a:r>
              <a:rPr lang="en-US" sz="2800" dirty="0" smtClean="0">
                <a:solidFill>
                  <a:schemeClr val="bg2">
                    <a:lumMod val="90000"/>
                  </a:schemeClr>
                </a:solidFill>
              </a:rPr>
              <a:t>Bible has no special authority. Period.</a:t>
            </a:r>
            <a:endParaRPr lang="en-US" sz="2800" dirty="0">
              <a:solidFill>
                <a:schemeClr val="bg2">
                  <a:lumMod val="90000"/>
                </a:schemeClr>
              </a:solidFill>
            </a:endParaRPr>
          </a:p>
        </p:txBody>
      </p:sp>
      <p:sp>
        <p:nvSpPr>
          <p:cNvPr id="6" name="TextBox 5"/>
          <p:cNvSpPr txBox="1"/>
          <p:nvPr/>
        </p:nvSpPr>
        <p:spPr>
          <a:xfrm>
            <a:off x="7940750" y="2663222"/>
            <a:ext cx="3268133" cy="954107"/>
          </a:xfrm>
          <a:prstGeom prst="rect">
            <a:avLst/>
          </a:prstGeom>
          <a:noFill/>
        </p:spPr>
        <p:txBody>
          <a:bodyPr wrap="square" rtlCol="0">
            <a:spAutoFit/>
          </a:bodyPr>
          <a:lstStyle/>
          <a:p>
            <a:pPr algn="ctr"/>
            <a:r>
              <a:rPr lang="en-US" sz="2800" dirty="0" smtClean="0">
                <a:solidFill>
                  <a:schemeClr val="bg2">
                    <a:lumMod val="90000"/>
                  </a:schemeClr>
                </a:solidFill>
              </a:rPr>
              <a:t>Bible is </a:t>
            </a:r>
            <a:r>
              <a:rPr lang="en-US" sz="2800" smtClean="0">
                <a:solidFill>
                  <a:schemeClr val="bg2">
                    <a:lumMod val="90000"/>
                  </a:schemeClr>
                </a:solidFill>
              </a:rPr>
              <a:t>the ultimate </a:t>
            </a:r>
            <a:r>
              <a:rPr lang="en-US" sz="2800" dirty="0" smtClean="0">
                <a:solidFill>
                  <a:schemeClr val="bg2">
                    <a:lumMod val="90000"/>
                  </a:schemeClr>
                </a:solidFill>
              </a:rPr>
              <a:t>authority. Period.</a:t>
            </a:r>
            <a:endParaRPr lang="en-US" sz="2800" dirty="0">
              <a:solidFill>
                <a:schemeClr val="bg2">
                  <a:lumMod val="90000"/>
                </a:schemeClr>
              </a:solidFill>
            </a:endParaRPr>
          </a:p>
        </p:txBody>
      </p:sp>
    </p:spTree>
    <p:extLst>
      <p:ext uri="{BB962C8B-B14F-4D97-AF65-F5344CB8AC3E}">
        <p14:creationId xmlns:p14="http://schemas.microsoft.com/office/powerpoint/2010/main" val="208823482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707466" y="1866299"/>
            <a:ext cx="2555950" cy="3950104"/>
          </a:xfrm>
          <a:prstGeom prst="rect">
            <a:avLst/>
          </a:prstGeom>
        </p:spPr>
      </p:pic>
      <p:sp>
        <p:nvSpPr>
          <p:cNvPr id="2" name="TextBox 1"/>
          <p:cNvSpPr txBox="1"/>
          <p:nvPr/>
        </p:nvSpPr>
        <p:spPr>
          <a:xfrm>
            <a:off x="2404041" y="660398"/>
            <a:ext cx="7162799" cy="707886"/>
          </a:xfrm>
          <a:prstGeom prst="rect">
            <a:avLst/>
          </a:prstGeom>
          <a:noFill/>
        </p:spPr>
        <p:txBody>
          <a:bodyPr wrap="square" rtlCol="0">
            <a:spAutoFit/>
          </a:bodyPr>
          <a:lstStyle/>
          <a:p>
            <a:pPr algn="ctr"/>
            <a:r>
              <a:rPr lang="en-US" sz="4000" b="1" dirty="0" smtClean="0">
                <a:solidFill>
                  <a:schemeClr val="bg2">
                    <a:lumMod val="90000"/>
                  </a:schemeClr>
                </a:solidFill>
              </a:rPr>
              <a:t>What </a:t>
            </a:r>
            <a:r>
              <a:rPr lang="en-US" sz="4000" b="1" smtClean="0">
                <a:solidFill>
                  <a:schemeClr val="bg2">
                    <a:lumMod val="90000"/>
                  </a:schemeClr>
                </a:solidFill>
              </a:rPr>
              <a:t>about biblical authority?</a:t>
            </a:r>
            <a:endParaRPr lang="en-US" sz="4000" b="1" dirty="0">
              <a:solidFill>
                <a:schemeClr val="bg2">
                  <a:lumMod val="90000"/>
                </a:schemeClr>
              </a:solidFill>
            </a:endParaRPr>
          </a:p>
        </p:txBody>
      </p:sp>
      <p:sp>
        <p:nvSpPr>
          <p:cNvPr id="3" name="TextBox 2"/>
          <p:cNvSpPr txBox="1"/>
          <p:nvPr/>
        </p:nvSpPr>
        <p:spPr>
          <a:xfrm>
            <a:off x="694267" y="2663222"/>
            <a:ext cx="3335865" cy="954107"/>
          </a:xfrm>
          <a:prstGeom prst="rect">
            <a:avLst/>
          </a:prstGeom>
          <a:noFill/>
        </p:spPr>
        <p:txBody>
          <a:bodyPr wrap="square" rtlCol="0">
            <a:spAutoFit/>
          </a:bodyPr>
          <a:lstStyle/>
          <a:p>
            <a:pPr algn="ctr"/>
            <a:r>
              <a:rPr lang="en-US" sz="2800" dirty="0" smtClean="0">
                <a:solidFill>
                  <a:schemeClr val="bg2">
                    <a:lumMod val="90000"/>
                  </a:schemeClr>
                </a:solidFill>
              </a:rPr>
              <a:t>Bible has no special authority. Period.</a:t>
            </a:r>
            <a:endParaRPr lang="en-US" sz="2800" dirty="0">
              <a:solidFill>
                <a:schemeClr val="bg2">
                  <a:lumMod val="90000"/>
                </a:schemeClr>
              </a:solidFill>
            </a:endParaRPr>
          </a:p>
        </p:txBody>
      </p:sp>
      <p:sp>
        <p:nvSpPr>
          <p:cNvPr id="6" name="TextBox 5"/>
          <p:cNvSpPr txBox="1"/>
          <p:nvPr/>
        </p:nvSpPr>
        <p:spPr>
          <a:xfrm>
            <a:off x="7940750" y="2663222"/>
            <a:ext cx="3268133" cy="954107"/>
          </a:xfrm>
          <a:prstGeom prst="rect">
            <a:avLst/>
          </a:prstGeom>
          <a:noFill/>
        </p:spPr>
        <p:txBody>
          <a:bodyPr wrap="square" rtlCol="0">
            <a:spAutoFit/>
          </a:bodyPr>
          <a:lstStyle/>
          <a:p>
            <a:pPr algn="ctr"/>
            <a:r>
              <a:rPr lang="en-US" sz="2800" dirty="0" smtClean="0">
                <a:solidFill>
                  <a:schemeClr val="bg2">
                    <a:lumMod val="90000"/>
                  </a:schemeClr>
                </a:solidFill>
              </a:rPr>
              <a:t>Bible is </a:t>
            </a:r>
            <a:r>
              <a:rPr lang="en-US" sz="2800" smtClean="0">
                <a:solidFill>
                  <a:schemeClr val="bg2">
                    <a:lumMod val="90000"/>
                  </a:schemeClr>
                </a:solidFill>
              </a:rPr>
              <a:t>the ultimate </a:t>
            </a:r>
            <a:r>
              <a:rPr lang="en-US" sz="2800" dirty="0" smtClean="0">
                <a:solidFill>
                  <a:schemeClr val="bg2">
                    <a:lumMod val="90000"/>
                  </a:schemeClr>
                </a:solidFill>
              </a:rPr>
              <a:t>authority. Period.</a:t>
            </a:r>
            <a:endParaRPr lang="en-US" sz="2800" dirty="0">
              <a:solidFill>
                <a:schemeClr val="bg2">
                  <a:lumMod val="90000"/>
                </a:schemeClr>
              </a:solidFill>
            </a:endParaRPr>
          </a:p>
        </p:txBody>
      </p:sp>
      <p:pic>
        <p:nvPicPr>
          <p:cNvPr id="4" name="Picture 3"/>
          <p:cNvPicPr>
            <a:picLocks noChangeAspect="1"/>
          </p:cNvPicPr>
          <p:nvPr/>
        </p:nvPicPr>
        <p:blipFill>
          <a:blip r:embed="rId4"/>
          <a:stretch>
            <a:fillRect/>
          </a:stretch>
        </p:blipFill>
        <p:spPr>
          <a:xfrm rot="20195437">
            <a:off x="1519028" y="4114284"/>
            <a:ext cx="1770026" cy="1265774"/>
          </a:xfrm>
          <a:prstGeom prst="rect">
            <a:avLst/>
          </a:prstGeom>
        </p:spPr>
      </p:pic>
      <p:pic>
        <p:nvPicPr>
          <p:cNvPr id="7" name="Picture 6"/>
          <p:cNvPicPr>
            <a:picLocks noChangeAspect="1"/>
          </p:cNvPicPr>
          <p:nvPr/>
        </p:nvPicPr>
        <p:blipFill>
          <a:blip r:embed="rId4"/>
          <a:stretch>
            <a:fillRect/>
          </a:stretch>
        </p:blipFill>
        <p:spPr>
          <a:xfrm rot="1352494">
            <a:off x="8681827" y="4069322"/>
            <a:ext cx="1770026" cy="1265774"/>
          </a:xfrm>
          <a:prstGeom prst="rect">
            <a:avLst/>
          </a:prstGeom>
        </p:spPr>
      </p:pic>
    </p:spTree>
    <p:extLst>
      <p:ext uri="{BB962C8B-B14F-4D97-AF65-F5344CB8AC3E}">
        <p14:creationId xmlns:p14="http://schemas.microsoft.com/office/powerpoint/2010/main" val="164783703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04041" y="660398"/>
            <a:ext cx="7162799" cy="707886"/>
          </a:xfrm>
          <a:prstGeom prst="rect">
            <a:avLst/>
          </a:prstGeom>
          <a:noFill/>
        </p:spPr>
        <p:txBody>
          <a:bodyPr wrap="square" rtlCol="0">
            <a:spAutoFit/>
          </a:bodyPr>
          <a:lstStyle/>
          <a:p>
            <a:pPr algn="ctr"/>
            <a:r>
              <a:rPr lang="en-US" sz="4000" b="1" dirty="0" smtClean="0">
                <a:solidFill>
                  <a:schemeClr val="bg2">
                    <a:lumMod val="90000"/>
                  </a:schemeClr>
                </a:solidFill>
              </a:rPr>
              <a:t>As a result</a:t>
            </a:r>
            <a:r>
              <a:rPr lang="mr-IN" sz="4000" b="1" dirty="0" smtClean="0">
                <a:solidFill>
                  <a:schemeClr val="bg2">
                    <a:lumMod val="90000"/>
                  </a:schemeClr>
                </a:solidFill>
              </a:rPr>
              <a:t>…</a:t>
            </a:r>
            <a:endParaRPr lang="en-US" sz="4000" b="1" dirty="0">
              <a:solidFill>
                <a:schemeClr val="bg2">
                  <a:lumMod val="90000"/>
                </a:schemeClr>
              </a:solidFill>
            </a:endParaRPr>
          </a:p>
        </p:txBody>
      </p:sp>
      <p:sp>
        <p:nvSpPr>
          <p:cNvPr id="3" name="TextBox 2"/>
          <p:cNvSpPr txBox="1"/>
          <p:nvPr/>
        </p:nvSpPr>
        <p:spPr>
          <a:xfrm>
            <a:off x="507999" y="1835257"/>
            <a:ext cx="11260667" cy="1815882"/>
          </a:xfrm>
          <a:prstGeom prst="rect">
            <a:avLst/>
          </a:prstGeom>
          <a:noFill/>
        </p:spPr>
        <p:txBody>
          <a:bodyPr wrap="square" rtlCol="0">
            <a:spAutoFit/>
          </a:bodyPr>
          <a:lstStyle/>
          <a:p>
            <a:pPr marL="514350" indent="-514350">
              <a:buAutoNum type="arabicPeriod"/>
            </a:pPr>
            <a:r>
              <a:rPr lang="en-US" sz="2800" dirty="0" smtClean="0">
                <a:solidFill>
                  <a:schemeClr val="bg2">
                    <a:lumMod val="90000"/>
                  </a:schemeClr>
                </a:solidFill>
              </a:rPr>
              <a:t>We have been ill-equipped to address questions of the canon.</a:t>
            </a:r>
          </a:p>
          <a:p>
            <a:pPr marL="514350" indent="-514350">
              <a:buAutoNum type="arabicPeriod"/>
            </a:pPr>
            <a:endParaRPr lang="en-US" sz="2800" dirty="0" smtClean="0">
              <a:solidFill>
                <a:schemeClr val="bg2">
                  <a:lumMod val="90000"/>
                </a:schemeClr>
              </a:solidFill>
            </a:endParaRPr>
          </a:p>
          <a:p>
            <a:pPr marL="514350" indent="-514350">
              <a:buAutoNum type="arabicPeriod"/>
            </a:pPr>
            <a:endParaRPr lang="en-US" sz="2800" dirty="0" smtClean="0">
              <a:solidFill>
                <a:schemeClr val="bg2">
                  <a:lumMod val="90000"/>
                </a:schemeClr>
              </a:solidFill>
            </a:endParaRPr>
          </a:p>
          <a:p>
            <a:pPr marL="514350" indent="-514350">
              <a:buAutoNum type="arabicPeriod"/>
            </a:pPr>
            <a:endParaRPr lang="en-US" sz="2800" dirty="0">
              <a:solidFill>
                <a:schemeClr val="bg2">
                  <a:lumMod val="90000"/>
                </a:schemeClr>
              </a:solidFill>
            </a:endParaRPr>
          </a:p>
        </p:txBody>
      </p:sp>
    </p:spTree>
    <p:extLst>
      <p:ext uri="{BB962C8B-B14F-4D97-AF65-F5344CB8AC3E}">
        <p14:creationId xmlns:p14="http://schemas.microsoft.com/office/powerpoint/2010/main" val="196256455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04041" y="660398"/>
            <a:ext cx="7162799" cy="707886"/>
          </a:xfrm>
          <a:prstGeom prst="rect">
            <a:avLst/>
          </a:prstGeom>
          <a:noFill/>
        </p:spPr>
        <p:txBody>
          <a:bodyPr wrap="square" rtlCol="0">
            <a:spAutoFit/>
          </a:bodyPr>
          <a:lstStyle/>
          <a:p>
            <a:pPr algn="ctr"/>
            <a:r>
              <a:rPr lang="en-US" sz="4000" b="1" dirty="0" smtClean="0">
                <a:solidFill>
                  <a:schemeClr val="bg2">
                    <a:lumMod val="90000"/>
                  </a:schemeClr>
                </a:solidFill>
              </a:rPr>
              <a:t>As a result</a:t>
            </a:r>
            <a:r>
              <a:rPr lang="mr-IN" sz="4000" b="1" dirty="0" smtClean="0">
                <a:solidFill>
                  <a:schemeClr val="bg2">
                    <a:lumMod val="90000"/>
                  </a:schemeClr>
                </a:solidFill>
              </a:rPr>
              <a:t>…</a:t>
            </a:r>
            <a:endParaRPr lang="en-US" sz="4000" b="1" dirty="0">
              <a:solidFill>
                <a:schemeClr val="bg2">
                  <a:lumMod val="90000"/>
                </a:schemeClr>
              </a:solidFill>
            </a:endParaRPr>
          </a:p>
        </p:txBody>
      </p:sp>
      <p:sp>
        <p:nvSpPr>
          <p:cNvPr id="3" name="TextBox 2"/>
          <p:cNvSpPr txBox="1"/>
          <p:nvPr/>
        </p:nvSpPr>
        <p:spPr>
          <a:xfrm>
            <a:off x="507999" y="1835257"/>
            <a:ext cx="11260667" cy="2246769"/>
          </a:xfrm>
          <a:prstGeom prst="rect">
            <a:avLst/>
          </a:prstGeom>
          <a:noFill/>
        </p:spPr>
        <p:txBody>
          <a:bodyPr wrap="square" rtlCol="0">
            <a:spAutoFit/>
          </a:bodyPr>
          <a:lstStyle/>
          <a:p>
            <a:pPr marL="514350" indent="-514350">
              <a:buAutoNum type="arabicPeriod"/>
            </a:pPr>
            <a:r>
              <a:rPr lang="en-US" sz="2800" dirty="0" smtClean="0">
                <a:solidFill>
                  <a:schemeClr val="bg2">
                    <a:lumMod val="90000"/>
                  </a:schemeClr>
                </a:solidFill>
              </a:rPr>
              <a:t>We have been ill-equipped to address questions of the canon.</a:t>
            </a:r>
          </a:p>
          <a:p>
            <a:pPr marL="514350" indent="-514350">
              <a:buAutoNum type="arabicPeriod"/>
            </a:pPr>
            <a:endParaRPr lang="en-US" sz="2800" dirty="0" smtClean="0">
              <a:solidFill>
                <a:schemeClr val="bg2">
                  <a:lumMod val="90000"/>
                </a:schemeClr>
              </a:solidFill>
            </a:endParaRPr>
          </a:p>
          <a:p>
            <a:pPr marL="514350" indent="-514350">
              <a:buAutoNum type="arabicPeriod"/>
            </a:pPr>
            <a:r>
              <a:rPr lang="en-US" sz="2800" dirty="0" smtClean="0">
                <a:solidFill>
                  <a:schemeClr val="bg2">
                    <a:lumMod val="90000"/>
                  </a:schemeClr>
                </a:solidFill>
              </a:rPr>
              <a:t>We have given little attention to HOW the Bible functions authoritatively.</a:t>
            </a:r>
          </a:p>
          <a:p>
            <a:pPr marL="514350" indent="-514350">
              <a:buAutoNum type="arabicPeriod"/>
            </a:pPr>
            <a:endParaRPr lang="en-US" sz="2800" dirty="0" smtClean="0">
              <a:solidFill>
                <a:schemeClr val="bg2">
                  <a:lumMod val="90000"/>
                </a:schemeClr>
              </a:solidFill>
            </a:endParaRPr>
          </a:p>
          <a:p>
            <a:pPr marL="514350" indent="-514350">
              <a:buAutoNum type="arabicPeriod"/>
            </a:pPr>
            <a:endParaRPr lang="en-US" sz="2800" dirty="0">
              <a:solidFill>
                <a:schemeClr val="bg2">
                  <a:lumMod val="90000"/>
                </a:schemeClr>
              </a:solidFill>
            </a:endParaRPr>
          </a:p>
        </p:txBody>
      </p:sp>
    </p:spTree>
    <p:extLst>
      <p:ext uri="{BB962C8B-B14F-4D97-AF65-F5344CB8AC3E}">
        <p14:creationId xmlns:p14="http://schemas.microsoft.com/office/powerpoint/2010/main" val="74240704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04041" y="660398"/>
            <a:ext cx="7162799" cy="707886"/>
          </a:xfrm>
          <a:prstGeom prst="rect">
            <a:avLst/>
          </a:prstGeom>
          <a:noFill/>
        </p:spPr>
        <p:txBody>
          <a:bodyPr wrap="square" rtlCol="0">
            <a:spAutoFit/>
          </a:bodyPr>
          <a:lstStyle/>
          <a:p>
            <a:pPr algn="ctr"/>
            <a:r>
              <a:rPr lang="en-US" sz="4000" b="1" dirty="0" smtClean="0">
                <a:solidFill>
                  <a:schemeClr val="bg2">
                    <a:lumMod val="90000"/>
                  </a:schemeClr>
                </a:solidFill>
              </a:rPr>
              <a:t>As a result</a:t>
            </a:r>
            <a:r>
              <a:rPr lang="mr-IN" sz="4000" b="1" dirty="0" smtClean="0">
                <a:solidFill>
                  <a:schemeClr val="bg2">
                    <a:lumMod val="90000"/>
                  </a:schemeClr>
                </a:solidFill>
              </a:rPr>
              <a:t>…</a:t>
            </a:r>
            <a:endParaRPr lang="en-US" sz="4000" b="1" dirty="0">
              <a:solidFill>
                <a:schemeClr val="bg2">
                  <a:lumMod val="90000"/>
                </a:schemeClr>
              </a:solidFill>
            </a:endParaRPr>
          </a:p>
        </p:txBody>
      </p:sp>
      <p:sp>
        <p:nvSpPr>
          <p:cNvPr id="3" name="TextBox 2"/>
          <p:cNvSpPr txBox="1"/>
          <p:nvPr/>
        </p:nvSpPr>
        <p:spPr>
          <a:xfrm>
            <a:off x="507999" y="1835257"/>
            <a:ext cx="11260667" cy="3108543"/>
          </a:xfrm>
          <a:prstGeom prst="rect">
            <a:avLst/>
          </a:prstGeom>
          <a:noFill/>
        </p:spPr>
        <p:txBody>
          <a:bodyPr wrap="square" rtlCol="0">
            <a:spAutoFit/>
          </a:bodyPr>
          <a:lstStyle/>
          <a:p>
            <a:pPr marL="514350" indent="-514350">
              <a:buAutoNum type="arabicPeriod"/>
            </a:pPr>
            <a:r>
              <a:rPr lang="en-US" sz="2800" dirty="0" smtClean="0">
                <a:solidFill>
                  <a:schemeClr val="bg2">
                    <a:lumMod val="90000"/>
                  </a:schemeClr>
                </a:solidFill>
              </a:rPr>
              <a:t>We have been ill-equipped to address questions of the canon.</a:t>
            </a:r>
          </a:p>
          <a:p>
            <a:pPr marL="514350" indent="-514350">
              <a:buAutoNum type="arabicPeriod"/>
            </a:pPr>
            <a:endParaRPr lang="en-US" sz="2800" dirty="0" smtClean="0">
              <a:solidFill>
                <a:schemeClr val="bg2">
                  <a:lumMod val="90000"/>
                </a:schemeClr>
              </a:solidFill>
            </a:endParaRPr>
          </a:p>
          <a:p>
            <a:pPr marL="514350" indent="-514350">
              <a:buAutoNum type="arabicPeriod"/>
            </a:pPr>
            <a:r>
              <a:rPr lang="en-US" sz="2800" dirty="0" smtClean="0">
                <a:solidFill>
                  <a:schemeClr val="bg2">
                    <a:lumMod val="90000"/>
                  </a:schemeClr>
                </a:solidFill>
              </a:rPr>
              <a:t>We have given little attention to HOW the Bible functions authoritatively.</a:t>
            </a:r>
          </a:p>
          <a:p>
            <a:pPr marL="514350" indent="-514350">
              <a:buAutoNum type="arabicPeriod"/>
            </a:pPr>
            <a:endParaRPr lang="en-US" sz="2800" dirty="0" smtClean="0">
              <a:solidFill>
                <a:schemeClr val="bg2">
                  <a:lumMod val="90000"/>
                </a:schemeClr>
              </a:solidFill>
            </a:endParaRPr>
          </a:p>
          <a:p>
            <a:pPr marL="514350" indent="-514350">
              <a:buAutoNum type="arabicPeriod"/>
            </a:pPr>
            <a:r>
              <a:rPr lang="en-US" sz="2800" dirty="0" smtClean="0">
                <a:solidFill>
                  <a:schemeClr val="bg2">
                    <a:lumMod val="90000"/>
                  </a:schemeClr>
                </a:solidFill>
              </a:rPr>
              <a:t>We have a difficulty explaining how our faith in Jesus leads us to believe that the Scriptures are the written Word of God.</a:t>
            </a:r>
          </a:p>
          <a:p>
            <a:pPr marL="514350" indent="-514350">
              <a:buAutoNum type="arabicPeriod"/>
            </a:pPr>
            <a:endParaRPr lang="en-US" sz="2800" dirty="0">
              <a:solidFill>
                <a:schemeClr val="bg2">
                  <a:lumMod val="90000"/>
                </a:schemeClr>
              </a:solidFill>
            </a:endParaRPr>
          </a:p>
        </p:txBody>
      </p:sp>
    </p:spTree>
    <p:extLst>
      <p:ext uri="{BB962C8B-B14F-4D97-AF65-F5344CB8AC3E}">
        <p14:creationId xmlns:p14="http://schemas.microsoft.com/office/powerpoint/2010/main" val="2072194281"/>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423</TotalTime>
  <Words>2101</Words>
  <Application>Microsoft Macintosh PowerPoint</Application>
  <PresentationFormat>Widescreen</PresentationFormat>
  <Paragraphs>325</Paragraphs>
  <Slides>41</Slides>
  <Notes>40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41</vt:i4>
      </vt:variant>
    </vt:vector>
  </HeadingPairs>
  <TitlesOfParts>
    <vt:vector size="45" baseType="lpstr">
      <vt:lpstr>Calibri</vt:lpstr>
      <vt:lpstr>Mangal</vt:lpstr>
      <vt:lpstr>Arial</vt:lpstr>
      <vt:lpstr>1_Office Theme</vt:lpstr>
      <vt:lpstr>From Jesus to the Scriptures (and Back)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of God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“These are written so that you may believe that Jesus is the Christ, the Son of God, and that by believing you may have life in his name.”               John 20:31</vt:lpstr>
      <vt:lpstr>PowerPoint Presentation</vt:lpstr>
      <vt:lpstr>From Jesus to the Scriptures (and Back) Meeting the Crisis of Scripture as “People of the Word”  Word Made Flesh Spoken Word Written Word    </vt:lpstr>
      <vt:lpstr>  nafzgerp@csl.edu</vt:lpstr>
    </vt:vector>
  </TitlesOfParts>
  <Company/>
  <LinksUpToDate>false</LinksUpToDate>
  <SharedDoc>false</SharedDoc>
  <HyperlinksChanged>false</HyperlinksChanged>
  <AppVersion>15.0037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Nafzger, Peter</dc:creator>
  <cp:lastModifiedBy>Nafzger, Peter</cp:lastModifiedBy>
  <cp:revision>24</cp:revision>
  <dcterms:created xsi:type="dcterms:W3CDTF">2016-11-02T16:19:51Z</dcterms:created>
  <dcterms:modified xsi:type="dcterms:W3CDTF">2017-09-12T15:36:01Z</dcterms:modified>
</cp:coreProperties>
</file>