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60" r:id="rId5"/>
    <p:sldId id="259" r:id="rId6"/>
    <p:sldId id="262" r:id="rId7"/>
    <p:sldId id="266" r:id="rId8"/>
    <p:sldId id="263" r:id="rId9"/>
    <p:sldId id="261" r:id="rId10"/>
    <p:sldId id="264" r:id="rId11"/>
    <p:sldId id="265" r:id="rId12"/>
    <p:sldId id="267" r:id="rId13"/>
    <p:sldId id="268" r:id="rId14"/>
    <p:sldId id="269" r:id="rId15"/>
    <p:sldId id="270" r:id="rId16"/>
    <p:sldId id="272" r:id="rId17"/>
    <p:sldId id="271" r:id="rId18"/>
    <p:sldId id="273" r:id="rId19"/>
    <p:sldId id="275" r:id="rId20"/>
    <p:sldId id="279" r:id="rId21"/>
    <p:sldId id="282" r:id="rId22"/>
    <p:sldId id="281" r:id="rId23"/>
    <p:sldId id="276" r:id="rId24"/>
    <p:sldId id="283" r:id="rId25"/>
    <p:sldId id="280" r:id="rId26"/>
    <p:sldId id="284" r:id="rId27"/>
    <p:sldId id="277" r:id="rId28"/>
    <p:sldId id="278" r:id="rId29"/>
    <p:sldId id="285" r:id="rId30"/>
    <p:sldId id="286" r:id="rId31"/>
    <p:sldId id="287"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27001CB-5FC3-474F-867A-580261A810A9}" type="datetimeFigureOut">
              <a:rPr lang="en-US" smtClean="0"/>
              <a:t>11/18/2020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A3A5B5-0B50-46C5-963C-ED1940C4CD28}" type="slidenum">
              <a:rPr lang="en-US" smtClean="0"/>
              <a:t>‹#›</a:t>
            </a:fld>
            <a:endParaRPr lang="en-US"/>
          </a:p>
        </p:txBody>
      </p:sp>
    </p:spTree>
    <p:extLst>
      <p:ext uri="{BB962C8B-B14F-4D97-AF65-F5344CB8AC3E}">
        <p14:creationId xmlns:p14="http://schemas.microsoft.com/office/powerpoint/2010/main" val="28728432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7001CB-5FC3-474F-867A-580261A810A9}" type="datetimeFigureOut">
              <a:rPr lang="en-US" smtClean="0"/>
              <a:t>11/18/2020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A3A5B5-0B50-46C5-963C-ED1940C4CD28}" type="slidenum">
              <a:rPr lang="en-US" smtClean="0"/>
              <a:t>‹#›</a:t>
            </a:fld>
            <a:endParaRPr lang="en-US"/>
          </a:p>
        </p:txBody>
      </p:sp>
    </p:spTree>
    <p:extLst>
      <p:ext uri="{BB962C8B-B14F-4D97-AF65-F5344CB8AC3E}">
        <p14:creationId xmlns:p14="http://schemas.microsoft.com/office/powerpoint/2010/main" val="3779339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7001CB-5FC3-474F-867A-580261A810A9}" type="datetimeFigureOut">
              <a:rPr lang="en-US" smtClean="0"/>
              <a:t>11/18/2020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A3A5B5-0B50-46C5-963C-ED1940C4CD28}" type="slidenum">
              <a:rPr lang="en-US" smtClean="0"/>
              <a:t>‹#›</a:t>
            </a:fld>
            <a:endParaRPr lang="en-US"/>
          </a:p>
        </p:txBody>
      </p:sp>
    </p:spTree>
    <p:extLst>
      <p:ext uri="{BB962C8B-B14F-4D97-AF65-F5344CB8AC3E}">
        <p14:creationId xmlns:p14="http://schemas.microsoft.com/office/powerpoint/2010/main" val="11190409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7001CB-5FC3-474F-867A-580261A810A9}" type="datetimeFigureOut">
              <a:rPr lang="en-US" smtClean="0"/>
              <a:t>11/18/2020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A3A5B5-0B50-46C5-963C-ED1940C4CD28}" type="slidenum">
              <a:rPr lang="en-US" smtClean="0"/>
              <a:t>‹#›</a:t>
            </a:fld>
            <a:endParaRPr lang="en-US"/>
          </a:p>
        </p:txBody>
      </p:sp>
    </p:spTree>
    <p:extLst>
      <p:ext uri="{BB962C8B-B14F-4D97-AF65-F5344CB8AC3E}">
        <p14:creationId xmlns:p14="http://schemas.microsoft.com/office/powerpoint/2010/main" val="5097240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27001CB-5FC3-474F-867A-580261A810A9}" type="datetimeFigureOut">
              <a:rPr lang="en-US" smtClean="0"/>
              <a:t>11/18/2020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A3A5B5-0B50-46C5-963C-ED1940C4CD28}" type="slidenum">
              <a:rPr lang="en-US" smtClean="0"/>
              <a:t>‹#›</a:t>
            </a:fld>
            <a:endParaRPr lang="en-US"/>
          </a:p>
        </p:txBody>
      </p:sp>
    </p:spTree>
    <p:extLst>
      <p:ext uri="{BB962C8B-B14F-4D97-AF65-F5344CB8AC3E}">
        <p14:creationId xmlns:p14="http://schemas.microsoft.com/office/powerpoint/2010/main" val="28020003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27001CB-5FC3-474F-867A-580261A810A9}" type="datetimeFigureOut">
              <a:rPr lang="en-US" smtClean="0"/>
              <a:t>11/18/2020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A3A5B5-0B50-46C5-963C-ED1940C4CD28}" type="slidenum">
              <a:rPr lang="en-US" smtClean="0"/>
              <a:t>‹#›</a:t>
            </a:fld>
            <a:endParaRPr lang="en-US"/>
          </a:p>
        </p:txBody>
      </p:sp>
    </p:spTree>
    <p:extLst>
      <p:ext uri="{BB962C8B-B14F-4D97-AF65-F5344CB8AC3E}">
        <p14:creationId xmlns:p14="http://schemas.microsoft.com/office/powerpoint/2010/main" val="1448510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27001CB-5FC3-474F-867A-580261A810A9}" type="datetimeFigureOut">
              <a:rPr lang="en-US" smtClean="0"/>
              <a:t>11/18/2020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3A3A5B5-0B50-46C5-963C-ED1940C4CD28}" type="slidenum">
              <a:rPr lang="en-US" smtClean="0"/>
              <a:t>‹#›</a:t>
            </a:fld>
            <a:endParaRPr lang="en-US"/>
          </a:p>
        </p:txBody>
      </p:sp>
    </p:spTree>
    <p:extLst>
      <p:ext uri="{BB962C8B-B14F-4D97-AF65-F5344CB8AC3E}">
        <p14:creationId xmlns:p14="http://schemas.microsoft.com/office/powerpoint/2010/main" val="3770752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27001CB-5FC3-474F-867A-580261A810A9}" type="datetimeFigureOut">
              <a:rPr lang="en-US" smtClean="0"/>
              <a:t>11/18/2020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3A3A5B5-0B50-46C5-963C-ED1940C4CD28}" type="slidenum">
              <a:rPr lang="en-US" smtClean="0"/>
              <a:t>‹#›</a:t>
            </a:fld>
            <a:endParaRPr lang="en-US"/>
          </a:p>
        </p:txBody>
      </p:sp>
    </p:spTree>
    <p:extLst>
      <p:ext uri="{BB962C8B-B14F-4D97-AF65-F5344CB8AC3E}">
        <p14:creationId xmlns:p14="http://schemas.microsoft.com/office/powerpoint/2010/main" val="3336716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7001CB-5FC3-474F-867A-580261A810A9}" type="datetimeFigureOut">
              <a:rPr lang="en-US" smtClean="0"/>
              <a:t>11/18/2020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3A3A5B5-0B50-46C5-963C-ED1940C4CD28}" type="slidenum">
              <a:rPr lang="en-US" smtClean="0"/>
              <a:t>‹#›</a:t>
            </a:fld>
            <a:endParaRPr lang="en-US"/>
          </a:p>
        </p:txBody>
      </p:sp>
    </p:spTree>
    <p:extLst>
      <p:ext uri="{BB962C8B-B14F-4D97-AF65-F5344CB8AC3E}">
        <p14:creationId xmlns:p14="http://schemas.microsoft.com/office/powerpoint/2010/main" val="40148771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27001CB-5FC3-474F-867A-580261A810A9}" type="datetimeFigureOut">
              <a:rPr lang="en-US" smtClean="0"/>
              <a:t>11/18/2020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A3A5B5-0B50-46C5-963C-ED1940C4CD28}" type="slidenum">
              <a:rPr lang="en-US" smtClean="0"/>
              <a:t>‹#›</a:t>
            </a:fld>
            <a:endParaRPr lang="en-US"/>
          </a:p>
        </p:txBody>
      </p:sp>
    </p:spTree>
    <p:extLst>
      <p:ext uri="{BB962C8B-B14F-4D97-AF65-F5344CB8AC3E}">
        <p14:creationId xmlns:p14="http://schemas.microsoft.com/office/powerpoint/2010/main" val="18732219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27001CB-5FC3-474F-867A-580261A810A9}" type="datetimeFigureOut">
              <a:rPr lang="en-US" smtClean="0"/>
              <a:t>11/18/2020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A3A5B5-0B50-46C5-963C-ED1940C4CD28}" type="slidenum">
              <a:rPr lang="en-US" smtClean="0"/>
              <a:t>‹#›</a:t>
            </a:fld>
            <a:endParaRPr lang="en-US"/>
          </a:p>
        </p:txBody>
      </p:sp>
    </p:spTree>
    <p:extLst>
      <p:ext uri="{BB962C8B-B14F-4D97-AF65-F5344CB8AC3E}">
        <p14:creationId xmlns:p14="http://schemas.microsoft.com/office/powerpoint/2010/main" val="31384079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7001CB-5FC3-474F-867A-580261A810A9}" type="datetimeFigureOut">
              <a:rPr lang="en-US" smtClean="0"/>
              <a:t>11/18/2020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A3A5B5-0B50-46C5-963C-ED1940C4CD28}" type="slidenum">
              <a:rPr lang="en-US" smtClean="0"/>
              <a:t>‹#›</a:t>
            </a:fld>
            <a:endParaRPr lang="en-US"/>
          </a:p>
        </p:txBody>
      </p:sp>
    </p:spTree>
    <p:extLst>
      <p:ext uri="{BB962C8B-B14F-4D97-AF65-F5344CB8AC3E}">
        <p14:creationId xmlns:p14="http://schemas.microsoft.com/office/powerpoint/2010/main" val="37356934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Series B</a:t>
            </a:r>
            <a:br>
              <a:rPr lang="en-US" dirty="0" smtClean="0"/>
            </a:br>
            <a:r>
              <a:rPr lang="en-US" dirty="0" smtClean="0"/>
              <a:t>Advent 2</a:t>
            </a:r>
            <a:endParaRPr lang="en-US" dirty="0"/>
          </a:p>
        </p:txBody>
      </p:sp>
      <p:sp>
        <p:nvSpPr>
          <p:cNvPr id="3" name="Subtitle 2"/>
          <p:cNvSpPr>
            <a:spLocks noGrp="1"/>
          </p:cNvSpPr>
          <p:nvPr>
            <p:ph type="subTitle" idx="1"/>
          </p:nvPr>
        </p:nvSpPr>
        <p:spPr/>
        <p:txBody>
          <a:bodyPr/>
          <a:lstStyle/>
          <a:p>
            <a:r>
              <a:rPr lang="en-US" dirty="0" smtClean="0"/>
              <a:t>Mark 1:1-8</a:t>
            </a:r>
          </a:p>
          <a:p>
            <a:r>
              <a:rPr lang="en-US" dirty="0" smtClean="0"/>
              <a:t>The Ministry of John the Baptist</a:t>
            </a:r>
            <a:endParaRPr lang="en-US" dirty="0"/>
          </a:p>
        </p:txBody>
      </p:sp>
    </p:spTree>
    <p:extLst>
      <p:ext uri="{BB962C8B-B14F-4D97-AF65-F5344CB8AC3E}">
        <p14:creationId xmlns:p14="http://schemas.microsoft.com/office/powerpoint/2010/main" val="40315241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1:1 –  </a:t>
            </a:r>
            <a:r>
              <a:rPr lang="el-GR" dirty="0" smtClean="0"/>
              <a:t>Ἰησοῦ Χριστοῦ</a:t>
            </a:r>
            <a:r>
              <a:rPr lang="en-US" dirty="0" smtClean="0"/>
              <a:t>:</a:t>
            </a:r>
            <a:br>
              <a:rPr lang="en-US" dirty="0" smtClean="0"/>
            </a:br>
            <a:r>
              <a:rPr lang="en-US" dirty="0" smtClean="0"/>
              <a:t>Objective or Subjective Genitive?</a:t>
            </a:r>
            <a:endParaRPr lang="en-US" dirty="0"/>
          </a:p>
        </p:txBody>
      </p:sp>
      <p:sp>
        <p:nvSpPr>
          <p:cNvPr id="3" name="Content Placeholder 2"/>
          <p:cNvSpPr>
            <a:spLocks noGrp="1"/>
          </p:cNvSpPr>
          <p:nvPr>
            <p:ph idx="1"/>
          </p:nvPr>
        </p:nvSpPr>
        <p:spPr/>
        <p:txBody>
          <a:bodyPr/>
          <a:lstStyle/>
          <a:p>
            <a:r>
              <a:rPr lang="en-US" dirty="0" smtClean="0"/>
              <a:t>What is the relationship of </a:t>
            </a:r>
            <a:r>
              <a:rPr lang="el-GR" dirty="0" smtClean="0"/>
              <a:t>Ἰησοῦ Χριστοῦ</a:t>
            </a:r>
            <a:r>
              <a:rPr lang="en-US" dirty="0" smtClean="0"/>
              <a:t> to </a:t>
            </a:r>
            <a:r>
              <a:rPr lang="el-GR" dirty="0" smtClean="0"/>
              <a:t>τοῦ εὐαγγελίου</a:t>
            </a:r>
            <a:r>
              <a:rPr lang="en-US" dirty="0" smtClean="0"/>
              <a:t>?</a:t>
            </a:r>
          </a:p>
          <a:p>
            <a:r>
              <a:rPr lang="en-US" dirty="0" smtClean="0"/>
              <a:t>Underlying </a:t>
            </a:r>
            <a:r>
              <a:rPr lang="el-GR" dirty="0" smtClean="0"/>
              <a:t>εὐαγγελίου </a:t>
            </a:r>
            <a:r>
              <a:rPr lang="en-US" dirty="0" smtClean="0"/>
              <a:t>is the verbal action </a:t>
            </a:r>
            <a:r>
              <a:rPr lang="el-GR" dirty="0" smtClean="0"/>
              <a:t>εὐαγγελίζομαι</a:t>
            </a:r>
            <a:r>
              <a:rPr lang="en-US" dirty="0" smtClean="0"/>
              <a:t>.</a:t>
            </a:r>
            <a:endParaRPr lang="el-GR" dirty="0" smtClean="0"/>
          </a:p>
          <a:p>
            <a:r>
              <a:rPr lang="en-US" dirty="0" smtClean="0"/>
              <a:t>Objective genitive: “The good news/preaching about Jesus Christ.”</a:t>
            </a:r>
          </a:p>
          <a:p>
            <a:r>
              <a:rPr lang="en-US" dirty="0" smtClean="0"/>
              <a:t>Subjective genitive: “The good news preached by Jesus Christ.”</a:t>
            </a:r>
          </a:p>
        </p:txBody>
      </p:sp>
    </p:spTree>
    <p:extLst>
      <p:ext uri="{BB962C8B-B14F-4D97-AF65-F5344CB8AC3E}">
        <p14:creationId xmlns:p14="http://schemas.microsoft.com/office/powerpoint/2010/main" val="26534424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1:1 – </a:t>
            </a:r>
            <a:r>
              <a:rPr lang="el-GR" dirty="0" smtClean="0"/>
              <a:t>Ἀρχὴ τοῦ εὐαγγελίου Ἰησοῦ Χριστοῦ</a:t>
            </a:r>
            <a:endParaRPr lang="en-US" dirty="0"/>
          </a:p>
        </p:txBody>
      </p:sp>
      <p:sp>
        <p:nvSpPr>
          <p:cNvPr id="3" name="Content Placeholder 2"/>
          <p:cNvSpPr>
            <a:spLocks noGrp="1"/>
          </p:cNvSpPr>
          <p:nvPr>
            <p:ph idx="1"/>
          </p:nvPr>
        </p:nvSpPr>
        <p:spPr/>
        <p:txBody>
          <a:bodyPr>
            <a:normAutofit/>
          </a:bodyPr>
          <a:lstStyle/>
          <a:p>
            <a:r>
              <a:rPr lang="en-US" dirty="0" smtClean="0"/>
              <a:t>In his commentary on Mark’s Gospel, James W. Voelz argues that this phrase refers to the act of preaching about Jesus Christ. He notes the hitherto fore unrecognized parallel of Mark 1:1 with Philippians 4:15 where the phrase </a:t>
            </a:r>
            <a:r>
              <a:rPr lang="el-GR" dirty="0" smtClean="0"/>
              <a:t>ἀρχῇ τοῦ εὐαγγελίου</a:t>
            </a:r>
            <a:r>
              <a:rPr lang="el-GR" dirty="0" smtClean="0">
                <a:solidFill>
                  <a:srgbClr val="FF0000"/>
                </a:solidFill>
              </a:rPr>
              <a:t> </a:t>
            </a:r>
            <a:r>
              <a:rPr lang="en-US" dirty="0" smtClean="0"/>
              <a:t>refers to Paul’s act of preaching the Gospel.</a:t>
            </a:r>
          </a:p>
          <a:p>
            <a:r>
              <a:rPr lang="el-GR" dirty="0" smtClean="0"/>
              <a:t>Οἴδατε </a:t>
            </a:r>
            <a:r>
              <a:rPr lang="el-GR" dirty="0"/>
              <a:t>°δὲ καὶ ὑμεῖς, Φιλιππήσιοι, ὅτι ἐν </a:t>
            </a:r>
            <a:r>
              <a:rPr lang="el-GR" dirty="0">
                <a:solidFill>
                  <a:srgbClr val="FF0000"/>
                </a:solidFill>
              </a:rPr>
              <a:t>ἀρχῇ τοῦ εὐαγγελίου</a:t>
            </a:r>
            <a:r>
              <a:rPr lang="el-GR" dirty="0"/>
              <a:t>, ὅτε ἐξῆλθον ἀπὸ Μακεδονίας, οὐδεμία μοι ἐκκλησία ἐκοινώνησεν εἰς λόγον δόσεως καὶ λήμψεως εἰ μὴ ὑμεῖς </a:t>
            </a:r>
            <a:r>
              <a:rPr lang="el-GR" dirty="0" smtClean="0"/>
              <a:t>μόνοι</a:t>
            </a:r>
            <a:r>
              <a:rPr lang="en-US" dirty="0" smtClean="0"/>
              <a:t>. . .</a:t>
            </a:r>
          </a:p>
          <a:p>
            <a:endParaRPr lang="en-US" dirty="0"/>
          </a:p>
        </p:txBody>
      </p:sp>
    </p:spTree>
    <p:extLst>
      <p:ext uri="{BB962C8B-B14F-4D97-AF65-F5344CB8AC3E}">
        <p14:creationId xmlns:p14="http://schemas.microsoft.com/office/powerpoint/2010/main" val="7337928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1:1 – </a:t>
            </a:r>
            <a:r>
              <a:rPr lang="el-GR" dirty="0" smtClean="0"/>
              <a:t>⸂[υἱοῦ θεοῦ]⸃</a:t>
            </a:r>
            <a:endParaRPr lang="en-US" dirty="0"/>
          </a:p>
        </p:txBody>
      </p:sp>
      <p:sp>
        <p:nvSpPr>
          <p:cNvPr id="3" name="Content Placeholder 2"/>
          <p:cNvSpPr>
            <a:spLocks noGrp="1"/>
          </p:cNvSpPr>
          <p:nvPr>
            <p:ph idx="1"/>
          </p:nvPr>
        </p:nvSpPr>
        <p:spPr/>
        <p:txBody>
          <a:bodyPr/>
          <a:lstStyle/>
          <a:p>
            <a:r>
              <a:rPr lang="en-US" dirty="0" smtClean="0"/>
              <a:t>These words (if read) are in apposition to </a:t>
            </a:r>
            <a:r>
              <a:rPr lang="el-GR" dirty="0" smtClean="0"/>
              <a:t>Ἰησοῦ Χριστοῦ</a:t>
            </a:r>
            <a:r>
              <a:rPr lang="en-US" dirty="0" smtClean="0"/>
              <a:t>.</a:t>
            </a:r>
          </a:p>
          <a:p>
            <a:r>
              <a:rPr lang="en-US" dirty="0" smtClean="0"/>
              <a:t>This is likely the second most important textual critical decision the reader of Mark’s Gospel must make (the first is how to read the ending at 16:8): Do we include “Son of God” in 1:1?</a:t>
            </a:r>
          </a:p>
          <a:p>
            <a:r>
              <a:rPr lang="en-US" dirty="0" smtClean="0"/>
              <a:t>In the NA25 these words were placed in the textual apparatus below the main text! In later editions they are read in the text, but placed in single brackets.</a:t>
            </a:r>
          </a:p>
          <a:p>
            <a:r>
              <a:rPr lang="en-US" dirty="0" smtClean="0"/>
              <a:t>Why were they not included before?</a:t>
            </a:r>
          </a:p>
          <a:p>
            <a:r>
              <a:rPr lang="en-US" dirty="0" smtClean="0"/>
              <a:t>Why are they included now?</a:t>
            </a:r>
            <a:endParaRPr lang="en-US" dirty="0"/>
          </a:p>
        </p:txBody>
      </p:sp>
    </p:spTree>
    <p:extLst>
      <p:ext uri="{BB962C8B-B14F-4D97-AF65-F5344CB8AC3E}">
        <p14:creationId xmlns:p14="http://schemas.microsoft.com/office/powerpoint/2010/main" val="38823901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Activity</a:t>
            </a:r>
            <a:endParaRPr lang="en-US" dirty="0"/>
          </a:p>
        </p:txBody>
      </p:sp>
      <p:sp>
        <p:nvSpPr>
          <p:cNvPr id="3" name="Content Placeholder 2"/>
          <p:cNvSpPr>
            <a:spLocks noGrp="1"/>
          </p:cNvSpPr>
          <p:nvPr>
            <p:ph idx="1"/>
          </p:nvPr>
        </p:nvSpPr>
        <p:spPr/>
        <p:txBody>
          <a:bodyPr/>
          <a:lstStyle/>
          <a:p>
            <a:r>
              <a:rPr lang="en-US" dirty="0" smtClean="0"/>
              <a:t>In Logos you can check the variant readings by clicking upon the critical signs. Study the variant readings for </a:t>
            </a:r>
            <a:r>
              <a:rPr lang="el-GR" dirty="0" smtClean="0"/>
              <a:t>υἱοῦ θεοῦ</a:t>
            </a:r>
            <a:r>
              <a:rPr lang="en-US" dirty="0" smtClean="0"/>
              <a:t> in 1:1. Which texts do not read these words?</a:t>
            </a:r>
          </a:p>
        </p:txBody>
      </p:sp>
    </p:spTree>
    <p:extLst>
      <p:ext uri="{BB962C8B-B14F-4D97-AF65-F5344CB8AC3E}">
        <p14:creationId xmlns:p14="http://schemas.microsoft.com/office/powerpoint/2010/main" val="15981689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dirty="0" smtClean="0"/>
              <a:t>υἱοῦ θεοῦ</a:t>
            </a:r>
            <a:endParaRPr lang="en-US" dirty="0"/>
          </a:p>
        </p:txBody>
      </p:sp>
      <p:sp>
        <p:nvSpPr>
          <p:cNvPr id="3" name="Content Placeholder 2"/>
          <p:cNvSpPr>
            <a:spLocks noGrp="1"/>
          </p:cNvSpPr>
          <p:nvPr>
            <p:ph idx="1"/>
          </p:nvPr>
        </p:nvSpPr>
        <p:spPr/>
        <p:txBody>
          <a:bodyPr/>
          <a:lstStyle/>
          <a:p>
            <a:r>
              <a:rPr lang="en-US" dirty="0" smtClean="0"/>
              <a:t>How commentators who include “the Son of God” argue:</a:t>
            </a:r>
          </a:p>
          <a:p>
            <a:pPr lvl="1"/>
            <a:r>
              <a:rPr lang="en-US" dirty="0" smtClean="0"/>
              <a:t>It is likely that the omission of these words arose from a mistake made by the copyists. This is an accidental variant, not a deliberate variant.</a:t>
            </a:r>
          </a:p>
          <a:p>
            <a:pPr lvl="1"/>
            <a:r>
              <a:rPr lang="en-US" dirty="0" smtClean="0"/>
              <a:t>The title “Son of God” is fundamental to Mark’s presentation of Jesus in this narrative, so a later copyist would not have needed to add these words to enhance the Christology of Mark’s Gospel.</a:t>
            </a:r>
          </a:p>
          <a:p>
            <a:endParaRPr lang="en-US" dirty="0"/>
          </a:p>
        </p:txBody>
      </p:sp>
    </p:spTree>
    <p:extLst>
      <p:ext uri="{BB962C8B-B14F-4D97-AF65-F5344CB8AC3E}">
        <p14:creationId xmlns:p14="http://schemas.microsoft.com/office/powerpoint/2010/main" val="28918442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Activity</a:t>
            </a:r>
            <a:endParaRPr lang="en-US" dirty="0"/>
          </a:p>
        </p:txBody>
      </p:sp>
      <p:sp>
        <p:nvSpPr>
          <p:cNvPr id="3" name="Content Placeholder 2"/>
          <p:cNvSpPr>
            <a:spLocks noGrp="1"/>
          </p:cNvSpPr>
          <p:nvPr>
            <p:ph idx="1"/>
          </p:nvPr>
        </p:nvSpPr>
        <p:spPr/>
        <p:txBody>
          <a:bodyPr/>
          <a:lstStyle/>
          <a:p>
            <a:r>
              <a:rPr lang="en-US" dirty="0" smtClean="0"/>
              <a:t>Using the search features of Logos, find the other places in Mark’s Gospel where the phrase </a:t>
            </a:r>
            <a:r>
              <a:rPr lang="el-GR" dirty="0" smtClean="0"/>
              <a:t>υἱός θεοῦ</a:t>
            </a:r>
            <a:r>
              <a:rPr lang="en-US" dirty="0" smtClean="0"/>
              <a:t> is used. Who uses this phrase to refer to Jesus and when does this happen in the narrative?</a:t>
            </a:r>
            <a:endParaRPr lang="en-US" dirty="0"/>
          </a:p>
        </p:txBody>
      </p:sp>
    </p:spTree>
    <p:extLst>
      <p:ext uri="{BB962C8B-B14F-4D97-AF65-F5344CB8AC3E}">
        <p14:creationId xmlns:p14="http://schemas.microsoft.com/office/powerpoint/2010/main" val="17495991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t>1:1 –  </a:t>
            </a:r>
            <a:r>
              <a:rPr lang="el-GR" sz="4000" dirty="0" smtClean="0"/>
              <a:t>Ἀρχὴ τοῦ εὐαγγελίου Ἰησοῦ Χριστοῦ υἱοῦ θεοῦ</a:t>
            </a:r>
            <a:endParaRPr lang="en-US" sz="4000" dirty="0"/>
          </a:p>
        </p:txBody>
      </p:sp>
      <p:sp>
        <p:nvSpPr>
          <p:cNvPr id="3" name="Content Placeholder 2"/>
          <p:cNvSpPr>
            <a:spLocks noGrp="1"/>
          </p:cNvSpPr>
          <p:nvPr>
            <p:ph idx="1"/>
          </p:nvPr>
        </p:nvSpPr>
        <p:spPr/>
        <p:txBody>
          <a:bodyPr/>
          <a:lstStyle/>
          <a:p>
            <a:r>
              <a:rPr lang="en-US" dirty="0" smtClean="0"/>
              <a:t>Is this caption a title and, if so, of what is it the title?</a:t>
            </a:r>
          </a:p>
          <a:p>
            <a:r>
              <a:rPr lang="en-US" dirty="0" smtClean="0"/>
              <a:t>Mark 1:1-8: The ministry of John the Baptist was the beginning of the preaching about Jesus Christ, the Son of God. Narrative picks up at 1:4, but see especially the preaching in 1:7-8.</a:t>
            </a:r>
          </a:p>
          <a:p>
            <a:r>
              <a:rPr lang="en-US" dirty="0" smtClean="0"/>
              <a:t>Could it also be the title of a larger section or even the entire narrative?</a:t>
            </a:r>
          </a:p>
          <a:p>
            <a:r>
              <a:rPr lang="en-US" dirty="0" smtClean="0"/>
              <a:t>Voelz on analogy between Mark 1:1 and Matthew 1:1.</a:t>
            </a:r>
            <a:endParaRPr lang="en-US" dirty="0"/>
          </a:p>
        </p:txBody>
      </p:sp>
    </p:spTree>
    <p:extLst>
      <p:ext uri="{BB962C8B-B14F-4D97-AF65-F5344CB8AC3E}">
        <p14:creationId xmlns:p14="http://schemas.microsoft.com/office/powerpoint/2010/main" val="38991291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1:2-3 – 1:2a</a:t>
            </a:r>
            <a:endParaRPr lang="en-US" dirty="0"/>
          </a:p>
        </p:txBody>
      </p:sp>
      <p:sp>
        <p:nvSpPr>
          <p:cNvPr id="3" name="Content Placeholder 2"/>
          <p:cNvSpPr>
            <a:spLocks noGrp="1"/>
          </p:cNvSpPr>
          <p:nvPr>
            <p:ph idx="1"/>
          </p:nvPr>
        </p:nvSpPr>
        <p:spPr/>
        <p:txBody>
          <a:bodyPr/>
          <a:lstStyle/>
          <a:p>
            <a:pPr marL="0" indent="0">
              <a:buNone/>
            </a:pPr>
            <a:r>
              <a:rPr lang="el-GR" baseline="30000" dirty="0" smtClean="0"/>
              <a:t>1</a:t>
            </a:r>
            <a:r>
              <a:rPr lang="el-GR" sz="4800" dirty="0" smtClean="0"/>
              <a:t> </a:t>
            </a:r>
            <a:r>
              <a:rPr lang="el-GR" dirty="0" smtClean="0"/>
              <a:t>Ἀρχὴ τοῦ εὐαγγελίου Ἰησοῦ Χριστοῦ ⸂[υἱοῦ θεοῦ]⸃</a:t>
            </a:r>
          </a:p>
          <a:p>
            <a:pPr marL="0" indent="0">
              <a:buNone/>
            </a:pPr>
            <a:r>
              <a:rPr lang="el-GR" baseline="30000" dirty="0" smtClean="0"/>
              <a:t>2</a:t>
            </a:r>
            <a:r>
              <a:rPr lang="el-GR" dirty="0" smtClean="0"/>
              <a:t> Καθὼς γέγραπται ἐν* </a:t>
            </a:r>
            <a:r>
              <a:rPr lang="el-GR" dirty="0" smtClean="0">
                <a:solidFill>
                  <a:srgbClr val="FF0000"/>
                </a:solidFill>
              </a:rPr>
              <a:t>⸂τῷ Ἠσαΐᾳ τῷ προφήτῃ⸃</a:t>
            </a:r>
            <a:r>
              <a:rPr lang="el-GR" dirty="0" smtClean="0"/>
              <a:t>· </a:t>
            </a:r>
          </a:p>
          <a:p>
            <a:pPr marL="0" indent="0">
              <a:buNone/>
            </a:pPr>
            <a:r>
              <a:rPr lang="el-GR" i="1" dirty="0" smtClean="0"/>
              <a:t>Ἰδοὺ ⸆ ἀποστέλλω τὸν ἄγγελόν μου πρὸ προσώπου σου, </a:t>
            </a:r>
          </a:p>
          <a:p>
            <a:pPr marL="0" indent="0">
              <a:buNone/>
            </a:pPr>
            <a:r>
              <a:rPr lang="el-GR" i="1" dirty="0" smtClean="0"/>
              <a:t>ὃς κατασκευάσει τὴν ὁδόν σου⸇·* </a:t>
            </a:r>
          </a:p>
          <a:p>
            <a:pPr marL="0" indent="0">
              <a:buNone/>
            </a:pPr>
            <a:r>
              <a:rPr lang="el-GR" dirty="0" smtClean="0"/>
              <a:t>*</a:t>
            </a:r>
            <a:r>
              <a:rPr lang="el-GR" baseline="30000" dirty="0" smtClean="0"/>
              <a:t>3</a:t>
            </a:r>
            <a:r>
              <a:rPr lang="el-GR" dirty="0" smtClean="0"/>
              <a:t> </a:t>
            </a:r>
            <a:r>
              <a:rPr lang="el-GR" i="1" dirty="0" smtClean="0"/>
              <a:t>φωνὴ βοῶντος ἐν τῇ ἐρήμῳ· </a:t>
            </a:r>
          </a:p>
          <a:p>
            <a:pPr marL="0" indent="0">
              <a:buNone/>
            </a:pPr>
            <a:r>
              <a:rPr lang="el-GR" i="1" dirty="0" smtClean="0"/>
              <a:t>Ἑτοιμάσατε τὴν ὁδὸν κυρίου*, </a:t>
            </a:r>
          </a:p>
          <a:p>
            <a:pPr marL="0" indent="0">
              <a:buNone/>
            </a:pPr>
            <a:r>
              <a:rPr lang="el-GR" i="1" dirty="0" smtClean="0"/>
              <a:t>εὐθείας ποιεῖτε τὰς τρίβους* ⸀αὐτοῦ</a:t>
            </a:r>
            <a:r>
              <a:rPr lang="en-US" i="1" dirty="0" smtClean="0"/>
              <a:t>.</a:t>
            </a:r>
            <a:r>
              <a:rPr lang="el-GR" i="1" dirty="0" smtClean="0"/>
              <a:t> ⸆ </a:t>
            </a:r>
          </a:p>
          <a:p>
            <a:endParaRPr lang="en-US" dirty="0"/>
          </a:p>
        </p:txBody>
      </p:sp>
    </p:spTree>
    <p:extLst>
      <p:ext uri="{BB962C8B-B14F-4D97-AF65-F5344CB8AC3E}">
        <p14:creationId xmlns:p14="http://schemas.microsoft.com/office/powerpoint/2010/main" val="32202372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Activity</a:t>
            </a:r>
            <a:endParaRPr lang="en-US" dirty="0"/>
          </a:p>
        </p:txBody>
      </p:sp>
      <p:sp>
        <p:nvSpPr>
          <p:cNvPr id="3" name="Content Placeholder 2"/>
          <p:cNvSpPr>
            <a:spLocks noGrp="1"/>
          </p:cNvSpPr>
          <p:nvPr>
            <p:ph idx="1"/>
          </p:nvPr>
        </p:nvSpPr>
        <p:spPr/>
        <p:txBody>
          <a:bodyPr/>
          <a:lstStyle/>
          <a:p>
            <a:r>
              <a:rPr lang="en-US" dirty="0" smtClean="0"/>
              <a:t>In Logos study the variant readings for </a:t>
            </a:r>
            <a:r>
              <a:rPr lang="el-GR" dirty="0" smtClean="0"/>
              <a:t>τῷ Ἠσαΐᾳ τῷ προφήτῃ</a:t>
            </a:r>
            <a:r>
              <a:rPr lang="en-US" dirty="0" smtClean="0"/>
              <a:t>. What is read in place of “Isaiah, the prophet”? Which texts read what?</a:t>
            </a:r>
          </a:p>
          <a:p>
            <a:r>
              <a:rPr lang="en-US" dirty="0" smtClean="0"/>
              <a:t>The issue at stake: Though 1:3 is a quotation from Isaiah 40:3, 1:2b is not.</a:t>
            </a:r>
          </a:p>
          <a:p>
            <a:r>
              <a:rPr lang="en-US" dirty="0" smtClean="0"/>
              <a:t>Voelz argues that there is a chiastic/intercalated pattern here where the reference to Isaiah in 1:2a and the quote from Isaiah in 1:3 form the outer section and 1:2b (which is not from Isaiah) is in the center. 1:2b serves to illuminate further the reference from Isaiah.</a:t>
            </a:r>
          </a:p>
          <a:p>
            <a:r>
              <a:rPr lang="en-US" dirty="0" smtClean="0"/>
              <a:t>Note a parallel in Matthew 27:9-10.</a:t>
            </a:r>
            <a:endParaRPr lang="en-US" dirty="0"/>
          </a:p>
        </p:txBody>
      </p:sp>
    </p:spTree>
    <p:extLst>
      <p:ext uri="{BB962C8B-B14F-4D97-AF65-F5344CB8AC3E}">
        <p14:creationId xmlns:p14="http://schemas.microsoft.com/office/powerpoint/2010/main" val="37023445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1:2-3 – 1:2b</a:t>
            </a:r>
            <a:endParaRPr lang="en-US" dirty="0"/>
          </a:p>
        </p:txBody>
      </p:sp>
      <p:sp>
        <p:nvSpPr>
          <p:cNvPr id="3" name="Content Placeholder 2"/>
          <p:cNvSpPr>
            <a:spLocks noGrp="1"/>
          </p:cNvSpPr>
          <p:nvPr>
            <p:ph idx="1"/>
          </p:nvPr>
        </p:nvSpPr>
        <p:spPr/>
        <p:txBody>
          <a:bodyPr/>
          <a:lstStyle/>
          <a:p>
            <a:pPr marL="0" indent="0">
              <a:buNone/>
            </a:pPr>
            <a:r>
              <a:rPr lang="el-GR" baseline="30000" dirty="0" smtClean="0"/>
              <a:t>1</a:t>
            </a:r>
            <a:r>
              <a:rPr lang="el-GR" sz="4800" dirty="0" smtClean="0"/>
              <a:t> </a:t>
            </a:r>
            <a:r>
              <a:rPr lang="el-GR" dirty="0" smtClean="0"/>
              <a:t>Ἀρχὴ τοῦ εὐαγγελίου Ἰησοῦ Χριστοῦ ⸂[υἱοῦ θεοῦ]⸃</a:t>
            </a:r>
          </a:p>
          <a:p>
            <a:pPr marL="0" indent="0">
              <a:buNone/>
            </a:pPr>
            <a:r>
              <a:rPr lang="el-GR" baseline="30000" dirty="0" smtClean="0"/>
              <a:t>2</a:t>
            </a:r>
            <a:r>
              <a:rPr lang="el-GR" dirty="0" smtClean="0"/>
              <a:t> Καθὼς γέγραπται ἐν* ⸂τῷ Ἠσαΐᾳ τῷ προφήτῃ⸃· </a:t>
            </a:r>
          </a:p>
          <a:p>
            <a:pPr marL="0" indent="0">
              <a:buNone/>
            </a:pPr>
            <a:r>
              <a:rPr lang="el-GR" i="1" dirty="0" smtClean="0">
                <a:solidFill>
                  <a:srgbClr val="FF0000"/>
                </a:solidFill>
              </a:rPr>
              <a:t>Ἰδοὺ ⸆ ἀποστέλλω τὸν ἄγγελόν μου πρὸ προσώπου σου, </a:t>
            </a:r>
          </a:p>
          <a:p>
            <a:pPr marL="0" indent="0">
              <a:buNone/>
            </a:pPr>
            <a:r>
              <a:rPr lang="el-GR" i="1" dirty="0" smtClean="0">
                <a:solidFill>
                  <a:srgbClr val="FF0000"/>
                </a:solidFill>
              </a:rPr>
              <a:t>ὃς κατασκευάσει τὴν ὁδόν σου</a:t>
            </a:r>
            <a:r>
              <a:rPr lang="el-GR" i="1" dirty="0" smtClean="0"/>
              <a:t>⸇·* </a:t>
            </a:r>
          </a:p>
          <a:p>
            <a:pPr marL="0" indent="0">
              <a:buNone/>
            </a:pPr>
            <a:r>
              <a:rPr lang="el-GR" dirty="0" smtClean="0"/>
              <a:t>*</a:t>
            </a:r>
            <a:r>
              <a:rPr lang="el-GR" baseline="30000" dirty="0" smtClean="0"/>
              <a:t>3</a:t>
            </a:r>
            <a:r>
              <a:rPr lang="el-GR" dirty="0" smtClean="0"/>
              <a:t> </a:t>
            </a:r>
            <a:r>
              <a:rPr lang="el-GR" i="1" dirty="0" smtClean="0"/>
              <a:t>φωνὴ βοῶντος ἐν τῇ ἐρήμῳ· </a:t>
            </a:r>
          </a:p>
          <a:p>
            <a:pPr marL="0" indent="0">
              <a:buNone/>
            </a:pPr>
            <a:r>
              <a:rPr lang="el-GR" i="1" dirty="0" smtClean="0"/>
              <a:t>Ἑτοιμάσατε τὴν ὁδὸν κυρίου*, </a:t>
            </a:r>
          </a:p>
          <a:p>
            <a:pPr marL="0" indent="0">
              <a:buNone/>
            </a:pPr>
            <a:r>
              <a:rPr lang="el-GR" i="1" dirty="0" smtClean="0"/>
              <a:t>εὐθείας ποιεῖτε τὰς τρίβους* ⸀αὐτοῦ</a:t>
            </a:r>
            <a:r>
              <a:rPr lang="en-US" i="1" dirty="0" smtClean="0"/>
              <a:t>.</a:t>
            </a:r>
            <a:r>
              <a:rPr lang="el-GR" i="1" dirty="0" smtClean="0"/>
              <a:t> ⸆ </a:t>
            </a:r>
          </a:p>
          <a:p>
            <a:endParaRPr lang="en-US" dirty="0"/>
          </a:p>
        </p:txBody>
      </p:sp>
    </p:spTree>
    <p:extLst>
      <p:ext uri="{BB962C8B-B14F-4D97-AF65-F5344CB8AC3E}">
        <p14:creationId xmlns:p14="http://schemas.microsoft.com/office/powerpoint/2010/main" val="16219951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Ministry of John the Baptist</a:t>
            </a:r>
            <a:endParaRPr lang="en-US" dirty="0"/>
          </a:p>
        </p:txBody>
      </p:sp>
      <p:pic>
        <p:nvPicPr>
          <p:cNvPr id="1026" name="Picture 2" descr="When did the ministry of John the Baptist begin? | CARM.or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368731" y="1593669"/>
            <a:ext cx="7689669" cy="50683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46385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1:2-3 – 1:2b</a:t>
            </a:r>
            <a:endParaRPr lang="en-US" dirty="0"/>
          </a:p>
        </p:txBody>
      </p:sp>
      <p:sp>
        <p:nvSpPr>
          <p:cNvPr id="3" name="Content Placeholder 2"/>
          <p:cNvSpPr>
            <a:spLocks noGrp="1"/>
          </p:cNvSpPr>
          <p:nvPr>
            <p:ph idx="1"/>
          </p:nvPr>
        </p:nvSpPr>
        <p:spPr/>
        <p:txBody>
          <a:bodyPr/>
          <a:lstStyle/>
          <a:p>
            <a:r>
              <a:rPr lang="en-US" dirty="0" smtClean="0"/>
              <a:t>It is difficult to match these words with any specific OT passage. See the references in the margin of NA28</a:t>
            </a:r>
          </a:p>
          <a:p>
            <a:r>
              <a:rPr lang="en-US" dirty="0" smtClean="0"/>
              <a:t>It resembles LXX Exodus 23:20 </a:t>
            </a:r>
            <a:r>
              <a:rPr lang="en-US" b="1" i="1" dirty="0" smtClean="0"/>
              <a:t>and </a:t>
            </a:r>
            <a:r>
              <a:rPr lang="en-US" dirty="0" smtClean="0"/>
              <a:t>LXX Malachi 3:1. A close (but not exact) parallel is found in Matthew 11:10. So some suggest this was a quote used with reference to John’s ministry outside of the Gospel narratives that was then later used by both Matthew and Mark.</a:t>
            </a:r>
          </a:p>
          <a:p>
            <a:r>
              <a:rPr lang="en-US" dirty="0" smtClean="0"/>
              <a:t>What is Mark doing here?</a:t>
            </a:r>
          </a:p>
          <a:p>
            <a:pPr lvl="1"/>
            <a:r>
              <a:rPr lang="en-US" dirty="0" smtClean="0"/>
              <a:t>Using a recognized quote?</a:t>
            </a:r>
          </a:p>
          <a:p>
            <a:pPr lvl="1"/>
            <a:r>
              <a:rPr lang="en-US" dirty="0" smtClean="0"/>
              <a:t>Being sloppy?</a:t>
            </a:r>
          </a:p>
          <a:p>
            <a:pPr lvl="1"/>
            <a:r>
              <a:rPr lang="en-US" dirty="0" smtClean="0"/>
              <a:t>Being creative?</a:t>
            </a:r>
          </a:p>
          <a:p>
            <a:endParaRPr lang="en-US" dirty="0"/>
          </a:p>
        </p:txBody>
      </p:sp>
    </p:spTree>
    <p:extLst>
      <p:ext uri="{BB962C8B-B14F-4D97-AF65-F5344CB8AC3E}">
        <p14:creationId xmlns:p14="http://schemas.microsoft.com/office/powerpoint/2010/main" val="23112652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Activity</a:t>
            </a:r>
            <a:endParaRPr lang="en-US" dirty="0"/>
          </a:p>
        </p:txBody>
      </p:sp>
      <p:sp>
        <p:nvSpPr>
          <p:cNvPr id="3" name="Content Placeholder 2"/>
          <p:cNvSpPr>
            <a:spLocks noGrp="1"/>
          </p:cNvSpPr>
          <p:nvPr>
            <p:ph idx="1"/>
          </p:nvPr>
        </p:nvSpPr>
        <p:spPr/>
        <p:txBody>
          <a:bodyPr/>
          <a:lstStyle/>
          <a:p>
            <a:r>
              <a:rPr lang="en-US" dirty="0" smtClean="0"/>
              <a:t>Using Logos, look up and study LXX Exodus 23:20 and LXX Malachi 3:1. Compare these with Mark 1:2b.</a:t>
            </a:r>
            <a:endParaRPr lang="en-US" dirty="0"/>
          </a:p>
        </p:txBody>
      </p:sp>
    </p:spTree>
    <p:extLst>
      <p:ext uri="{BB962C8B-B14F-4D97-AF65-F5344CB8AC3E}">
        <p14:creationId xmlns:p14="http://schemas.microsoft.com/office/powerpoint/2010/main" val="16153567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1:2-3 – 1:2b</a:t>
            </a:r>
            <a:endParaRPr lang="en-US" dirty="0"/>
          </a:p>
        </p:txBody>
      </p:sp>
      <p:sp>
        <p:nvSpPr>
          <p:cNvPr id="3" name="Content Placeholder 2"/>
          <p:cNvSpPr>
            <a:spLocks noGrp="1"/>
          </p:cNvSpPr>
          <p:nvPr>
            <p:ph idx="1"/>
          </p:nvPr>
        </p:nvSpPr>
        <p:spPr/>
        <p:txBody>
          <a:bodyPr/>
          <a:lstStyle/>
          <a:p>
            <a:r>
              <a:rPr lang="en-US" dirty="0" smtClean="0"/>
              <a:t>Exodus 23:20: The first </a:t>
            </a:r>
            <a:r>
              <a:rPr lang="el-GR" dirty="0" smtClean="0"/>
              <a:t>σου </a:t>
            </a:r>
            <a:r>
              <a:rPr lang="en-US" dirty="0" smtClean="0"/>
              <a:t>in the quotation refers to the people of Israel.</a:t>
            </a:r>
          </a:p>
          <a:p>
            <a:r>
              <a:rPr lang="en-US" dirty="0" smtClean="0"/>
              <a:t>Malachi 3:1: The identity of the second </a:t>
            </a:r>
            <a:r>
              <a:rPr lang="el-GR" dirty="0" smtClean="0"/>
              <a:t>σου </a:t>
            </a:r>
            <a:r>
              <a:rPr lang="en-US" dirty="0" smtClean="0"/>
              <a:t>may be</a:t>
            </a:r>
            <a:r>
              <a:rPr lang="en-US" dirty="0" smtClean="0"/>
              <a:t> mor</a:t>
            </a:r>
            <a:r>
              <a:rPr lang="en-US" dirty="0" smtClean="0"/>
              <a:t>e complicated to identify.</a:t>
            </a:r>
          </a:p>
          <a:p>
            <a:pPr lvl="1"/>
            <a:r>
              <a:rPr lang="en-US" dirty="0" smtClean="0"/>
              <a:t>It could be referring to the Lord (Adonai in the Hebrew text).</a:t>
            </a:r>
          </a:p>
          <a:p>
            <a:pPr lvl="1"/>
            <a:r>
              <a:rPr lang="en-US" dirty="0" smtClean="0"/>
              <a:t>It could be referring to the messenger of the covenant who follows the first messenger and whom the people are awaiting.</a:t>
            </a:r>
          </a:p>
          <a:p>
            <a:pPr lvl="1"/>
            <a:r>
              <a:rPr lang="en-US" dirty="0" smtClean="0"/>
              <a:t>It could be a both-and in Mark 1:2b.</a:t>
            </a:r>
            <a:endParaRPr lang="en-US" dirty="0"/>
          </a:p>
        </p:txBody>
      </p:sp>
    </p:spTree>
    <p:extLst>
      <p:ext uri="{BB962C8B-B14F-4D97-AF65-F5344CB8AC3E}">
        <p14:creationId xmlns:p14="http://schemas.microsoft.com/office/powerpoint/2010/main" val="4708392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1:2-3 – 1:3</a:t>
            </a:r>
            <a:endParaRPr lang="en-US" dirty="0"/>
          </a:p>
        </p:txBody>
      </p:sp>
      <p:sp>
        <p:nvSpPr>
          <p:cNvPr id="3" name="Content Placeholder 2"/>
          <p:cNvSpPr>
            <a:spLocks noGrp="1"/>
          </p:cNvSpPr>
          <p:nvPr>
            <p:ph idx="1"/>
          </p:nvPr>
        </p:nvSpPr>
        <p:spPr/>
        <p:txBody>
          <a:bodyPr/>
          <a:lstStyle/>
          <a:p>
            <a:pPr marL="0" indent="0">
              <a:buNone/>
            </a:pPr>
            <a:r>
              <a:rPr lang="el-GR" baseline="30000" dirty="0" smtClean="0"/>
              <a:t>1</a:t>
            </a:r>
            <a:r>
              <a:rPr lang="el-GR" sz="4800" dirty="0" smtClean="0"/>
              <a:t> </a:t>
            </a:r>
            <a:r>
              <a:rPr lang="el-GR" dirty="0" smtClean="0"/>
              <a:t>Ἀρχὴ τοῦ εὐαγγελίου Ἰησοῦ Χριστοῦ ⸂[υἱοῦ θεοῦ]⸃</a:t>
            </a:r>
          </a:p>
          <a:p>
            <a:pPr marL="0" indent="0">
              <a:buNone/>
            </a:pPr>
            <a:r>
              <a:rPr lang="el-GR" baseline="30000" dirty="0" smtClean="0"/>
              <a:t>2</a:t>
            </a:r>
            <a:r>
              <a:rPr lang="el-GR" dirty="0" smtClean="0"/>
              <a:t> Καθὼς γέγραπται ἐν* ⸂τῷ Ἠσαΐᾳ τῷ προφήτῃ⸃· </a:t>
            </a:r>
          </a:p>
          <a:p>
            <a:pPr marL="0" indent="0">
              <a:buNone/>
            </a:pPr>
            <a:r>
              <a:rPr lang="el-GR" i="1" dirty="0" smtClean="0"/>
              <a:t>Ἰδοὺ ⸆ ἀποστέλλω τὸν ἄγγελόν μου πρὸ προσώπου σου, </a:t>
            </a:r>
          </a:p>
          <a:p>
            <a:pPr marL="0" indent="0">
              <a:buNone/>
            </a:pPr>
            <a:r>
              <a:rPr lang="el-GR" i="1" dirty="0" smtClean="0"/>
              <a:t>ὃς κατασκευάσει τὴν ὁδόν σου⸇·* </a:t>
            </a:r>
          </a:p>
          <a:p>
            <a:pPr marL="0" indent="0">
              <a:buNone/>
            </a:pPr>
            <a:r>
              <a:rPr lang="el-GR" dirty="0" smtClean="0"/>
              <a:t>*</a:t>
            </a:r>
            <a:r>
              <a:rPr lang="el-GR" baseline="30000" dirty="0" smtClean="0"/>
              <a:t>3</a:t>
            </a:r>
            <a:r>
              <a:rPr lang="el-GR" dirty="0" smtClean="0"/>
              <a:t> </a:t>
            </a:r>
            <a:r>
              <a:rPr lang="el-GR" i="1" dirty="0" smtClean="0">
                <a:solidFill>
                  <a:srgbClr val="FF0000"/>
                </a:solidFill>
              </a:rPr>
              <a:t>φωνὴ βοῶντος ἐν τῇ ἐρήμῳ· </a:t>
            </a:r>
          </a:p>
          <a:p>
            <a:pPr marL="0" indent="0">
              <a:buNone/>
            </a:pPr>
            <a:r>
              <a:rPr lang="el-GR" i="1" dirty="0" smtClean="0">
                <a:solidFill>
                  <a:srgbClr val="FF0000"/>
                </a:solidFill>
              </a:rPr>
              <a:t>Ἑτοιμάσατε τὴν ὁδὸν κυρίου*, </a:t>
            </a:r>
          </a:p>
          <a:p>
            <a:pPr marL="0" indent="0">
              <a:buNone/>
            </a:pPr>
            <a:r>
              <a:rPr lang="el-GR" i="1" dirty="0" smtClean="0">
                <a:solidFill>
                  <a:srgbClr val="FF0000"/>
                </a:solidFill>
              </a:rPr>
              <a:t>εὐθείας ποιεῖτε τὰς τρίβους* ⸀αὐτοῦ</a:t>
            </a:r>
            <a:r>
              <a:rPr lang="en-US" i="1" dirty="0" smtClean="0">
                <a:solidFill>
                  <a:srgbClr val="FF0000"/>
                </a:solidFill>
              </a:rPr>
              <a:t>.</a:t>
            </a:r>
            <a:r>
              <a:rPr lang="el-GR" i="1" dirty="0" smtClean="0">
                <a:solidFill>
                  <a:srgbClr val="FF0000"/>
                </a:solidFill>
              </a:rPr>
              <a:t> </a:t>
            </a:r>
            <a:r>
              <a:rPr lang="el-GR" i="1" dirty="0" smtClean="0"/>
              <a:t>⸆ </a:t>
            </a:r>
          </a:p>
          <a:p>
            <a:endParaRPr lang="en-US" dirty="0"/>
          </a:p>
        </p:txBody>
      </p:sp>
    </p:spTree>
    <p:extLst>
      <p:ext uri="{BB962C8B-B14F-4D97-AF65-F5344CB8AC3E}">
        <p14:creationId xmlns:p14="http://schemas.microsoft.com/office/powerpoint/2010/main" val="28172354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Activity</a:t>
            </a:r>
            <a:endParaRPr lang="en-US" dirty="0"/>
          </a:p>
        </p:txBody>
      </p:sp>
      <p:sp>
        <p:nvSpPr>
          <p:cNvPr id="3" name="Content Placeholder 2"/>
          <p:cNvSpPr>
            <a:spLocks noGrp="1"/>
          </p:cNvSpPr>
          <p:nvPr>
            <p:ph idx="1"/>
          </p:nvPr>
        </p:nvSpPr>
        <p:spPr/>
        <p:txBody>
          <a:bodyPr/>
          <a:lstStyle/>
          <a:p>
            <a:r>
              <a:rPr lang="en-US" dirty="0" smtClean="0"/>
              <a:t>Look up LXX Isaiah 40:3 and compare it to Mark 1:3.</a:t>
            </a:r>
            <a:endParaRPr lang="en-US" dirty="0"/>
          </a:p>
        </p:txBody>
      </p:sp>
    </p:spTree>
    <p:extLst>
      <p:ext uri="{BB962C8B-B14F-4D97-AF65-F5344CB8AC3E}">
        <p14:creationId xmlns:p14="http://schemas.microsoft.com/office/powerpoint/2010/main" val="40164316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1:2-3 – 1:3</a:t>
            </a:r>
            <a:endParaRPr lang="en-US" dirty="0"/>
          </a:p>
        </p:txBody>
      </p:sp>
      <p:sp>
        <p:nvSpPr>
          <p:cNvPr id="3" name="Content Placeholder 2"/>
          <p:cNvSpPr>
            <a:spLocks noGrp="1"/>
          </p:cNvSpPr>
          <p:nvPr>
            <p:ph idx="1"/>
          </p:nvPr>
        </p:nvSpPr>
        <p:spPr/>
        <p:txBody>
          <a:bodyPr>
            <a:normAutofit lnSpcReduction="10000"/>
          </a:bodyPr>
          <a:lstStyle/>
          <a:p>
            <a:r>
              <a:rPr lang="en-US" dirty="0" smtClean="0"/>
              <a:t>This is recognized as a reference to Isaiah 40:3.</a:t>
            </a:r>
          </a:p>
          <a:p>
            <a:r>
              <a:rPr lang="en-US" dirty="0" smtClean="0"/>
              <a:t>But note that in place of </a:t>
            </a:r>
            <a:r>
              <a:rPr lang="el-GR" dirty="0"/>
              <a:t>τὰς τρίβους τοῦ θεοῦ </a:t>
            </a:r>
            <a:r>
              <a:rPr lang="el-GR" dirty="0" smtClean="0"/>
              <a:t>ἡμῶν</a:t>
            </a:r>
            <a:r>
              <a:rPr lang="en-US" dirty="0" smtClean="0"/>
              <a:t> Mark reads </a:t>
            </a:r>
            <a:r>
              <a:rPr lang="el-GR" dirty="0" smtClean="0"/>
              <a:t>τὰς τρίβους </a:t>
            </a:r>
            <a:r>
              <a:rPr lang="el-GR" dirty="0" smtClean="0"/>
              <a:t>αὐτοῦ.</a:t>
            </a:r>
          </a:p>
          <a:p>
            <a:r>
              <a:rPr lang="en-US" dirty="0" smtClean="0"/>
              <a:t>Voelz argues that at the beginning of his narrative Mark is indirectly presenting a Christology that is both very high and very complete. Who is Jesus Christ, the Son of God?</a:t>
            </a:r>
          </a:p>
          <a:p>
            <a:pPr lvl="1"/>
            <a:r>
              <a:rPr lang="en-US" dirty="0" smtClean="0"/>
              <a:t>Jesus embodies the people of Israel (Exodus 23:20).</a:t>
            </a:r>
          </a:p>
          <a:p>
            <a:pPr lvl="1"/>
            <a:r>
              <a:rPr lang="en-US" dirty="0" smtClean="0"/>
              <a:t>Jesus is the messenger of the new covenant whom the people of Israel are awaiting (Malachi 3:1).</a:t>
            </a:r>
          </a:p>
          <a:p>
            <a:pPr lvl="1"/>
            <a:r>
              <a:rPr lang="en-US" dirty="0" smtClean="0"/>
              <a:t>Jesus is equal to Adonai, Yahweh, Elohim—God in the flesh (Malachi 3:1, Isaiah 40:3).</a:t>
            </a:r>
            <a:endParaRPr lang="en-US" dirty="0"/>
          </a:p>
        </p:txBody>
      </p:sp>
    </p:spTree>
    <p:extLst>
      <p:ext uri="{BB962C8B-B14F-4D97-AF65-F5344CB8AC3E}">
        <p14:creationId xmlns:p14="http://schemas.microsoft.com/office/powerpoint/2010/main" val="27959991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1:4-5 – the Ministry of John</a:t>
            </a:r>
            <a:endParaRPr lang="en-US" dirty="0"/>
          </a:p>
        </p:txBody>
      </p:sp>
      <p:sp>
        <p:nvSpPr>
          <p:cNvPr id="3" name="Content Placeholder 2"/>
          <p:cNvSpPr>
            <a:spLocks noGrp="1"/>
          </p:cNvSpPr>
          <p:nvPr>
            <p:ph idx="1"/>
          </p:nvPr>
        </p:nvSpPr>
        <p:spPr/>
        <p:txBody>
          <a:bodyPr/>
          <a:lstStyle/>
          <a:p>
            <a:pPr marL="0" indent="0">
              <a:buNone/>
            </a:pPr>
            <a:r>
              <a:rPr lang="el-GR" baseline="30000" dirty="0" smtClean="0"/>
              <a:t>4</a:t>
            </a:r>
            <a:r>
              <a:rPr lang="el-GR" dirty="0" smtClean="0"/>
              <a:t> ἐγένετο Ἰωάννης </a:t>
            </a:r>
            <a:r>
              <a:rPr lang="el-GR" dirty="0" smtClean="0">
                <a:solidFill>
                  <a:srgbClr val="FF0000"/>
                </a:solidFill>
              </a:rPr>
              <a:t>⸂[ὁ] βαπτίζων </a:t>
            </a:r>
            <a:r>
              <a:rPr lang="el-GR" dirty="0" smtClean="0"/>
              <a:t>ἐν τῇ ἐρήμῳ καὶ ⸃</a:t>
            </a:r>
            <a:r>
              <a:rPr lang="el-GR" dirty="0" smtClean="0">
                <a:solidFill>
                  <a:srgbClr val="FF0000"/>
                </a:solidFill>
              </a:rPr>
              <a:t>κηρύσσων</a:t>
            </a:r>
            <a:r>
              <a:rPr lang="el-GR" dirty="0" smtClean="0"/>
              <a:t> </a:t>
            </a:r>
            <a:r>
              <a:rPr lang="el-GR" dirty="0" smtClean="0">
                <a:solidFill>
                  <a:srgbClr val="7030A0"/>
                </a:solidFill>
              </a:rPr>
              <a:t>βάπτισμα μετανοίας εἰς ἄφεσιν ἁμαρτιῶν</a:t>
            </a:r>
            <a:r>
              <a:rPr lang="el-GR" dirty="0" smtClean="0"/>
              <a:t>. </a:t>
            </a:r>
            <a:r>
              <a:rPr lang="el-GR" baseline="30000" dirty="0" smtClean="0"/>
              <a:t>5</a:t>
            </a:r>
            <a:r>
              <a:rPr lang="el-GR" dirty="0" smtClean="0"/>
              <a:t> καὶ </a:t>
            </a:r>
            <a:r>
              <a:rPr lang="el-GR" u="sng" dirty="0" smtClean="0"/>
              <a:t>ἐξεπορεύετο</a:t>
            </a:r>
            <a:r>
              <a:rPr lang="el-GR" dirty="0" smtClean="0"/>
              <a:t> πρὸς αὐτὸν πᾶσα ἡ Ἰουδαία χώρα καὶ οἱ Ἱεροσολυμῖται πάντες, καὶ </a:t>
            </a:r>
            <a:r>
              <a:rPr lang="el-GR" u="sng" dirty="0" smtClean="0"/>
              <a:t>ἐβαπτίζοντο</a:t>
            </a:r>
            <a:r>
              <a:rPr lang="el-GR" dirty="0" smtClean="0"/>
              <a:t> ⸂ὑπʼ αὐτοῦ ἐν τῷ Ἰορδάνῃ ποταμῷ⸃ </a:t>
            </a:r>
            <a:r>
              <a:rPr lang="el-GR" dirty="0" smtClean="0">
                <a:solidFill>
                  <a:srgbClr val="00B050"/>
                </a:solidFill>
              </a:rPr>
              <a:t>ἐξομολογούμενοι</a:t>
            </a:r>
            <a:r>
              <a:rPr lang="el-GR" dirty="0" smtClean="0"/>
              <a:t> τὰς ἁμαρτίας αὐτῶν.</a:t>
            </a:r>
            <a:endParaRPr lang="en-US" dirty="0" smtClean="0"/>
          </a:p>
        </p:txBody>
      </p:sp>
    </p:spTree>
    <p:extLst>
      <p:ext uri="{BB962C8B-B14F-4D97-AF65-F5344CB8AC3E}">
        <p14:creationId xmlns:p14="http://schemas.microsoft.com/office/powerpoint/2010/main" val="32390286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1:6 – Description of John</a:t>
            </a:r>
            <a:endParaRPr lang="en-US" dirty="0"/>
          </a:p>
        </p:txBody>
      </p:sp>
      <p:sp>
        <p:nvSpPr>
          <p:cNvPr id="3" name="Content Placeholder 2"/>
          <p:cNvSpPr>
            <a:spLocks noGrp="1"/>
          </p:cNvSpPr>
          <p:nvPr>
            <p:ph idx="1"/>
          </p:nvPr>
        </p:nvSpPr>
        <p:spPr/>
        <p:txBody>
          <a:bodyPr/>
          <a:lstStyle/>
          <a:p>
            <a:r>
              <a:rPr lang="el-GR" baseline="30000" dirty="0"/>
              <a:t>6 </a:t>
            </a:r>
            <a:r>
              <a:rPr lang="el-GR" dirty="0"/>
              <a:t>⸂καὶ </a:t>
            </a:r>
            <a:r>
              <a:rPr lang="el-GR" u="sng" dirty="0"/>
              <a:t>ἦν</a:t>
            </a:r>
            <a:r>
              <a:rPr lang="el-GR" dirty="0"/>
              <a:t> ὁ Ἰωάννης⸃ </a:t>
            </a:r>
            <a:r>
              <a:rPr lang="el-GR" u="sng" dirty="0"/>
              <a:t>ἐνδεδυμένος</a:t>
            </a:r>
            <a:r>
              <a:rPr lang="el-GR" dirty="0"/>
              <a:t>* ⸀τρίχας καμήλου ⸋καὶ ζώνην δερματίνην περὶ τὴν ὀσφὺν αὐτοῦ⸌ καὶ </a:t>
            </a:r>
            <a:r>
              <a:rPr lang="el-GR" u="sng" dirty="0"/>
              <a:t>ἐσθίων</a:t>
            </a:r>
            <a:r>
              <a:rPr lang="el-GR" dirty="0"/>
              <a:t> ἀκρίδας καὶ μέλι ἄγριον</a:t>
            </a:r>
            <a:r>
              <a:rPr lang="el-GR" dirty="0" smtClean="0"/>
              <a:t>.*</a:t>
            </a:r>
            <a:endParaRPr lang="en-US" dirty="0"/>
          </a:p>
        </p:txBody>
      </p:sp>
    </p:spTree>
    <p:extLst>
      <p:ext uri="{BB962C8B-B14F-4D97-AF65-F5344CB8AC3E}">
        <p14:creationId xmlns:p14="http://schemas.microsoft.com/office/powerpoint/2010/main" val="22696206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1:7-8 – the Preaching of John</a:t>
            </a:r>
            <a:endParaRPr lang="en-US" dirty="0"/>
          </a:p>
        </p:txBody>
      </p:sp>
      <p:sp>
        <p:nvSpPr>
          <p:cNvPr id="3" name="Content Placeholder 2"/>
          <p:cNvSpPr>
            <a:spLocks noGrp="1"/>
          </p:cNvSpPr>
          <p:nvPr>
            <p:ph idx="1"/>
          </p:nvPr>
        </p:nvSpPr>
        <p:spPr/>
        <p:txBody>
          <a:bodyPr/>
          <a:lstStyle/>
          <a:p>
            <a:pPr marL="0" indent="0">
              <a:buNone/>
            </a:pPr>
            <a:r>
              <a:rPr lang="el-GR" baseline="30000" dirty="0"/>
              <a:t>7</a:t>
            </a:r>
            <a:r>
              <a:rPr lang="el-GR" dirty="0"/>
              <a:t> καὶ </a:t>
            </a:r>
            <a:r>
              <a:rPr lang="el-GR" u="sng" dirty="0"/>
              <a:t>ἐκήρυσσεν</a:t>
            </a:r>
            <a:r>
              <a:rPr lang="el-GR" dirty="0"/>
              <a:t> λέγων·* Ἔρχεται ὁ ἰσχυρότερός </a:t>
            </a:r>
            <a:r>
              <a:rPr lang="el-GR" dirty="0">
                <a:solidFill>
                  <a:srgbClr val="FF0000"/>
                </a:solidFill>
              </a:rPr>
              <a:t>μου</a:t>
            </a:r>
            <a:r>
              <a:rPr lang="el-GR" dirty="0"/>
              <a:t> ⸂ὀπίσω μου⸃, οὗ οὐκ εἰμὶ ἱκανὸς °κύψας </a:t>
            </a:r>
            <a:r>
              <a:rPr lang="el-GR" dirty="0">
                <a:solidFill>
                  <a:srgbClr val="0070C0"/>
                </a:solidFill>
              </a:rPr>
              <a:t>λῦσαι</a:t>
            </a:r>
            <a:r>
              <a:rPr lang="el-GR" dirty="0"/>
              <a:t> τὸν ἱμάντα τῶν ὑποδημάτων αὐτοῦ. </a:t>
            </a:r>
            <a:r>
              <a:rPr lang="el-GR" baseline="30000" dirty="0"/>
              <a:t>8</a:t>
            </a:r>
            <a:r>
              <a:rPr lang="el-GR" dirty="0"/>
              <a:t> </a:t>
            </a:r>
            <a:r>
              <a:rPr lang="el-GR" dirty="0">
                <a:solidFill>
                  <a:srgbClr val="00B050"/>
                </a:solidFill>
              </a:rPr>
              <a:t>ἐγὼ</a:t>
            </a:r>
            <a:r>
              <a:rPr lang="el-GR" dirty="0"/>
              <a:t> </a:t>
            </a:r>
            <a:r>
              <a:rPr lang="el-GR" dirty="0">
                <a:solidFill>
                  <a:srgbClr val="FFC000"/>
                </a:solidFill>
              </a:rPr>
              <a:t>ἐβάπτισα</a:t>
            </a:r>
            <a:r>
              <a:rPr lang="el-GR" dirty="0"/>
              <a:t> ὑμᾶς ⸆ ὕδατι, αὐτὸς δὲ βαπτίσει ὑμᾶς °ἐν πνεύματι ἁγίῳ</a:t>
            </a:r>
            <a:r>
              <a:rPr lang="el-GR" dirty="0" smtClean="0"/>
              <a:t>.</a:t>
            </a:r>
            <a:endParaRPr lang="en-US" dirty="0"/>
          </a:p>
        </p:txBody>
      </p:sp>
    </p:spTree>
    <p:extLst>
      <p:ext uri="{BB962C8B-B14F-4D97-AF65-F5344CB8AC3E}">
        <p14:creationId xmlns:p14="http://schemas.microsoft.com/office/powerpoint/2010/main" val="6765085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Some Commentary</a:t>
            </a:r>
            <a:endParaRPr lang="en-US" dirty="0"/>
          </a:p>
        </p:txBody>
      </p:sp>
      <p:sp>
        <p:nvSpPr>
          <p:cNvPr id="3" name="Content Placeholder 2"/>
          <p:cNvSpPr>
            <a:spLocks noGrp="1"/>
          </p:cNvSpPr>
          <p:nvPr>
            <p:ph idx="1"/>
          </p:nvPr>
        </p:nvSpPr>
        <p:spPr/>
        <p:txBody>
          <a:bodyPr/>
          <a:lstStyle/>
          <a:p>
            <a:r>
              <a:rPr lang="en-US" dirty="0" smtClean="0"/>
              <a:t>In their commentaries on the Gospel of Mark, Francis Maloney and James W. Voelz argue that the ministries of John the Baptist and then Jesus fulfill what is promised in Ezekiel 36:16-38.</a:t>
            </a:r>
          </a:p>
          <a:p>
            <a:pPr lvl="1"/>
            <a:r>
              <a:rPr lang="en-US" dirty="0" smtClean="0"/>
              <a:t>God promises to restore the people of Israel for the sake of His holy name.</a:t>
            </a:r>
          </a:p>
          <a:p>
            <a:pPr lvl="1"/>
            <a:r>
              <a:rPr lang="en-US" dirty="0" smtClean="0"/>
              <a:t>In Ezekiel 36:25 God promises to cleanse the people of Israel from their sins and idolatry by sprinkling them with water.</a:t>
            </a:r>
          </a:p>
          <a:p>
            <a:pPr lvl="1"/>
            <a:r>
              <a:rPr lang="en-US" dirty="0" smtClean="0"/>
              <a:t>This corresponds with the ministry of John the Baptist. (The nonliteral language of Ezekiel is </a:t>
            </a:r>
            <a:r>
              <a:rPr lang="en-US" i="1" dirty="0" smtClean="0"/>
              <a:t>literally </a:t>
            </a:r>
            <a:r>
              <a:rPr lang="en-US" dirty="0" smtClean="0"/>
              <a:t>fulfilled when God through John actually sprinkles Israel with water.)</a:t>
            </a:r>
          </a:p>
          <a:p>
            <a:pPr lvl="1"/>
            <a:r>
              <a:rPr lang="en-US" dirty="0" smtClean="0"/>
              <a:t>In Ezekiel 36:27 God promises to put His Spirit in the people of Israel. This will be fulfilled by the person whom John foretells in Mark 1:7-8.</a:t>
            </a:r>
            <a:endParaRPr lang="en-US" dirty="0"/>
          </a:p>
        </p:txBody>
      </p:sp>
    </p:spTree>
    <p:extLst>
      <p:ext uri="{BB962C8B-B14F-4D97-AF65-F5344CB8AC3E}">
        <p14:creationId xmlns:p14="http://schemas.microsoft.com/office/powerpoint/2010/main" val="20429846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1:1-4 – </a:t>
            </a:r>
            <a:r>
              <a:rPr lang="el-GR" dirty="0" smtClean="0"/>
              <a:t>Καθ</a:t>
            </a:r>
            <a:r>
              <a:rPr lang="el-GR" dirty="0" smtClean="0"/>
              <a:t>ώ</a:t>
            </a:r>
            <a:r>
              <a:rPr lang="el-GR" dirty="0" smtClean="0"/>
              <a:t>ς </a:t>
            </a:r>
            <a:r>
              <a:rPr lang="en-US" dirty="0" smtClean="0"/>
              <a:t>of 1:2</a:t>
            </a:r>
            <a:endParaRPr lang="en-US" dirty="0"/>
          </a:p>
        </p:txBody>
      </p:sp>
      <p:sp>
        <p:nvSpPr>
          <p:cNvPr id="3" name="Content Placeholder 2"/>
          <p:cNvSpPr>
            <a:spLocks noGrp="1"/>
          </p:cNvSpPr>
          <p:nvPr>
            <p:ph idx="1"/>
          </p:nvPr>
        </p:nvSpPr>
        <p:spPr/>
        <p:txBody>
          <a:bodyPr>
            <a:normAutofit/>
          </a:bodyPr>
          <a:lstStyle/>
          <a:p>
            <a:pPr marL="0" indent="0">
              <a:buNone/>
            </a:pPr>
            <a:r>
              <a:rPr lang="el-GR" baseline="30000" dirty="0" smtClean="0"/>
              <a:t>1</a:t>
            </a:r>
            <a:r>
              <a:rPr lang="el-GR" sz="4800" dirty="0" smtClean="0"/>
              <a:t> </a:t>
            </a:r>
            <a:r>
              <a:rPr lang="el-GR" dirty="0"/>
              <a:t>Ἀρχὴ τοῦ εὐαγγελίου Ἰησοῦ Χριστοῦ ⸂[υἱοῦ θεοῦ]⸃. </a:t>
            </a:r>
          </a:p>
          <a:p>
            <a:pPr marL="0" indent="0">
              <a:buNone/>
            </a:pPr>
            <a:r>
              <a:rPr lang="el-GR" baseline="30000" dirty="0"/>
              <a:t>2</a:t>
            </a:r>
            <a:r>
              <a:rPr lang="el-GR" dirty="0"/>
              <a:t> </a:t>
            </a:r>
            <a:r>
              <a:rPr lang="el-GR" dirty="0">
                <a:solidFill>
                  <a:srgbClr val="FF0000"/>
                </a:solidFill>
              </a:rPr>
              <a:t>Καθὼς</a:t>
            </a:r>
            <a:r>
              <a:rPr lang="el-GR" dirty="0"/>
              <a:t> γέγραπται ἐν* ⸂τῷ Ἠσαΐᾳ τῷ προφήτῃ⸃· </a:t>
            </a:r>
          </a:p>
          <a:p>
            <a:pPr marL="0" indent="0">
              <a:buNone/>
            </a:pPr>
            <a:r>
              <a:rPr lang="el-GR" i="1" dirty="0"/>
              <a:t>Ἰδοὺ ⸆ ἀποστέλλω τὸν ἄγγελόν μου πρὸ προσώπου σου, </a:t>
            </a:r>
          </a:p>
          <a:p>
            <a:pPr marL="0" indent="0">
              <a:buNone/>
            </a:pPr>
            <a:r>
              <a:rPr lang="el-GR" i="1" dirty="0"/>
              <a:t>ὃς κατασκευάσει τὴν ὁδόν σου⸇·* </a:t>
            </a:r>
          </a:p>
          <a:p>
            <a:pPr marL="0" indent="0">
              <a:buNone/>
            </a:pPr>
            <a:r>
              <a:rPr lang="el-GR" dirty="0"/>
              <a:t>*</a:t>
            </a:r>
            <a:r>
              <a:rPr lang="el-GR" baseline="30000" dirty="0"/>
              <a:t>3</a:t>
            </a:r>
            <a:r>
              <a:rPr lang="el-GR" dirty="0"/>
              <a:t> </a:t>
            </a:r>
            <a:r>
              <a:rPr lang="el-GR" i="1" dirty="0"/>
              <a:t>φωνὴ βοῶντος ἐν τῇ ἐρήμῳ· </a:t>
            </a:r>
          </a:p>
          <a:p>
            <a:pPr marL="0" indent="0">
              <a:buNone/>
            </a:pPr>
            <a:r>
              <a:rPr lang="el-GR" i="1" dirty="0"/>
              <a:t>Ἑτοιμάσατε τὴν ὁδὸν κυρίου*, </a:t>
            </a:r>
          </a:p>
          <a:p>
            <a:pPr marL="0" indent="0">
              <a:buNone/>
            </a:pPr>
            <a:r>
              <a:rPr lang="el-GR" i="1" dirty="0"/>
              <a:t>εὐθείας ποιεῖτε τὰς τρίβους* ⸀αὐτοῦ, ⸆ </a:t>
            </a:r>
          </a:p>
          <a:p>
            <a:pPr marL="0" indent="0">
              <a:buNone/>
            </a:pPr>
            <a:r>
              <a:rPr lang="el-GR" dirty="0" smtClean="0"/>
              <a:t>*</a:t>
            </a:r>
            <a:r>
              <a:rPr lang="el-GR" baseline="-25000" dirty="0" smtClean="0"/>
              <a:t>4 </a:t>
            </a:r>
            <a:r>
              <a:rPr lang="el-GR" dirty="0" smtClean="0"/>
              <a:t>ἐγένετο </a:t>
            </a:r>
            <a:r>
              <a:rPr lang="el-GR" dirty="0"/>
              <a:t>Ἰωάννης ⸂[ὁ] βαπτίζων ἐν τῇ </a:t>
            </a:r>
            <a:r>
              <a:rPr lang="el-GR" dirty="0" smtClean="0"/>
              <a:t>ἐρήμῳ</a:t>
            </a:r>
            <a:r>
              <a:rPr lang="en-US" dirty="0" smtClean="0"/>
              <a:t>. . .</a:t>
            </a:r>
            <a:endParaRPr lang="el-GR" dirty="0"/>
          </a:p>
          <a:p>
            <a:endParaRPr lang="en-US" dirty="0"/>
          </a:p>
        </p:txBody>
      </p:sp>
    </p:spTree>
    <p:extLst>
      <p:ext uri="{BB962C8B-B14F-4D97-AF65-F5344CB8AC3E}">
        <p14:creationId xmlns:p14="http://schemas.microsoft.com/office/powerpoint/2010/main" val="12595337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Some Commentary</a:t>
            </a:r>
            <a:endParaRPr lang="en-US" dirty="0"/>
          </a:p>
        </p:txBody>
      </p:sp>
      <p:sp>
        <p:nvSpPr>
          <p:cNvPr id="3" name="Content Placeholder 2"/>
          <p:cNvSpPr>
            <a:spLocks noGrp="1"/>
          </p:cNvSpPr>
          <p:nvPr>
            <p:ph idx="1"/>
          </p:nvPr>
        </p:nvSpPr>
        <p:spPr/>
        <p:txBody>
          <a:bodyPr/>
          <a:lstStyle/>
          <a:p>
            <a:r>
              <a:rPr lang="en-US" dirty="0" smtClean="0"/>
              <a:t>In </a:t>
            </a:r>
            <a:r>
              <a:rPr lang="en-US" i="1" dirty="0" smtClean="0"/>
              <a:t>Jesus and the Impurity of the Spirits</a:t>
            </a:r>
            <a:r>
              <a:rPr lang="en-US" dirty="0" smtClean="0"/>
              <a:t>, Clinton Wahlen sees a connection between the ministries of John and then Jesus in Zechariah 13:1-2.</a:t>
            </a:r>
          </a:p>
          <a:p>
            <a:pPr lvl="1"/>
            <a:r>
              <a:rPr lang="en-US" dirty="0" smtClean="0"/>
              <a:t>John’s ministry corresponds to the fountain opened to cleanse the house of David and the people of Jerusalem from their sins and uncleanness. (Note that Mark 1:5 deliberately notes that the people of Jerusalem went out to John for baptism.)</a:t>
            </a:r>
          </a:p>
          <a:p>
            <a:pPr lvl="1"/>
            <a:r>
              <a:rPr lang="en-US" dirty="0" smtClean="0"/>
              <a:t>Jesus’ ministry the corresponds to the further cleansing of the land by the removal of the idols, the (false) prophets, and—especially—the spirit of uncleanness/unclean spirits.</a:t>
            </a:r>
            <a:endParaRPr lang="en-US" dirty="0"/>
          </a:p>
        </p:txBody>
      </p:sp>
    </p:spTree>
    <p:extLst>
      <p:ext uri="{BB962C8B-B14F-4D97-AF65-F5344CB8AC3E}">
        <p14:creationId xmlns:p14="http://schemas.microsoft.com/office/powerpoint/2010/main" val="35705225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Some Commentary</a:t>
            </a:r>
            <a:endParaRPr lang="en-US" dirty="0"/>
          </a:p>
        </p:txBody>
      </p:sp>
      <p:sp>
        <p:nvSpPr>
          <p:cNvPr id="3" name="Content Placeholder 2"/>
          <p:cNvSpPr>
            <a:spLocks noGrp="1"/>
          </p:cNvSpPr>
          <p:nvPr>
            <p:ph idx="1"/>
          </p:nvPr>
        </p:nvSpPr>
        <p:spPr/>
        <p:txBody>
          <a:bodyPr/>
          <a:lstStyle/>
          <a:p>
            <a:r>
              <a:rPr lang="en-US" dirty="0" smtClean="0"/>
              <a:t>John does not see his works as the conclusion of what God will do for Israel, but only the beginnings.</a:t>
            </a:r>
          </a:p>
          <a:p>
            <a:r>
              <a:rPr lang="en-US" dirty="0" smtClean="0"/>
              <a:t>The One greater than John who is coming after John will baptize (and cleanse) by means of the Holy Spirit.</a:t>
            </a:r>
          </a:p>
          <a:p>
            <a:r>
              <a:rPr lang="en-US" dirty="0" smtClean="0"/>
              <a:t>The reader knows this “Greater One” is Jesus when at His baptism the Holy Spirit comes into Jesus.</a:t>
            </a:r>
          </a:p>
          <a:p>
            <a:r>
              <a:rPr lang="en-US" dirty="0" smtClean="0"/>
              <a:t>Jesus is the one who will bring ultimate cleansing to Israel—and this spills over to the Gentiles as well.</a:t>
            </a:r>
            <a:endParaRPr lang="en-US" dirty="0"/>
          </a:p>
        </p:txBody>
      </p:sp>
    </p:spTree>
    <p:extLst>
      <p:ext uri="{BB962C8B-B14F-4D97-AF65-F5344CB8AC3E}">
        <p14:creationId xmlns:p14="http://schemas.microsoft.com/office/powerpoint/2010/main" val="39841297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Retrospective or Prospective?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Retrospective: </a:t>
            </a:r>
            <a:r>
              <a:rPr lang="el-GR" dirty="0" smtClean="0"/>
              <a:t>Καθώς </a:t>
            </a:r>
            <a:r>
              <a:rPr lang="en-US" dirty="0" smtClean="0"/>
              <a:t>refers to what comes before it (here the “title” in 1:1) and relates it to what follows (here the OT reference in 1:2-3).</a:t>
            </a:r>
          </a:p>
          <a:p>
            <a:r>
              <a:rPr lang="en-US" dirty="0" smtClean="0"/>
              <a:t>Prospective: </a:t>
            </a:r>
            <a:r>
              <a:rPr lang="el-GR" dirty="0" smtClean="0"/>
              <a:t>Καθώς </a:t>
            </a:r>
            <a:r>
              <a:rPr lang="en-US" dirty="0" smtClean="0"/>
              <a:t>refers to what follows it (here the OT reference in 1:2-3) and relates </a:t>
            </a:r>
            <a:r>
              <a:rPr lang="en-US" dirty="0" smtClean="0"/>
              <a:t>that</a:t>
            </a:r>
            <a:r>
              <a:rPr lang="en-US" dirty="0" smtClean="0"/>
              <a:t> to what follows it (here John’s ministry </a:t>
            </a:r>
            <a:r>
              <a:rPr lang="en-US" dirty="0" smtClean="0"/>
              <a:t>as it is described in 1:4ff).</a:t>
            </a:r>
          </a:p>
          <a:p>
            <a:r>
              <a:rPr lang="el-GR" dirty="0" smtClean="0"/>
              <a:t>Καθώς</a:t>
            </a:r>
            <a:r>
              <a:rPr lang="en-US" dirty="0" smtClean="0"/>
              <a:t> is typically retrospective, and so it is used everywhere else in Mark’s Gospel.</a:t>
            </a:r>
          </a:p>
          <a:p>
            <a:r>
              <a:rPr lang="en-US" dirty="0" smtClean="0"/>
              <a:t>Why do some interpreters not see </a:t>
            </a:r>
            <a:r>
              <a:rPr lang="el-GR" dirty="0"/>
              <a:t>κ</a:t>
            </a:r>
            <a:r>
              <a:rPr lang="el-GR" dirty="0" smtClean="0"/>
              <a:t>αθώς</a:t>
            </a:r>
            <a:r>
              <a:rPr lang="en-US" dirty="0" smtClean="0"/>
              <a:t> as retrospective here in 1:2? They identify 1:1 as a title and do not believe </a:t>
            </a:r>
            <a:r>
              <a:rPr lang="el-GR" dirty="0"/>
              <a:t>κ</a:t>
            </a:r>
            <a:r>
              <a:rPr lang="el-GR" dirty="0" smtClean="0"/>
              <a:t>αθώς </a:t>
            </a:r>
            <a:r>
              <a:rPr lang="en-US" dirty="0" smtClean="0"/>
              <a:t>would refer back to a title that stands alone. </a:t>
            </a:r>
            <a:r>
              <a:rPr lang="en-US" i="1" dirty="0" smtClean="0"/>
              <a:t>Note the period in NA28 after 1:1.</a:t>
            </a:r>
          </a:p>
          <a:p>
            <a:r>
              <a:rPr lang="en-US" dirty="0" smtClean="0"/>
              <a:t>Yet in an earlier version of NA27, there used to be an option provided for the punctuation of these verses—one at the end of 1:1 or an alternate at the end of 1:3!</a:t>
            </a:r>
            <a:endParaRPr lang="en-US" dirty="0"/>
          </a:p>
        </p:txBody>
      </p:sp>
    </p:spTree>
    <p:extLst>
      <p:ext uri="{BB962C8B-B14F-4D97-AF65-F5344CB8AC3E}">
        <p14:creationId xmlns:p14="http://schemas.microsoft.com/office/powerpoint/2010/main" val="23650919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1:1-4 –</a:t>
            </a:r>
            <a:r>
              <a:rPr lang="en-US" dirty="0"/>
              <a:t> </a:t>
            </a:r>
            <a:r>
              <a:rPr lang="en-US" dirty="0" smtClean="0"/>
              <a:t>Retrospective </a:t>
            </a:r>
            <a:r>
              <a:rPr lang="el-GR" dirty="0" smtClean="0"/>
              <a:t>Καθώς </a:t>
            </a:r>
            <a:endParaRPr lang="en-US" dirty="0"/>
          </a:p>
        </p:txBody>
      </p:sp>
      <p:sp>
        <p:nvSpPr>
          <p:cNvPr id="3" name="Content Placeholder 2"/>
          <p:cNvSpPr>
            <a:spLocks noGrp="1"/>
          </p:cNvSpPr>
          <p:nvPr>
            <p:ph idx="1"/>
          </p:nvPr>
        </p:nvSpPr>
        <p:spPr/>
        <p:txBody>
          <a:bodyPr>
            <a:normAutofit/>
          </a:bodyPr>
          <a:lstStyle/>
          <a:p>
            <a:pPr marL="0" indent="0">
              <a:buNone/>
            </a:pPr>
            <a:r>
              <a:rPr lang="el-GR" baseline="30000" dirty="0" smtClean="0"/>
              <a:t>1</a:t>
            </a:r>
            <a:r>
              <a:rPr lang="el-GR" sz="4800" dirty="0" smtClean="0"/>
              <a:t> </a:t>
            </a:r>
            <a:r>
              <a:rPr lang="el-GR" dirty="0">
                <a:solidFill>
                  <a:srgbClr val="00B050"/>
                </a:solidFill>
              </a:rPr>
              <a:t>Ἀρχὴ τοῦ εὐαγγελίου Ἰησοῦ Χριστοῦ ⸂[υἱοῦ θεοῦ</a:t>
            </a:r>
            <a:r>
              <a:rPr lang="el-GR" dirty="0" smtClean="0">
                <a:solidFill>
                  <a:srgbClr val="00B050"/>
                </a:solidFill>
              </a:rPr>
              <a:t>]⸃</a:t>
            </a:r>
            <a:endParaRPr lang="el-GR" dirty="0"/>
          </a:p>
          <a:p>
            <a:pPr marL="0" indent="0">
              <a:buNone/>
            </a:pPr>
            <a:r>
              <a:rPr lang="el-GR" baseline="30000" dirty="0"/>
              <a:t>2</a:t>
            </a:r>
            <a:r>
              <a:rPr lang="el-GR" dirty="0"/>
              <a:t> </a:t>
            </a:r>
            <a:r>
              <a:rPr lang="el-GR" dirty="0">
                <a:solidFill>
                  <a:srgbClr val="FF0000"/>
                </a:solidFill>
              </a:rPr>
              <a:t>Καθὼς</a:t>
            </a:r>
            <a:r>
              <a:rPr lang="el-GR" dirty="0"/>
              <a:t> </a:t>
            </a:r>
            <a:r>
              <a:rPr lang="el-GR" dirty="0">
                <a:solidFill>
                  <a:srgbClr val="0070C0"/>
                </a:solidFill>
              </a:rPr>
              <a:t>γέγραπται ἐν* ⸂τῷ Ἠσαΐᾳ τῷ προφήτῃ⸃· </a:t>
            </a:r>
          </a:p>
          <a:p>
            <a:pPr marL="0" indent="0">
              <a:buNone/>
            </a:pPr>
            <a:r>
              <a:rPr lang="el-GR" i="1" dirty="0">
                <a:solidFill>
                  <a:srgbClr val="0070C0"/>
                </a:solidFill>
              </a:rPr>
              <a:t>Ἰδοὺ ⸆ ἀποστέλλω τὸν ἄγγελόν μου πρὸ προσώπου σου, </a:t>
            </a:r>
          </a:p>
          <a:p>
            <a:pPr marL="0" indent="0">
              <a:buNone/>
            </a:pPr>
            <a:r>
              <a:rPr lang="el-GR" i="1" dirty="0">
                <a:solidFill>
                  <a:srgbClr val="0070C0"/>
                </a:solidFill>
              </a:rPr>
              <a:t>ὃς κατασκευάσει τὴν ὁδόν σου⸇·* </a:t>
            </a:r>
          </a:p>
          <a:p>
            <a:pPr marL="0" indent="0">
              <a:buNone/>
            </a:pPr>
            <a:r>
              <a:rPr lang="el-GR" dirty="0">
                <a:solidFill>
                  <a:srgbClr val="0070C0"/>
                </a:solidFill>
              </a:rPr>
              <a:t>*</a:t>
            </a:r>
            <a:r>
              <a:rPr lang="el-GR" baseline="30000" dirty="0">
                <a:solidFill>
                  <a:srgbClr val="0070C0"/>
                </a:solidFill>
              </a:rPr>
              <a:t>3</a:t>
            </a:r>
            <a:r>
              <a:rPr lang="el-GR" dirty="0">
                <a:solidFill>
                  <a:srgbClr val="0070C0"/>
                </a:solidFill>
              </a:rPr>
              <a:t> </a:t>
            </a:r>
            <a:r>
              <a:rPr lang="el-GR" i="1" dirty="0">
                <a:solidFill>
                  <a:srgbClr val="0070C0"/>
                </a:solidFill>
              </a:rPr>
              <a:t>φωνὴ βοῶντος ἐν τῇ ἐρήμῳ· </a:t>
            </a:r>
          </a:p>
          <a:p>
            <a:pPr marL="0" indent="0">
              <a:buNone/>
            </a:pPr>
            <a:r>
              <a:rPr lang="el-GR" i="1" dirty="0">
                <a:solidFill>
                  <a:srgbClr val="0070C0"/>
                </a:solidFill>
              </a:rPr>
              <a:t>Ἑτοιμάσατε τὴν ὁδὸν κυρίου*, </a:t>
            </a:r>
          </a:p>
          <a:p>
            <a:pPr marL="0" indent="0">
              <a:buNone/>
            </a:pPr>
            <a:r>
              <a:rPr lang="el-GR" i="1" dirty="0">
                <a:solidFill>
                  <a:srgbClr val="0070C0"/>
                </a:solidFill>
              </a:rPr>
              <a:t>εὐθείας ποιεῖτε τὰς τρίβους* ⸀</a:t>
            </a:r>
            <a:r>
              <a:rPr lang="el-GR" i="1" dirty="0" smtClean="0">
                <a:solidFill>
                  <a:srgbClr val="0070C0"/>
                </a:solidFill>
              </a:rPr>
              <a:t>αὐτοῦ</a:t>
            </a:r>
            <a:r>
              <a:rPr lang="el-GR" i="1" dirty="0">
                <a:solidFill>
                  <a:srgbClr val="0070C0"/>
                </a:solidFill>
              </a:rPr>
              <a:t>·</a:t>
            </a:r>
            <a:r>
              <a:rPr lang="el-GR" i="1" dirty="0" smtClean="0">
                <a:solidFill>
                  <a:srgbClr val="0070C0"/>
                </a:solidFill>
              </a:rPr>
              <a:t> </a:t>
            </a:r>
            <a:r>
              <a:rPr lang="el-GR" i="1" dirty="0">
                <a:solidFill>
                  <a:srgbClr val="0070C0"/>
                </a:solidFill>
              </a:rPr>
              <a:t>⸆ </a:t>
            </a:r>
          </a:p>
          <a:p>
            <a:pPr marL="0" indent="0">
              <a:buNone/>
            </a:pPr>
            <a:r>
              <a:rPr lang="el-GR" dirty="0" smtClean="0"/>
              <a:t>*</a:t>
            </a:r>
            <a:r>
              <a:rPr lang="el-GR" baseline="-25000" dirty="0" smtClean="0"/>
              <a:t>4 </a:t>
            </a:r>
            <a:r>
              <a:rPr lang="el-GR" dirty="0" smtClean="0"/>
              <a:t>ἐγένετο </a:t>
            </a:r>
            <a:r>
              <a:rPr lang="el-GR" dirty="0"/>
              <a:t>Ἰωάννης ⸂[ὁ] βαπτίζων ἐν τῇ </a:t>
            </a:r>
            <a:r>
              <a:rPr lang="el-GR" dirty="0" smtClean="0"/>
              <a:t>ἐρήμῳ</a:t>
            </a:r>
            <a:r>
              <a:rPr lang="en-US" dirty="0" smtClean="0"/>
              <a:t>. . .</a:t>
            </a:r>
            <a:endParaRPr lang="el-GR" dirty="0"/>
          </a:p>
          <a:p>
            <a:endParaRPr lang="en-US" dirty="0"/>
          </a:p>
        </p:txBody>
      </p:sp>
    </p:spTree>
    <p:extLst>
      <p:ext uri="{BB962C8B-B14F-4D97-AF65-F5344CB8AC3E}">
        <p14:creationId xmlns:p14="http://schemas.microsoft.com/office/powerpoint/2010/main" val="13441574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1:1-4 – Prospective </a:t>
            </a:r>
            <a:r>
              <a:rPr lang="el-GR" dirty="0" smtClean="0"/>
              <a:t>Καθ</a:t>
            </a:r>
            <a:r>
              <a:rPr lang="el-GR" dirty="0" smtClean="0"/>
              <a:t>ώ</a:t>
            </a:r>
            <a:r>
              <a:rPr lang="el-GR" dirty="0" smtClean="0"/>
              <a:t>ς</a:t>
            </a:r>
            <a:endParaRPr lang="en-US" dirty="0"/>
          </a:p>
        </p:txBody>
      </p:sp>
      <p:sp>
        <p:nvSpPr>
          <p:cNvPr id="3" name="Content Placeholder 2"/>
          <p:cNvSpPr>
            <a:spLocks noGrp="1"/>
          </p:cNvSpPr>
          <p:nvPr>
            <p:ph idx="1"/>
          </p:nvPr>
        </p:nvSpPr>
        <p:spPr/>
        <p:txBody>
          <a:bodyPr>
            <a:normAutofit/>
          </a:bodyPr>
          <a:lstStyle/>
          <a:p>
            <a:pPr marL="0" indent="0">
              <a:buNone/>
            </a:pPr>
            <a:r>
              <a:rPr lang="el-GR" baseline="30000" dirty="0" smtClean="0"/>
              <a:t>1</a:t>
            </a:r>
            <a:r>
              <a:rPr lang="el-GR" sz="4800" dirty="0" smtClean="0"/>
              <a:t> </a:t>
            </a:r>
            <a:r>
              <a:rPr lang="el-GR" dirty="0"/>
              <a:t>Ἀρχὴ τοῦ εὐαγγελίου Ἰησοῦ Χριστοῦ ⸂[υἱοῦ θεοῦ]⸃. </a:t>
            </a:r>
          </a:p>
          <a:p>
            <a:pPr marL="0" indent="0">
              <a:buNone/>
            </a:pPr>
            <a:r>
              <a:rPr lang="el-GR" baseline="30000" dirty="0"/>
              <a:t>2</a:t>
            </a:r>
            <a:r>
              <a:rPr lang="el-GR" dirty="0"/>
              <a:t> </a:t>
            </a:r>
            <a:r>
              <a:rPr lang="el-GR" dirty="0">
                <a:solidFill>
                  <a:srgbClr val="FF0000"/>
                </a:solidFill>
              </a:rPr>
              <a:t>Καθὼς</a:t>
            </a:r>
            <a:r>
              <a:rPr lang="el-GR" dirty="0"/>
              <a:t> </a:t>
            </a:r>
            <a:r>
              <a:rPr lang="el-GR" dirty="0">
                <a:solidFill>
                  <a:srgbClr val="00B050"/>
                </a:solidFill>
              </a:rPr>
              <a:t>γέγραπται ἐν* ⸂τῷ Ἠσαΐᾳ τῷ προφήτῃ⸃· </a:t>
            </a:r>
          </a:p>
          <a:p>
            <a:pPr marL="0" indent="0">
              <a:buNone/>
            </a:pPr>
            <a:r>
              <a:rPr lang="el-GR" i="1" dirty="0">
                <a:solidFill>
                  <a:srgbClr val="00B050"/>
                </a:solidFill>
              </a:rPr>
              <a:t>Ἰδοὺ ⸆ ἀποστέλλω τὸν ἄγγελόν μου πρὸ προσώπου σου, </a:t>
            </a:r>
          </a:p>
          <a:p>
            <a:pPr marL="0" indent="0">
              <a:buNone/>
            </a:pPr>
            <a:r>
              <a:rPr lang="el-GR" i="1" dirty="0">
                <a:solidFill>
                  <a:srgbClr val="00B050"/>
                </a:solidFill>
              </a:rPr>
              <a:t>ὃς κατασκευάσει τὴν ὁδόν σου⸇·* </a:t>
            </a:r>
          </a:p>
          <a:p>
            <a:pPr marL="0" indent="0">
              <a:buNone/>
            </a:pPr>
            <a:r>
              <a:rPr lang="el-GR" dirty="0">
                <a:solidFill>
                  <a:srgbClr val="00B050"/>
                </a:solidFill>
              </a:rPr>
              <a:t>*</a:t>
            </a:r>
            <a:r>
              <a:rPr lang="el-GR" baseline="30000" dirty="0">
                <a:solidFill>
                  <a:srgbClr val="00B050"/>
                </a:solidFill>
              </a:rPr>
              <a:t>3</a:t>
            </a:r>
            <a:r>
              <a:rPr lang="el-GR" dirty="0">
                <a:solidFill>
                  <a:srgbClr val="00B050"/>
                </a:solidFill>
              </a:rPr>
              <a:t> </a:t>
            </a:r>
            <a:r>
              <a:rPr lang="el-GR" i="1" dirty="0">
                <a:solidFill>
                  <a:srgbClr val="00B050"/>
                </a:solidFill>
              </a:rPr>
              <a:t>φωνὴ βοῶντος ἐν τῇ ἐρήμῳ· </a:t>
            </a:r>
          </a:p>
          <a:p>
            <a:pPr marL="0" indent="0">
              <a:buNone/>
            </a:pPr>
            <a:r>
              <a:rPr lang="el-GR" i="1" dirty="0">
                <a:solidFill>
                  <a:srgbClr val="00B050"/>
                </a:solidFill>
              </a:rPr>
              <a:t>Ἑτοιμάσατε τὴν ὁδὸν κυρίου*, </a:t>
            </a:r>
          </a:p>
          <a:p>
            <a:pPr marL="0" indent="0">
              <a:buNone/>
            </a:pPr>
            <a:r>
              <a:rPr lang="el-GR" i="1" dirty="0">
                <a:solidFill>
                  <a:srgbClr val="00B050"/>
                </a:solidFill>
              </a:rPr>
              <a:t>εὐθείας ποιεῖτε τὰς τρίβους* ⸀αὐτοῦ, </a:t>
            </a:r>
            <a:r>
              <a:rPr lang="el-GR" i="1" dirty="0"/>
              <a:t>⸆ </a:t>
            </a:r>
          </a:p>
          <a:p>
            <a:pPr marL="0" indent="0">
              <a:buNone/>
            </a:pPr>
            <a:r>
              <a:rPr lang="el-GR" dirty="0" smtClean="0"/>
              <a:t>*</a:t>
            </a:r>
            <a:r>
              <a:rPr lang="el-GR" baseline="-25000" dirty="0" smtClean="0"/>
              <a:t>4 </a:t>
            </a:r>
            <a:r>
              <a:rPr lang="el-GR" dirty="0" smtClean="0">
                <a:solidFill>
                  <a:srgbClr val="0070C0"/>
                </a:solidFill>
              </a:rPr>
              <a:t>ἐγένετο </a:t>
            </a:r>
            <a:r>
              <a:rPr lang="el-GR" dirty="0">
                <a:solidFill>
                  <a:srgbClr val="0070C0"/>
                </a:solidFill>
              </a:rPr>
              <a:t>Ἰωάννης ⸂[ὁ] βαπτίζων ἐν τῇ </a:t>
            </a:r>
            <a:r>
              <a:rPr lang="el-GR" dirty="0" smtClean="0">
                <a:solidFill>
                  <a:srgbClr val="0070C0"/>
                </a:solidFill>
              </a:rPr>
              <a:t>ἐρήμῳ</a:t>
            </a:r>
            <a:r>
              <a:rPr lang="en-US" dirty="0" smtClean="0">
                <a:solidFill>
                  <a:srgbClr val="0070C0"/>
                </a:solidFill>
              </a:rPr>
              <a:t>. . .</a:t>
            </a:r>
            <a:endParaRPr lang="el-GR" dirty="0">
              <a:solidFill>
                <a:srgbClr val="0070C0"/>
              </a:solidFill>
            </a:endParaRPr>
          </a:p>
          <a:p>
            <a:endParaRPr lang="en-US" dirty="0"/>
          </a:p>
        </p:txBody>
      </p:sp>
    </p:spTree>
    <p:extLst>
      <p:ext uri="{BB962C8B-B14F-4D97-AF65-F5344CB8AC3E}">
        <p14:creationId xmlns:p14="http://schemas.microsoft.com/office/powerpoint/2010/main" val="39537827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Activity</a:t>
            </a:r>
            <a:endParaRPr lang="en-US" dirty="0"/>
          </a:p>
        </p:txBody>
      </p:sp>
      <p:sp>
        <p:nvSpPr>
          <p:cNvPr id="3" name="Content Placeholder 2"/>
          <p:cNvSpPr>
            <a:spLocks noGrp="1"/>
          </p:cNvSpPr>
          <p:nvPr>
            <p:ph idx="1"/>
          </p:nvPr>
        </p:nvSpPr>
        <p:spPr/>
        <p:txBody>
          <a:bodyPr/>
          <a:lstStyle/>
          <a:p>
            <a:r>
              <a:rPr lang="en-US" dirty="0" smtClean="0"/>
              <a:t>In Logos, do a word search for the other uses of </a:t>
            </a:r>
            <a:r>
              <a:rPr lang="el-GR" dirty="0" smtClean="0"/>
              <a:t>καθώς</a:t>
            </a:r>
            <a:r>
              <a:rPr lang="en-US" dirty="0" smtClean="0"/>
              <a:t> in Mark’s Gospel. Note in each case if its use is retrospective or prospective.</a:t>
            </a:r>
          </a:p>
          <a:p>
            <a:r>
              <a:rPr lang="en-US" dirty="0" smtClean="0"/>
              <a:t>Do the other uses of </a:t>
            </a:r>
            <a:r>
              <a:rPr lang="el-GR" dirty="0" smtClean="0"/>
              <a:t>καθώς</a:t>
            </a:r>
            <a:r>
              <a:rPr lang="en-US" dirty="0" smtClean="0"/>
              <a:t> in Mark necessarily determine how it is used in 1:2?</a:t>
            </a:r>
            <a:endParaRPr lang="en-US" dirty="0"/>
          </a:p>
        </p:txBody>
      </p:sp>
    </p:spTree>
    <p:extLst>
      <p:ext uri="{BB962C8B-B14F-4D97-AF65-F5344CB8AC3E}">
        <p14:creationId xmlns:p14="http://schemas.microsoft.com/office/powerpoint/2010/main" val="41616889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1:1-3 – 1:1</a:t>
            </a:r>
            <a:endParaRPr lang="en-US" dirty="0"/>
          </a:p>
        </p:txBody>
      </p:sp>
      <p:sp>
        <p:nvSpPr>
          <p:cNvPr id="3" name="Content Placeholder 2"/>
          <p:cNvSpPr>
            <a:spLocks noGrp="1"/>
          </p:cNvSpPr>
          <p:nvPr>
            <p:ph idx="1"/>
          </p:nvPr>
        </p:nvSpPr>
        <p:spPr/>
        <p:txBody>
          <a:bodyPr>
            <a:normAutofit/>
          </a:bodyPr>
          <a:lstStyle/>
          <a:p>
            <a:pPr marL="0" indent="0">
              <a:buNone/>
            </a:pPr>
            <a:r>
              <a:rPr lang="el-GR" baseline="30000" dirty="0" smtClean="0"/>
              <a:t>1</a:t>
            </a:r>
            <a:r>
              <a:rPr lang="el-GR" sz="4800" dirty="0" smtClean="0"/>
              <a:t> </a:t>
            </a:r>
            <a:r>
              <a:rPr lang="el-GR" dirty="0">
                <a:solidFill>
                  <a:srgbClr val="FF0000"/>
                </a:solidFill>
              </a:rPr>
              <a:t>Ἀρχὴ τοῦ εὐαγγελίου Ἰησοῦ Χριστοῦ ⸂[υἱοῦ θεοῦ</a:t>
            </a:r>
            <a:r>
              <a:rPr lang="el-GR" dirty="0" smtClean="0">
                <a:solidFill>
                  <a:srgbClr val="FF0000"/>
                </a:solidFill>
              </a:rPr>
              <a:t>]⸃</a:t>
            </a:r>
            <a:endParaRPr lang="el-GR" dirty="0"/>
          </a:p>
          <a:p>
            <a:pPr marL="0" indent="0">
              <a:buNone/>
            </a:pPr>
            <a:r>
              <a:rPr lang="el-GR" baseline="30000" dirty="0"/>
              <a:t>2</a:t>
            </a:r>
            <a:r>
              <a:rPr lang="el-GR" dirty="0"/>
              <a:t> Καθὼς γέγραπται ἐν* ⸂τῷ Ἠσαΐᾳ τῷ προφήτῃ⸃· </a:t>
            </a:r>
          </a:p>
          <a:p>
            <a:pPr marL="0" indent="0">
              <a:buNone/>
            </a:pPr>
            <a:r>
              <a:rPr lang="el-GR" i="1" dirty="0"/>
              <a:t>Ἰδοὺ ⸆ ἀποστέλλω τὸν ἄγγελόν μου πρὸ προσώπου σου, </a:t>
            </a:r>
          </a:p>
          <a:p>
            <a:pPr marL="0" indent="0">
              <a:buNone/>
            </a:pPr>
            <a:r>
              <a:rPr lang="el-GR" i="1" dirty="0"/>
              <a:t>ὃς κατασκευάσει τὴν ὁδόν σου⸇·* </a:t>
            </a:r>
          </a:p>
          <a:p>
            <a:pPr marL="0" indent="0">
              <a:buNone/>
            </a:pPr>
            <a:r>
              <a:rPr lang="el-GR" dirty="0"/>
              <a:t>*</a:t>
            </a:r>
            <a:r>
              <a:rPr lang="el-GR" baseline="30000" dirty="0"/>
              <a:t>3</a:t>
            </a:r>
            <a:r>
              <a:rPr lang="el-GR" dirty="0"/>
              <a:t> </a:t>
            </a:r>
            <a:r>
              <a:rPr lang="el-GR" i="1" dirty="0"/>
              <a:t>φωνὴ βοῶντος ἐν τῇ ἐρήμῳ· </a:t>
            </a:r>
          </a:p>
          <a:p>
            <a:pPr marL="0" indent="0">
              <a:buNone/>
            </a:pPr>
            <a:r>
              <a:rPr lang="el-GR" i="1" dirty="0"/>
              <a:t>Ἑτοιμάσατε τὴν ὁδὸν κυρίου*, </a:t>
            </a:r>
          </a:p>
          <a:p>
            <a:pPr marL="0" indent="0">
              <a:buNone/>
            </a:pPr>
            <a:r>
              <a:rPr lang="el-GR" i="1" dirty="0"/>
              <a:t>εὐθείας ποιεῖτε τὰς τρίβους* ⸀</a:t>
            </a:r>
            <a:r>
              <a:rPr lang="el-GR" i="1" dirty="0" smtClean="0"/>
              <a:t>αὐτοῦ</a:t>
            </a:r>
            <a:r>
              <a:rPr lang="el-GR" i="1" dirty="0"/>
              <a:t>·</a:t>
            </a:r>
            <a:r>
              <a:rPr lang="el-GR" i="1" dirty="0" smtClean="0"/>
              <a:t>⸆ </a:t>
            </a:r>
            <a:endParaRPr lang="el-GR" i="1" dirty="0"/>
          </a:p>
        </p:txBody>
      </p:sp>
    </p:spTree>
    <p:extLst>
      <p:ext uri="{BB962C8B-B14F-4D97-AF65-F5344CB8AC3E}">
        <p14:creationId xmlns:p14="http://schemas.microsoft.com/office/powerpoint/2010/main" val="6694961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1:1 – </a:t>
            </a:r>
            <a:r>
              <a:rPr lang="el-GR" dirty="0" smtClean="0"/>
              <a:t>Ἀρχή τοῦ εὐαγγελίου</a:t>
            </a:r>
            <a:endParaRPr lang="en-US" dirty="0"/>
          </a:p>
        </p:txBody>
      </p:sp>
      <p:sp>
        <p:nvSpPr>
          <p:cNvPr id="3" name="Content Placeholder 2"/>
          <p:cNvSpPr>
            <a:spLocks noGrp="1"/>
          </p:cNvSpPr>
          <p:nvPr>
            <p:ph idx="1"/>
          </p:nvPr>
        </p:nvSpPr>
        <p:spPr/>
        <p:txBody>
          <a:bodyPr/>
          <a:lstStyle/>
          <a:p>
            <a:r>
              <a:rPr lang="en-US" dirty="0" smtClean="0"/>
              <a:t>What is the meaning and referent of </a:t>
            </a:r>
            <a:r>
              <a:rPr lang="el-GR" dirty="0" smtClean="0"/>
              <a:t>Ἀρχή</a:t>
            </a:r>
            <a:r>
              <a:rPr lang="en-US" dirty="0" smtClean="0"/>
              <a:t> </a:t>
            </a:r>
            <a:r>
              <a:rPr lang="el-GR" dirty="0" smtClean="0"/>
              <a:t>τοῦ εὐαγγελίου</a:t>
            </a:r>
            <a:r>
              <a:rPr lang="en-US" dirty="0" smtClean="0"/>
              <a:t>?</a:t>
            </a:r>
            <a:r>
              <a:rPr lang="el-GR" dirty="0" smtClean="0"/>
              <a:t> </a:t>
            </a:r>
            <a:r>
              <a:rPr lang="en-US" dirty="0" smtClean="0"/>
              <a:t>What is the beginning of the Gospel?</a:t>
            </a:r>
          </a:p>
          <a:p>
            <a:pPr lvl="1"/>
            <a:r>
              <a:rPr lang="en-US" dirty="0" smtClean="0"/>
              <a:t>Is “the beginning” 1:1 itself?</a:t>
            </a:r>
          </a:p>
          <a:p>
            <a:pPr lvl="1"/>
            <a:r>
              <a:rPr lang="en-US" dirty="0" smtClean="0"/>
              <a:t>Is “the beginning” the ministry of John the Baptist in 1:1-8?</a:t>
            </a:r>
          </a:p>
          <a:p>
            <a:pPr lvl="1"/>
            <a:r>
              <a:rPr lang="en-US" dirty="0" smtClean="0"/>
              <a:t>Is “the beginning” the ministry of John the Baptist and the ministry of Jesus in 1:1-15?</a:t>
            </a:r>
          </a:p>
          <a:p>
            <a:pPr lvl="1"/>
            <a:r>
              <a:rPr lang="en-US" dirty="0" smtClean="0"/>
              <a:t>Is “the beginning” the entire narrative of Mark’s Gospel? </a:t>
            </a:r>
          </a:p>
          <a:p>
            <a:endParaRPr lang="en-US" dirty="0"/>
          </a:p>
        </p:txBody>
      </p:sp>
    </p:spTree>
    <p:extLst>
      <p:ext uri="{BB962C8B-B14F-4D97-AF65-F5344CB8AC3E}">
        <p14:creationId xmlns:p14="http://schemas.microsoft.com/office/powerpoint/2010/main" val="8249555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2372</TotalTime>
  <Words>2189</Words>
  <Application>Microsoft Office PowerPoint</Application>
  <PresentationFormat>Widescreen</PresentationFormat>
  <Paragraphs>155</Paragraphs>
  <Slides>31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Arial</vt:lpstr>
      <vt:lpstr>Calibri</vt:lpstr>
      <vt:lpstr>Calibri Light</vt:lpstr>
      <vt:lpstr>Office Theme</vt:lpstr>
      <vt:lpstr>Series B Advent 2</vt:lpstr>
      <vt:lpstr>The Ministry of John the Baptist</vt:lpstr>
      <vt:lpstr>1:1-4 – Καθώς of 1:2</vt:lpstr>
      <vt:lpstr>Retrospective or Prospective?</vt:lpstr>
      <vt:lpstr>1:1-4 – Retrospective Καθώς </vt:lpstr>
      <vt:lpstr>1:1-4 – Prospective Καθώς</vt:lpstr>
      <vt:lpstr>Activity</vt:lpstr>
      <vt:lpstr>1:1-3 – 1:1</vt:lpstr>
      <vt:lpstr>1:1 – Ἀρχή τοῦ εὐαγγελίου</vt:lpstr>
      <vt:lpstr>1:1 –  Ἰησοῦ Χριστοῦ: Objective or Subjective Genitive?</vt:lpstr>
      <vt:lpstr>1:1 – Ἀρχὴ τοῦ εὐαγγελίου Ἰησοῦ Χριστοῦ</vt:lpstr>
      <vt:lpstr>1:1 – ⸂[υἱοῦ θεοῦ]⸃</vt:lpstr>
      <vt:lpstr>Activity</vt:lpstr>
      <vt:lpstr>υἱοῦ θεοῦ</vt:lpstr>
      <vt:lpstr>Activity</vt:lpstr>
      <vt:lpstr>1:1 –  Ἀρχὴ τοῦ εὐαγγελίου Ἰησοῦ Χριστοῦ υἱοῦ θεοῦ</vt:lpstr>
      <vt:lpstr>1:2-3 – 1:2a</vt:lpstr>
      <vt:lpstr>Activity</vt:lpstr>
      <vt:lpstr>1:2-3 – 1:2b</vt:lpstr>
      <vt:lpstr>1:2-3 – 1:2b</vt:lpstr>
      <vt:lpstr>Activity</vt:lpstr>
      <vt:lpstr>1:2-3 – 1:2b</vt:lpstr>
      <vt:lpstr>1:2-3 – 1:3</vt:lpstr>
      <vt:lpstr>Activity</vt:lpstr>
      <vt:lpstr>1:2-3 – 1:3</vt:lpstr>
      <vt:lpstr>1:4-5 – the Ministry of John</vt:lpstr>
      <vt:lpstr>1:6 – Description of John</vt:lpstr>
      <vt:lpstr>1:7-8 – the Preaching of John</vt:lpstr>
      <vt:lpstr>Some Commentary</vt:lpstr>
      <vt:lpstr>Some Commentary</vt:lpstr>
      <vt:lpstr>Some Commentary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dc:title>
  <dc:creator>Lewis, David</dc:creator>
  <cp:lastModifiedBy>Lewis, David</cp:lastModifiedBy>
  <cp:revision>25</cp:revision>
  <dcterms:created xsi:type="dcterms:W3CDTF">2020-11-18T22:52:34Z</dcterms:created>
  <dcterms:modified xsi:type="dcterms:W3CDTF">2020-11-20T14:24:59Z</dcterms:modified>
</cp:coreProperties>
</file>