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4" r:id="rId6"/>
    <p:sldId id="259" r:id="rId7"/>
    <p:sldId id="263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81" r:id="rId19"/>
    <p:sldId id="282" r:id="rId20"/>
    <p:sldId id="284" r:id="rId21"/>
    <p:sldId id="285" r:id="rId22"/>
    <p:sldId id="274" r:id="rId23"/>
    <p:sldId id="286" r:id="rId24"/>
    <p:sldId id="287" r:id="rId25"/>
    <p:sldId id="275" r:id="rId26"/>
    <p:sldId id="288" r:id="rId27"/>
    <p:sldId id="289" r:id="rId28"/>
    <p:sldId id="290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>
        <p:scale>
          <a:sx n="90" d="100"/>
          <a:sy n="90" d="100"/>
        </p:scale>
        <p:origin x="168" y="-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9E4A-F8B8-4CAF-B8B8-46E9B371CED8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29C-3EE4-4437-BF94-0B6A9AA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9E4A-F8B8-4CAF-B8B8-46E9B371CED8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29C-3EE4-4437-BF94-0B6A9AA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8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9E4A-F8B8-4CAF-B8B8-46E9B371CED8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29C-3EE4-4437-BF94-0B6A9AA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9E4A-F8B8-4CAF-B8B8-46E9B371CED8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29C-3EE4-4437-BF94-0B6A9AA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0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9E4A-F8B8-4CAF-B8B8-46E9B371CED8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29C-3EE4-4437-BF94-0B6A9AA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1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9E4A-F8B8-4CAF-B8B8-46E9B371CED8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29C-3EE4-4437-BF94-0B6A9AA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8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9E4A-F8B8-4CAF-B8B8-46E9B371CED8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29C-3EE4-4437-BF94-0B6A9AA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1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9E4A-F8B8-4CAF-B8B8-46E9B371CED8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29C-3EE4-4437-BF94-0B6A9AA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63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9E4A-F8B8-4CAF-B8B8-46E9B371CED8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29C-3EE4-4437-BF94-0B6A9AA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9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9E4A-F8B8-4CAF-B8B8-46E9B371CED8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29C-3EE4-4437-BF94-0B6A9AA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7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9E4A-F8B8-4CAF-B8B8-46E9B371CED8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29C-3EE4-4437-BF94-0B6A9AA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4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E9E4A-F8B8-4CAF-B8B8-46E9B371CED8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5C29C-3EE4-4437-BF94-0B6A9AA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Luke 4:16-30</a:t>
            </a:r>
            <a:br>
              <a:rPr lang="en-US" dirty="0" smtClean="0"/>
            </a:br>
            <a:r>
              <a:rPr lang="en-US" dirty="0" smtClean="0"/>
              <a:t>Third Sunday after Epiphany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Jesus Teaches in the Synagogue at Nazareth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2064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Luke 4:17 – Grammar/Syntax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 smtClean="0"/>
              <a:t>1</a:t>
            </a:r>
            <a:r>
              <a:rPr lang="en-US" dirty="0" smtClean="0"/>
              <a:t>Aorist indicative passive 3</a:t>
            </a:r>
            <a:r>
              <a:rPr lang="en-US" baseline="30000" dirty="0" smtClean="0"/>
              <a:t>rd</a:t>
            </a:r>
            <a:r>
              <a:rPr lang="en-US" dirty="0" smtClean="0"/>
              <a:t> singular. How do you know that this is an aorist passive form?</a:t>
            </a:r>
          </a:p>
          <a:p>
            <a:pPr marL="0" indent="0">
              <a:buNone/>
            </a:pPr>
            <a:r>
              <a:rPr lang="en-US" baseline="30000" dirty="0" smtClean="0"/>
              <a:t>2</a:t>
            </a:r>
            <a:r>
              <a:rPr lang="en-US" dirty="0" smtClean="0"/>
              <a:t>Dative – indirect object.</a:t>
            </a:r>
          </a:p>
          <a:p>
            <a:pPr marL="0" indent="0">
              <a:buNone/>
            </a:pPr>
            <a:r>
              <a:rPr lang="en-US" baseline="30000" dirty="0" smtClean="0"/>
              <a:t>3</a:t>
            </a:r>
            <a:r>
              <a:rPr lang="en-US" dirty="0" smtClean="0"/>
              <a:t>Nominative – subject of the passive voice verb.</a:t>
            </a:r>
          </a:p>
          <a:p>
            <a:pPr marL="0" indent="0">
              <a:buNone/>
            </a:pPr>
            <a:r>
              <a:rPr lang="en-US" baseline="30000" dirty="0" smtClean="0"/>
              <a:t>4</a:t>
            </a:r>
            <a:r>
              <a:rPr lang="en-US" dirty="0" smtClean="0"/>
              <a:t>Genitive – possession.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384817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Luke 4:17 – Grammar/Syntax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 smtClean="0"/>
              <a:t>5</a:t>
            </a:r>
            <a:r>
              <a:rPr lang="en-US" dirty="0" smtClean="0"/>
              <a:t>Resolve participle (PREP):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(1) Parse: Aorist participle active msn of </a:t>
            </a:r>
            <a:r>
              <a:rPr lang="el-GR" dirty="0" smtClean="0"/>
              <a:t>ἀναπτύσσω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(2) ID referent: The subject of </a:t>
            </a:r>
            <a:r>
              <a:rPr lang="el-GR" dirty="0" smtClean="0"/>
              <a:t>εὗρεν</a:t>
            </a:r>
            <a:r>
              <a:rPr lang="en-US" dirty="0" smtClean="0"/>
              <a:t> (</a:t>
            </a:r>
            <a:r>
              <a:rPr lang="en-US" dirty="0" smtClean="0"/>
              <a:t>i.e. Jesus).</a:t>
            </a:r>
          </a:p>
          <a:p>
            <a:pPr marL="0" indent="0">
              <a:buNone/>
            </a:pPr>
            <a:r>
              <a:rPr lang="en-US" dirty="0" smtClean="0"/>
              <a:t>  (3) Establish relative time: Aorist participle is one step back in time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from </a:t>
            </a:r>
            <a:r>
              <a:rPr lang="el-GR" dirty="0" smtClean="0"/>
              <a:t>εὗρεν</a:t>
            </a:r>
            <a:r>
              <a:rPr lang="en-US" dirty="0" smtClean="0"/>
              <a:t>, so translate as pluperfect.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(4) ID Position: Predicate position, here likely temporal (“after. . .”)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637971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Luke 4:17 – Grammar/Syntax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 smtClean="0"/>
              <a:t>6</a:t>
            </a:r>
            <a:r>
              <a:rPr lang="en-US" dirty="0" smtClean="0"/>
              <a:t>Accusative – direct object of verb.</a:t>
            </a:r>
          </a:p>
          <a:p>
            <a:pPr marL="0" indent="0">
              <a:buNone/>
            </a:pPr>
            <a:r>
              <a:rPr lang="en-US" baseline="30000" dirty="0" smtClean="0"/>
              <a:t>7</a:t>
            </a:r>
            <a:r>
              <a:rPr lang="en-US" dirty="0" smtClean="0"/>
              <a:t>Aorist indicative active 3</a:t>
            </a:r>
            <a:r>
              <a:rPr lang="en-US" baseline="30000" dirty="0" smtClean="0"/>
              <a:t>rd</a:t>
            </a:r>
            <a:r>
              <a:rPr lang="en-US" dirty="0" smtClean="0"/>
              <a:t> singular.</a:t>
            </a:r>
          </a:p>
          <a:p>
            <a:pPr marL="0" indent="0">
              <a:buNone/>
            </a:pPr>
            <a:r>
              <a:rPr lang="en-US" baseline="30000" dirty="0" smtClean="0"/>
              <a:t>8</a:t>
            </a:r>
            <a:r>
              <a:rPr lang="en-US" dirty="0" smtClean="0"/>
              <a:t>Relative pronoun. Here it functions as an adverb of place (“where”). The antecedent is </a:t>
            </a:r>
            <a:r>
              <a:rPr lang="el-GR" dirty="0" smtClean="0"/>
              <a:t>τόπον</a:t>
            </a:r>
            <a:r>
              <a:rPr lang="en-US" dirty="0" smtClean="0"/>
              <a:t>. The clause is adjectival, modifying its antecedent.</a:t>
            </a:r>
          </a:p>
          <a:p>
            <a:pPr marL="0" indent="0">
              <a:buNone/>
            </a:pPr>
            <a:r>
              <a:rPr lang="en-US" baseline="30000" dirty="0" smtClean="0"/>
              <a:t>9</a:t>
            </a:r>
            <a:r>
              <a:rPr lang="en-US" dirty="0" smtClean="0"/>
              <a:t>Periphrastic construction: An imperfect indicative 3</a:t>
            </a:r>
            <a:r>
              <a:rPr lang="en-US" baseline="30000" dirty="0" smtClean="0"/>
              <a:t>rd</a:t>
            </a:r>
            <a:r>
              <a:rPr lang="en-US" dirty="0" smtClean="0"/>
              <a:t> person singular form of</a:t>
            </a:r>
            <a:r>
              <a:rPr lang="el-GR" dirty="0" smtClean="0"/>
              <a:t> εἰμι</a:t>
            </a:r>
            <a:r>
              <a:rPr lang="en-US" dirty="0" smtClean="0"/>
              <a:t> with a perfect passive participle. Together these two verb forms count as a single verb. Here the periphrastic is perfect indicative passive 3</a:t>
            </a:r>
            <a:r>
              <a:rPr lang="en-US" baseline="30000" dirty="0" smtClean="0"/>
              <a:t>rd</a:t>
            </a:r>
            <a:r>
              <a:rPr lang="en-US" dirty="0" smtClean="0"/>
              <a:t> singular.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875092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Luke 4:18-19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255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i="1" dirty="0" smtClean="0"/>
              <a:t>πνεῦμα</a:t>
            </a:r>
            <a:r>
              <a:rPr lang="en-US" baseline="30000" dirty="0" smtClean="0"/>
              <a:t>1</a:t>
            </a:r>
            <a:r>
              <a:rPr lang="el-GR" i="1" dirty="0" smtClean="0"/>
              <a:t> κυρίου</a:t>
            </a:r>
            <a:r>
              <a:rPr lang="en-US" baseline="30000" dirty="0" smtClean="0"/>
              <a:t>2</a:t>
            </a:r>
            <a:r>
              <a:rPr lang="el-GR" i="1" dirty="0" smtClean="0"/>
              <a:t> </a:t>
            </a:r>
            <a:r>
              <a:rPr lang="el-GR" i="1" dirty="0">
                <a:solidFill>
                  <a:srgbClr val="7030A0"/>
                </a:solidFill>
              </a:rPr>
              <a:t>ἐπʼ* </a:t>
            </a:r>
            <a:r>
              <a:rPr lang="el-GR" i="1" dirty="0" smtClean="0">
                <a:solidFill>
                  <a:srgbClr val="7030A0"/>
                </a:solidFill>
              </a:rPr>
              <a:t>ἐμὲ</a:t>
            </a:r>
            <a:r>
              <a:rPr lang="en-US" baseline="30000" dirty="0" smtClean="0"/>
              <a:t>3</a:t>
            </a:r>
            <a:endParaRPr lang="en-US" i="1" dirty="0"/>
          </a:p>
          <a:p>
            <a:pPr marL="0" indent="0">
              <a:buNone/>
            </a:pPr>
            <a:r>
              <a:rPr lang="el-GR" i="1" dirty="0" smtClean="0"/>
              <a:t>οὗ</a:t>
            </a:r>
            <a:r>
              <a:rPr lang="en-US" baseline="30000" dirty="0"/>
              <a:t>4</a:t>
            </a:r>
            <a:r>
              <a:rPr lang="el-GR" i="1" dirty="0" smtClean="0"/>
              <a:t> </a:t>
            </a:r>
            <a:r>
              <a:rPr lang="el-GR" b="1" i="1" dirty="0"/>
              <a:t>εἵνεκεν</a:t>
            </a:r>
            <a:r>
              <a:rPr lang="el-GR" i="1" dirty="0"/>
              <a:t> </a:t>
            </a:r>
            <a:r>
              <a:rPr lang="el-GR" i="1" dirty="0" smtClean="0">
                <a:solidFill>
                  <a:srgbClr val="FF0000"/>
                </a:solidFill>
              </a:rPr>
              <a:t>ἔχρισέν</a:t>
            </a:r>
            <a:r>
              <a:rPr lang="en-US" baseline="30000" dirty="0" smtClean="0"/>
              <a:t>5</a:t>
            </a:r>
            <a:r>
              <a:rPr lang="el-GR" i="1" dirty="0" smtClean="0"/>
              <a:t> με</a:t>
            </a:r>
            <a:r>
              <a:rPr lang="en-US" baseline="30000" dirty="0" smtClean="0"/>
              <a:t>6</a:t>
            </a:r>
            <a:r>
              <a:rPr lang="el-GR" i="1" dirty="0" smtClean="0"/>
              <a:t> </a:t>
            </a:r>
            <a:endParaRPr lang="el-GR" i="1" dirty="0"/>
          </a:p>
          <a:p>
            <a:pPr marL="0" indent="0">
              <a:buNone/>
            </a:pPr>
            <a:r>
              <a:rPr lang="en-US" i="1" dirty="0" smtClean="0"/>
              <a:t>       </a:t>
            </a:r>
            <a:r>
              <a:rPr lang="el-GR" i="1" dirty="0" smtClean="0">
                <a:solidFill>
                  <a:srgbClr val="00B050"/>
                </a:solidFill>
              </a:rPr>
              <a:t>εὐαγγελίσασθαι</a:t>
            </a:r>
            <a:r>
              <a:rPr lang="en-US" baseline="30000" dirty="0" smtClean="0"/>
              <a:t>7</a:t>
            </a:r>
            <a:r>
              <a:rPr lang="el-GR" i="1" dirty="0" smtClean="0"/>
              <a:t> πτωχοῖς,</a:t>
            </a:r>
            <a:r>
              <a:rPr lang="en-US" baseline="30000" dirty="0" smtClean="0"/>
              <a:t>8</a:t>
            </a:r>
            <a:r>
              <a:rPr lang="el-GR" i="1" dirty="0" smtClean="0"/>
              <a:t>* </a:t>
            </a:r>
            <a:endParaRPr lang="el-GR" i="1" dirty="0"/>
          </a:p>
          <a:p>
            <a:pPr marL="0" indent="0">
              <a:buNone/>
            </a:pPr>
            <a:r>
              <a:rPr lang="el-GR" i="1" dirty="0" smtClean="0">
                <a:solidFill>
                  <a:srgbClr val="FF0000"/>
                </a:solidFill>
              </a:rPr>
              <a:t>ἀπέσταλκέν</a:t>
            </a:r>
            <a:r>
              <a:rPr lang="en-US" baseline="30000" dirty="0" smtClean="0"/>
              <a:t> 5</a:t>
            </a:r>
            <a:r>
              <a:rPr lang="el-GR" i="1" dirty="0" smtClean="0"/>
              <a:t> με,</a:t>
            </a:r>
            <a:r>
              <a:rPr lang="en-US" baseline="30000" dirty="0" smtClean="0"/>
              <a:t>6 </a:t>
            </a:r>
            <a:r>
              <a:rPr lang="el-GR" i="1" dirty="0" smtClean="0"/>
              <a:t>*⸆ </a:t>
            </a:r>
            <a:endParaRPr lang="el-GR" i="1" dirty="0"/>
          </a:p>
          <a:p>
            <a:pPr marL="0" indent="0">
              <a:buNone/>
            </a:pPr>
            <a:r>
              <a:rPr lang="en-US" i="1" dirty="0" smtClean="0"/>
              <a:t>       </a:t>
            </a:r>
            <a:r>
              <a:rPr lang="el-GR" i="1" dirty="0" smtClean="0">
                <a:solidFill>
                  <a:srgbClr val="00B050"/>
                </a:solidFill>
              </a:rPr>
              <a:t>κηρύξαι</a:t>
            </a:r>
            <a:r>
              <a:rPr lang="el-GR" baseline="30000" dirty="0"/>
              <a:t>9</a:t>
            </a:r>
            <a:r>
              <a:rPr lang="el-GR" i="1" dirty="0" smtClean="0"/>
              <a:t> αἰχμαλώτοις</a:t>
            </a:r>
            <a:r>
              <a:rPr lang="en-US" baseline="30000" dirty="0" smtClean="0"/>
              <a:t>8</a:t>
            </a:r>
            <a:r>
              <a:rPr lang="el-GR" i="1" dirty="0" smtClean="0"/>
              <a:t> ἄφεσιν</a:t>
            </a:r>
            <a:r>
              <a:rPr lang="en-US" baseline="30000" dirty="0" smtClean="0"/>
              <a:t>6</a:t>
            </a:r>
            <a:r>
              <a:rPr lang="el-GR" i="1" dirty="0" smtClean="0"/>
              <a:t>* καὶ τυφλοῖς</a:t>
            </a:r>
            <a:r>
              <a:rPr lang="en-US" baseline="30000" dirty="0" smtClean="0"/>
              <a:t>8</a:t>
            </a:r>
            <a:r>
              <a:rPr lang="el-GR" i="1" dirty="0" smtClean="0"/>
              <a:t> ἀνάβλεψιν,</a:t>
            </a:r>
            <a:r>
              <a:rPr lang="en-US" baseline="30000" dirty="0" smtClean="0"/>
              <a:t>6 </a:t>
            </a:r>
            <a:r>
              <a:rPr lang="el-GR" i="1" dirty="0" smtClean="0"/>
              <a:t>* </a:t>
            </a:r>
            <a:endParaRPr lang="el-GR" i="1" dirty="0"/>
          </a:p>
          <a:p>
            <a:pPr marL="0" indent="0">
              <a:buNone/>
            </a:pPr>
            <a:r>
              <a:rPr lang="en-US" i="1" dirty="0" smtClean="0"/>
              <a:t>       </a:t>
            </a:r>
            <a:r>
              <a:rPr lang="el-GR" i="1" dirty="0" smtClean="0">
                <a:solidFill>
                  <a:srgbClr val="00B050"/>
                </a:solidFill>
              </a:rPr>
              <a:t>ἀποστεῖλαι</a:t>
            </a:r>
            <a:r>
              <a:rPr lang="el-GR" baseline="30000" dirty="0" smtClean="0"/>
              <a:t>9</a:t>
            </a:r>
            <a:r>
              <a:rPr lang="el-GR" i="1" dirty="0" smtClean="0"/>
              <a:t> τεθραυσμένους</a:t>
            </a:r>
            <a:r>
              <a:rPr lang="en-US" baseline="30000" dirty="0" smtClean="0"/>
              <a:t> 6</a:t>
            </a:r>
            <a:r>
              <a:rPr lang="el-GR" i="1" dirty="0" smtClean="0"/>
              <a:t> </a:t>
            </a:r>
            <a:r>
              <a:rPr lang="el-GR" i="1" dirty="0">
                <a:solidFill>
                  <a:srgbClr val="7030A0"/>
                </a:solidFill>
              </a:rPr>
              <a:t>ἐν </a:t>
            </a:r>
            <a:r>
              <a:rPr lang="el-GR" i="1" dirty="0" smtClean="0">
                <a:solidFill>
                  <a:srgbClr val="7030A0"/>
                </a:solidFill>
              </a:rPr>
              <a:t>ἀφέσει</a:t>
            </a:r>
            <a:r>
              <a:rPr lang="el-GR" i="1" dirty="0" smtClean="0"/>
              <a:t>,</a:t>
            </a:r>
            <a:r>
              <a:rPr lang="en-US" baseline="30000" dirty="0" smtClean="0"/>
              <a:t>3</a:t>
            </a:r>
            <a:r>
              <a:rPr lang="el-GR" i="1" dirty="0" smtClean="0"/>
              <a:t>*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       </a:t>
            </a:r>
            <a:r>
              <a:rPr lang="el-GR" i="1" dirty="0" smtClean="0">
                <a:solidFill>
                  <a:srgbClr val="00B050"/>
                </a:solidFill>
              </a:rPr>
              <a:t>κηρύξαι</a:t>
            </a:r>
            <a:r>
              <a:rPr lang="el-GR" baseline="30000" dirty="0"/>
              <a:t>9</a:t>
            </a:r>
            <a:r>
              <a:rPr lang="el-GR" i="1" dirty="0" smtClean="0"/>
              <a:t> ἐνιαυτὸν</a:t>
            </a:r>
            <a:r>
              <a:rPr lang="en-US" baseline="30000" dirty="0" smtClean="0"/>
              <a:t>6</a:t>
            </a:r>
            <a:r>
              <a:rPr lang="el-GR" i="1" dirty="0" smtClean="0"/>
              <a:t> κυρίου</a:t>
            </a:r>
            <a:r>
              <a:rPr lang="en-US" baseline="30000" dirty="0"/>
              <a:t>2</a:t>
            </a:r>
            <a:r>
              <a:rPr lang="el-GR" i="1" dirty="0" smtClean="0"/>
              <a:t> δεκτόν.</a:t>
            </a:r>
            <a:r>
              <a:rPr lang="en-US" baseline="30000" dirty="0" smtClean="0"/>
              <a:t>10</a:t>
            </a:r>
            <a:r>
              <a:rPr lang="el-GR" i="1" dirty="0" smtClean="0"/>
              <a:t>*</a:t>
            </a:r>
            <a:endParaRPr lang="el-GR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670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Luke 4:18-19 -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ἕνεκεν</a:t>
            </a:r>
            <a:r>
              <a:rPr lang="en-US" dirty="0" smtClean="0"/>
              <a:t> – preposition plus genitive where object often precedes the preposition (as here); functions as causal conjunction introducing causal clause – </a:t>
            </a:r>
            <a:r>
              <a:rPr lang="en-US" i="1" dirty="0" smtClean="0"/>
              <a:t>because</a:t>
            </a:r>
            <a:endParaRPr lang="en-US" dirty="0" smtClean="0"/>
          </a:p>
          <a:p>
            <a:r>
              <a:rPr lang="el-GR" dirty="0" smtClean="0"/>
              <a:t>χρίω</a:t>
            </a:r>
            <a:r>
              <a:rPr lang="en-US" dirty="0" smtClean="0"/>
              <a:t> – verb – </a:t>
            </a:r>
            <a:r>
              <a:rPr lang="en-US" i="1" dirty="0" smtClean="0"/>
              <a:t>I anoint</a:t>
            </a:r>
          </a:p>
          <a:p>
            <a:r>
              <a:rPr lang="el-GR" dirty="0"/>
              <a:t>αἰχμάλωτος, </a:t>
            </a:r>
            <a:r>
              <a:rPr lang="el-GR" dirty="0" smtClean="0"/>
              <a:t>ώτου</a:t>
            </a:r>
            <a:r>
              <a:rPr lang="en-US" dirty="0" smtClean="0"/>
              <a:t> – noun – </a:t>
            </a:r>
            <a:r>
              <a:rPr lang="en-US" i="1" dirty="0" smtClean="0"/>
              <a:t>captive</a:t>
            </a:r>
          </a:p>
          <a:p>
            <a:r>
              <a:rPr lang="el-GR" dirty="0" smtClean="0"/>
              <a:t>ἄφεσις, έσεως</a:t>
            </a:r>
            <a:r>
              <a:rPr lang="en-US" dirty="0" smtClean="0"/>
              <a:t> – noun – </a:t>
            </a:r>
            <a:r>
              <a:rPr lang="en-US" i="1" dirty="0" smtClean="0"/>
              <a:t>release; pardon/forgiveness</a:t>
            </a:r>
          </a:p>
          <a:p>
            <a:r>
              <a:rPr lang="el-GR" dirty="0" smtClean="0"/>
              <a:t>ἀνάβλεψις</a:t>
            </a:r>
            <a:r>
              <a:rPr lang="el-GR" dirty="0"/>
              <a:t>, </a:t>
            </a:r>
            <a:r>
              <a:rPr lang="el-GR" dirty="0" smtClean="0"/>
              <a:t>εως</a:t>
            </a:r>
            <a:r>
              <a:rPr lang="en-US" dirty="0" smtClean="0"/>
              <a:t> – </a:t>
            </a:r>
            <a:r>
              <a:rPr lang="en-US" i="1" dirty="0" smtClean="0"/>
              <a:t>restoration</a:t>
            </a:r>
            <a:r>
              <a:rPr lang="en-US" dirty="0" smtClean="0"/>
              <a:t> </a:t>
            </a:r>
            <a:r>
              <a:rPr lang="en-US" i="1" dirty="0" smtClean="0"/>
              <a:t>of sight</a:t>
            </a:r>
          </a:p>
          <a:p>
            <a:r>
              <a:rPr lang="el-GR" dirty="0"/>
              <a:t>θ</a:t>
            </a:r>
            <a:r>
              <a:rPr lang="el-GR" dirty="0" smtClean="0"/>
              <a:t>ραύω</a:t>
            </a:r>
            <a:r>
              <a:rPr lang="en-US" dirty="0" smtClean="0"/>
              <a:t> – verb, here substantized passive participle – </a:t>
            </a:r>
            <a:r>
              <a:rPr lang="en-US" i="1" dirty="0" smtClean="0"/>
              <a:t>I oppress</a:t>
            </a:r>
          </a:p>
          <a:p>
            <a:r>
              <a:rPr lang="el-GR" dirty="0" smtClean="0"/>
              <a:t>ἐνιαυτός</a:t>
            </a:r>
            <a:r>
              <a:rPr lang="el-GR" dirty="0"/>
              <a:t>, </a:t>
            </a:r>
            <a:r>
              <a:rPr lang="el-GR" dirty="0" smtClean="0"/>
              <a:t>οῦ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smtClean="0"/>
              <a:t>noun – </a:t>
            </a:r>
            <a:r>
              <a:rPr lang="en-US" i="1" dirty="0" smtClean="0"/>
              <a:t>year</a:t>
            </a:r>
          </a:p>
          <a:p>
            <a:r>
              <a:rPr lang="el-GR" dirty="0"/>
              <a:t>δεκτός, ή, </a:t>
            </a:r>
            <a:r>
              <a:rPr lang="el-GR" dirty="0" smtClean="0"/>
              <a:t>όν</a:t>
            </a:r>
            <a:r>
              <a:rPr lang="en-US" dirty="0" smtClean="0"/>
              <a:t> – adjective – </a:t>
            </a:r>
            <a:r>
              <a:rPr lang="en-US" i="1" dirty="0" smtClean="0"/>
              <a:t>favorable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1866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Luke 4:18-19 – Grammar/Syntax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10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 smtClean="0"/>
              <a:t>1</a:t>
            </a:r>
            <a:r>
              <a:rPr lang="en-US" dirty="0" smtClean="0"/>
              <a:t>Nominative – subject of the verb. Here there is no verb expressed so assume the verb </a:t>
            </a:r>
            <a:r>
              <a:rPr lang="el-GR" dirty="0" smtClean="0"/>
              <a:t>εἰμι </a:t>
            </a:r>
            <a:r>
              <a:rPr lang="en-US" dirty="0" smtClean="0"/>
              <a:t>(“to be”).</a:t>
            </a:r>
          </a:p>
          <a:p>
            <a:pPr marL="0" indent="0">
              <a:buNone/>
            </a:pPr>
            <a:r>
              <a:rPr lang="en-US" baseline="30000" dirty="0" smtClean="0"/>
              <a:t>2</a:t>
            </a:r>
            <a:r>
              <a:rPr lang="en-US" dirty="0" smtClean="0"/>
              <a:t>Genitive – possession.</a:t>
            </a:r>
          </a:p>
          <a:p>
            <a:pPr marL="0" indent="0">
              <a:buNone/>
            </a:pPr>
            <a:r>
              <a:rPr lang="en-US" baseline="30000" dirty="0" smtClean="0"/>
              <a:t>3</a:t>
            </a:r>
            <a:r>
              <a:rPr lang="en-US" dirty="0" smtClean="0"/>
              <a:t>Prepositional phrases without the article function as adverbs.</a:t>
            </a:r>
          </a:p>
          <a:p>
            <a:pPr marL="0" indent="0">
              <a:buNone/>
            </a:pPr>
            <a:r>
              <a:rPr lang="en-US" baseline="30000" dirty="0" smtClean="0"/>
              <a:t>4</a:t>
            </a:r>
            <a:r>
              <a:rPr lang="en-US" dirty="0" smtClean="0"/>
              <a:t>Genitive form of relative pronoun is object of preposition </a:t>
            </a:r>
            <a:r>
              <a:rPr lang="el-GR" dirty="0" smtClean="0"/>
              <a:t>ἕνεκεν</a:t>
            </a:r>
            <a:r>
              <a:rPr lang="en-US" dirty="0" smtClean="0"/>
              <a:t>; here relative pronoun functions as regular independent 3</a:t>
            </a:r>
            <a:r>
              <a:rPr lang="en-US" baseline="30000" dirty="0" smtClean="0"/>
              <a:t>rd</a:t>
            </a:r>
            <a:r>
              <a:rPr lang="en-US" dirty="0" smtClean="0"/>
              <a:t> person pronoun.</a:t>
            </a:r>
            <a:endParaRPr lang="el-GR" dirty="0" smtClean="0"/>
          </a:p>
          <a:p>
            <a:pPr marL="0" indent="0">
              <a:buNone/>
            </a:pPr>
            <a:r>
              <a:rPr lang="en-US" baseline="30000" dirty="0" smtClean="0"/>
              <a:t>5</a:t>
            </a:r>
            <a:r>
              <a:rPr lang="en-US" dirty="0" smtClean="0"/>
              <a:t>Aorist indicative active 3</a:t>
            </a:r>
            <a:r>
              <a:rPr lang="en-US" baseline="30000" dirty="0" smtClean="0"/>
              <a:t>rd</a:t>
            </a:r>
            <a:r>
              <a:rPr lang="en-US" dirty="0" smtClean="0"/>
              <a:t> person singular.</a:t>
            </a:r>
          </a:p>
          <a:p>
            <a:pPr marL="0" indent="0">
              <a:buNone/>
            </a:pPr>
            <a:r>
              <a:rPr lang="en-US" baseline="30000" dirty="0" smtClean="0"/>
              <a:t>6</a:t>
            </a:r>
            <a:r>
              <a:rPr lang="en-US" dirty="0" smtClean="0"/>
              <a:t>Accusative – direct object of the verb.</a:t>
            </a:r>
          </a:p>
        </p:txBody>
      </p:sp>
    </p:spTree>
    <p:extLst>
      <p:ext uri="{BB962C8B-B14F-4D97-AF65-F5344CB8AC3E}">
        <p14:creationId xmlns:p14="http://schemas.microsoft.com/office/powerpoint/2010/main" val="2241066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Luke 4:18-19 – Grammar/Syntax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10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 smtClean="0"/>
              <a:t>7</a:t>
            </a:r>
            <a:r>
              <a:rPr lang="en-US" dirty="0" smtClean="0"/>
              <a:t>Aorist infinitive middle deponent. SO</a:t>
            </a:r>
            <a:r>
              <a:rPr lang="en-US" dirty="0" smtClean="0"/>
              <a:t>APER use of infinitive: Purpose. </a:t>
            </a:r>
          </a:p>
          <a:p>
            <a:pPr marL="0" indent="0">
              <a:buNone/>
            </a:pPr>
            <a:r>
              <a:rPr lang="en-US" baseline="30000" dirty="0" smtClean="0"/>
              <a:t>8</a:t>
            </a:r>
            <a:r>
              <a:rPr lang="en-US" dirty="0" smtClean="0"/>
              <a:t>Dative – Indirect object.</a:t>
            </a:r>
          </a:p>
          <a:p>
            <a:pPr marL="0" indent="0">
              <a:buNone/>
            </a:pPr>
            <a:r>
              <a:rPr lang="en-US" baseline="30000" dirty="0" smtClean="0"/>
              <a:t>9</a:t>
            </a:r>
            <a:r>
              <a:rPr lang="en-US" dirty="0" smtClean="0"/>
              <a:t>Aorist infinitive active. SOAPER use of infinitive: Purpose.</a:t>
            </a:r>
            <a:endParaRPr lang="en-US" baseline="30000" dirty="0" smtClean="0"/>
          </a:p>
          <a:p>
            <a:pPr marL="0" indent="0">
              <a:buNone/>
            </a:pPr>
            <a:r>
              <a:rPr lang="en-US" baseline="30000" dirty="0" smtClean="0"/>
              <a:t>10</a:t>
            </a:r>
            <a:r>
              <a:rPr lang="en-US" dirty="0" smtClean="0"/>
              <a:t>The referent of the adjective </a:t>
            </a:r>
            <a:r>
              <a:rPr lang="el-GR" dirty="0" smtClean="0"/>
              <a:t>δεκτόν</a:t>
            </a:r>
            <a:r>
              <a:rPr lang="en-US" dirty="0" smtClean="0"/>
              <a:t> is the noun </a:t>
            </a:r>
            <a:r>
              <a:rPr lang="el-GR" dirty="0" smtClean="0"/>
              <a:t>ἐνιαυτὸν</a:t>
            </a:r>
            <a:r>
              <a:rPr lang="en-US" dirty="0" smtClean="0"/>
              <a:t>.</a:t>
            </a:r>
            <a:r>
              <a:rPr lang="en-US" baseline="30000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93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Luke 4:20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 smtClean="0"/>
              <a:t>καὶ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l-GR" dirty="0" smtClean="0">
                <a:solidFill>
                  <a:srgbClr val="0070C0"/>
                </a:solidFill>
              </a:rPr>
              <a:t>πτύξας</a:t>
            </a:r>
            <a:r>
              <a:rPr lang="en-US" baseline="30000" dirty="0" smtClean="0"/>
              <a:t>1</a:t>
            </a:r>
            <a:r>
              <a:rPr lang="el-GR" dirty="0" smtClean="0"/>
              <a:t> </a:t>
            </a:r>
            <a:r>
              <a:rPr lang="el-GR" dirty="0"/>
              <a:t>τὸ </a:t>
            </a:r>
            <a:r>
              <a:rPr lang="el-GR" dirty="0" smtClean="0"/>
              <a:t>βιβλίον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l-GR" dirty="0" smtClean="0">
                <a:solidFill>
                  <a:srgbClr val="0070C0"/>
                </a:solidFill>
              </a:rPr>
              <a:t>ἀποδοὺς</a:t>
            </a:r>
            <a:r>
              <a:rPr lang="en-US" baseline="30000" dirty="0" smtClean="0"/>
              <a:t>3</a:t>
            </a:r>
            <a:r>
              <a:rPr lang="el-GR" dirty="0" smtClean="0"/>
              <a:t> </a:t>
            </a:r>
            <a:r>
              <a:rPr lang="el-GR" dirty="0"/>
              <a:t>τῷ </a:t>
            </a:r>
            <a:r>
              <a:rPr lang="el-GR" dirty="0" smtClean="0"/>
              <a:t>ὑπηρέτῃ</a:t>
            </a:r>
            <a:r>
              <a:rPr lang="en-US" baseline="30000" dirty="0" smtClean="0"/>
              <a:t>4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ἐκάθισεν</a:t>
            </a:r>
            <a:r>
              <a:rPr lang="el-GR" dirty="0" smtClean="0"/>
              <a:t>·</a:t>
            </a:r>
            <a:r>
              <a:rPr lang="en-US" baseline="30000" dirty="0" smtClean="0"/>
              <a:t>5</a:t>
            </a:r>
            <a:endParaRPr lang="en-US" dirty="0" smtClean="0"/>
          </a:p>
          <a:p>
            <a:pPr marL="0" indent="0">
              <a:buNone/>
            </a:pPr>
            <a:r>
              <a:rPr lang="el-GR" b="1" dirty="0" smtClean="0"/>
              <a:t>καὶ</a:t>
            </a:r>
            <a:r>
              <a:rPr lang="el-GR" dirty="0" smtClean="0"/>
              <a:t> πάντων</a:t>
            </a:r>
            <a:r>
              <a:rPr lang="en-US" baseline="30000" dirty="0" smtClean="0"/>
              <a:t>6</a:t>
            </a:r>
            <a:r>
              <a:rPr lang="el-GR" dirty="0" smtClean="0"/>
              <a:t> </a:t>
            </a:r>
            <a:r>
              <a:rPr lang="el-GR" dirty="0"/>
              <a:t>οἱ </a:t>
            </a:r>
            <a:r>
              <a:rPr lang="el-GR" dirty="0" smtClean="0"/>
              <a:t>ὀφθαλμοὶ </a:t>
            </a:r>
            <a:r>
              <a:rPr lang="el-GR" dirty="0">
                <a:solidFill>
                  <a:srgbClr val="7030A0"/>
                </a:solidFill>
              </a:rPr>
              <a:t>ἐν τῇ </a:t>
            </a:r>
            <a:r>
              <a:rPr lang="el-GR" dirty="0" smtClean="0">
                <a:solidFill>
                  <a:srgbClr val="7030A0"/>
                </a:solidFill>
              </a:rPr>
              <a:t>συναγωγῇ</a:t>
            </a:r>
            <a:r>
              <a:rPr lang="en-US" baseline="30000" dirty="0"/>
              <a:t>7</a:t>
            </a:r>
            <a:r>
              <a:rPr lang="el-GR" dirty="0" smtClean="0"/>
              <a:t> </a:t>
            </a:r>
            <a:r>
              <a:rPr lang="el-GR" dirty="0">
                <a:solidFill>
                  <a:srgbClr val="FF0000"/>
                </a:solidFill>
              </a:rPr>
              <a:t>ἦσαν </a:t>
            </a:r>
            <a:r>
              <a:rPr lang="el-GR" dirty="0" smtClean="0">
                <a:solidFill>
                  <a:srgbClr val="FF0000"/>
                </a:solidFill>
              </a:rPr>
              <a:t>ἀτενίζοντες</a:t>
            </a:r>
            <a:r>
              <a:rPr lang="en-US" baseline="30000" dirty="0"/>
              <a:t>8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αὐτῷ.</a:t>
            </a:r>
            <a:r>
              <a:rPr lang="en-US" baseline="30000" dirty="0"/>
              <a:t>9</a:t>
            </a:r>
            <a:r>
              <a:rPr lang="el-GR" dirty="0" smtClean="0"/>
              <a:t>*</a:t>
            </a:r>
            <a:endParaRPr lang="el-G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444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Luke 4:20 –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πτύσσω</a:t>
            </a:r>
            <a:r>
              <a:rPr lang="en-US" dirty="0" smtClean="0"/>
              <a:t> – verb, here participle – </a:t>
            </a:r>
            <a:r>
              <a:rPr lang="en-US" i="1" dirty="0" smtClean="0"/>
              <a:t>I fold up (something)</a:t>
            </a:r>
          </a:p>
          <a:p>
            <a:r>
              <a:rPr lang="el-GR" dirty="0" smtClean="0"/>
              <a:t>ἀποδίδωμι</a:t>
            </a:r>
            <a:r>
              <a:rPr lang="en-US" dirty="0" smtClean="0"/>
              <a:t> – verb, here participle – </a:t>
            </a:r>
            <a:r>
              <a:rPr lang="en-US" i="1" dirty="0" smtClean="0"/>
              <a:t>I give back (something to someone)</a:t>
            </a:r>
            <a:endParaRPr lang="el-GR" i="1" dirty="0" smtClean="0"/>
          </a:p>
          <a:p>
            <a:r>
              <a:rPr lang="el-GR" dirty="0"/>
              <a:t>ὑπηρέτης, </a:t>
            </a:r>
            <a:r>
              <a:rPr lang="el-GR" dirty="0" smtClean="0"/>
              <a:t>ου</a:t>
            </a:r>
            <a:r>
              <a:rPr lang="en-US" dirty="0" smtClean="0"/>
              <a:t> – noun – </a:t>
            </a:r>
            <a:r>
              <a:rPr lang="en-US" i="1" dirty="0" smtClean="0"/>
              <a:t>helper/assistant</a:t>
            </a:r>
            <a:endParaRPr lang="el-GR" i="1" dirty="0" smtClean="0"/>
          </a:p>
          <a:p>
            <a:r>
              <a:rPr lang="el-GR" dirty="0" smtClean="0"/>
              <a:t>καθίζω – </a:t>
            </a:r>
            <a:r>
              <a:rPr lang="en-US" dirty="0" smtClean="0"/>
              <a:t>verb – </a:t>
            </a:r>
            <a:r>
              <a:rPr lang="en-US" i="1" dirty="0" smtClean="0"/>
              <a:t>I sit </a:t>
            </a:r>
            <a:endParaRPr lang="el-GR" i="1" dirty="0" smtClean="0"/>
          </a:p>
          <a:p>
            <a:r>
              <a:rPr lang="el-GR" dirty="0" smtClean="0"/>
              <a:t>ἀτενίζω</a:t>
            </a:r>
            <a:r>
              <a:rPr lang="en-US" dirty="0" smtClean="0"/>
              <a:t> – verb, here participle in periphrastic construction – </a:t>
            </a:r>
            <a:r>
              <a:rPr lang="en-US" i="1" dirty="0" smtClean="0"/>
              <a:t>I look at intently, I stare at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82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Luke 4:20 – Grammar/Syntax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 smtClean="0"/>
              <a:t>1</a:t>
            </a:r>
            <a:r>
              <a:rPr lang="en-US" dirty="0" smtClean="0"/>
              <a:t>Resolve participle </a:t>
            </a:r>
            <a:r>
              <a:rPr lang="el-GR" dirty="0" smtClean="0"/>
              <a:t>πτύξας</a:t>
            </a:r>
            <a:r>
              <a:rPr lang="en-US" dirty="0" smtClean="0"/>
              <a:t> (PREP):</a:t>
            </a:r>
          </a:p>
          <a:p>
            <a:pPr marL="0" indent="0">
              <a:buNone/>
            </a:pPr>
            <a:r>
              <a:rPr lang="en-US" dirty="0" smtClean="0"/>
              <a:t>  (1) Parse: Aorist participle active msn of </a:t>
            </a:r>
            <a:r>
              <a:rPr lang="el-GR" dirty="0" smtClean="0"/>
              <a:t>πτύσσω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(2) ID referent: The subject of </a:t>
            </a:r>
            <a:r>
              <a:rPr lang="el-GR" dirty="0" smtClean="0"/>
              <a:t>ἐκάθισεν</a:t>
            </a:r>
            <a:r>
              <a:rPr lang="en-US" dirty="0" smtClean="0"/>
              <a:t> (i.e. Jesus).</a:t>
            </a:r>
          </a:p>
          <a:p>
            <a:pPr marL="0" indent="0">
              <a:buNone/>
            </a:pPr>
            <a:r>
              <a:rPr lang="en-US" dirty="0" smtClean="0"/>
              <a:t>  (3) Establish relative time: Aorist participle is one step back in time   </a:t>
            </a:r>
          </a:p>
          <a:p>
            <a:pPr marL="0" indent="0">
              <a:buNone/>
            </a:pPr>
            <a:r>
              <a:rPr lang="en-US" dirty="0" smtClean="0"/>
              <a:t>        from </a:t>
            </a:r>
            <a:r>
              <a:rPr lang="el-GR" dirty="0" smtClean="0"/>
              <a:t>ἐκάθισεν</a:t>
            </a:r>
            <a:r>
              <a:rPr lang="en-US" dirty="0" smtClean="0"/>
              <a:t>, so translate as pluperfect.</a:t>
            </a:r>
          </a:p>
          <a:p>
            <a:pPr marL="0" indent="0">
              <a:buNone/>
            </a:pPr>
            <a:r>
              <a:rPr lang="en-US" dirty="0" smtClean="0"/>
              <a:t> (4) ID Position: Predicate position, here likely temporal (“after. . .”)</a:t>
            </a:r>
          </a:p>
          <a:p>
            <a:pPr marL="0" indent="0">
              <a:buNone/>
            </a:pPr>
            <a:r>
              <a:rPr lang="en-US" baseline="30000" dirty="0" smtClean="0"/>
              <a:t>2</a:t>
            </a:r>
            <a:r>
              <a:rPr lang="en-US" dirty="0" smtClean="0"/>
              <a:t>Accusative – direct object of verb.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117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Jesus Teaches in the Synagogue at Nazareth</a:t>
            </a:r>
            <a:endParaRPr lang="en-US" dirty="0"/>
          </a:p>
        </p:txBody>
      </p:sp>
      <p:pic>
        <p:nvPicPr>
          <p:cNvPr id="1026" name="Picture 2" descr="Jesus in the Synagogue at Nazareth - A Sermon in the Season of Epiphany -  Anglican Way Magazin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119" y="1825625"/>
            <a:ext cx="641176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712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Luke 4:20 – Grammar/Syntax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aseline="30000" dirty="0" smtClean="0"/>
              <a:t>3</a:t>
            </a:r>
            <a:r>
              <a:rPr lang="en-US" dirty="0" smtClean="0"/>
              <a:t>Resolve participle </a:t>
            </a:r>
            <a:r>
              <a:rPr lang="el-GR" dirty="0" smtClean="0"/>
              <a:t>ἀποδοὺς</a:t>
            </a:r>
            <a:r>
              <a:rPr lang="en-US" dirty="0" smtClean="0"/>
              <a:t> (PREP):</a:t>
            </a:r>
          </a:p>
          <a:p>
            <a:pPr marL="0" indent="0">
              <a:buNone/>
            </a:pPr>
            <a:r>
              <a:rPr lang="en-US" dirty="0" smtClean="0"/>
              <a:t>  (1) Parse: Aorist participle active msn of </a:t>
            </a:r>
            <a:r>
              <a:rPr lang="el-GR" dirty="0" smtClean="0"/>
              <a:t>ἀποδίδωμι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(2) ID referent: The subject of </a:t>
            </a:r>
            <a:r>
              <a:rPr lang="el-GR" dirty="0" smtClean="0"/>
              <a:t>ἐκάθισεν</a:t>
            </a:r>
            <a:r>
              <a:rPr lang="en-US" dirty="0" smtClean="0"/>
              <a:t> (i.e. Jesus).</a:t>
            </a:r>
          </a:p>
          <a:p>
            <a:pPr marL="0" indent="0">
              <a:buNone/>
            </a:pPr>
            <a:r>
              <a:rPr lang="en-US" dirty="0" smtClean="0"/>
              <a:t>  (3) Establish relative time: Aorist participle is one step back in time   </a:t>
            </a:r>
          </a:p>
          <a:p>
            <a:pPr marL="0" indent="0">
              <a:buNone/>
            </a:pPr>
            <a:r>
              <a:rPr lang="en-US" dirty="0" smtClean="0"/>
              <a:t>        from </a:t>
            </a:r>
            <a:r>
              <a:rPr lang="el-GR" dirty="0" smtClean="0"/>
              <a:t>ἐκάθισεν</a:t>
            </a:r>
            <a:r>
              <a:rPr lang="en-US" dirty="0" smtClean="0"/>
              <a:t>, so translate as pluperfect.</a:t>
            </a:r>
          </a:p>
          <a:p>
            <a:pPr marL="0" indent="0">
              <a:buNone/>
            </a:pPr>
            <a:r>
              <a:rPr lang="en-US" dirty="0" smtClean="0"/>
              <a:t> (4) ID Position: Predicate position, here likely temporal (“after. . .”)</a:t>
            </a:r>
          </a:p>
          <a:p>
            <a:pPr marL="0" indent="0">
              <a:buNone/>
            </a:pPr>
            <a:r>
              <a:rPr lang="en-US" baseline="30000" dirty="0" smtClean="0"/>
              <a:t>4</a:t>
            </a:r>
            <a:r>
              <a:rPr lang="en-US" dirty="0" smtClean="0"/>
              <a:t>Assume </a:t>
            </a:r>
            <a:r>
              <a:rPr lang="el-GR" dirty="0" smtClean="0"/>
              <a:t>βιβλίον</a:t>
            </a:r>
            <a:r>
              <a:rPr lang="en-US" dirty="0" smtClean="0"/>
              <a:t> is the direct object of the participle </a:t>
            </a:r>
            <a:r>
              <a:rPr lang="el-GR" dirty="0" smtClean="0"/>
              <a:t>ἀποδοὺς</a:t>
            </a:r>
            <a:r>
              <a:rPr lang="en-US" dirty="0" smtClean="0"/>
              <a:t>. The noun </a:t>
            </a:r>
            <a:r>
              <a:rPr lang="el-GR" dirty="0" smtClean="0"/>
              <a:t>ὑπηρέτῃ</a:t>
            </a:r>
            <a:r>
              <a:rPr lang="en-US" dirty="0" smtClean="0"/>
              <a:t> is dative of indirect object.</a:t>
            </a:r>
          </a:p>
          <a:p>
            <a:pPr marL="0" indent="0">
              <a:buNone/>
            </a:pPr>
            <a:r>
              <a:rPr lang="en-US" baseline="30000" dirty="0" smtClean="0"/>
              <a:t>5</a:t>
            </a:r>
            <a:r>
              <a:rPr lang="en-US" dirty="0" smtClean="0"/>
              <a:t>Aorist indicative active 3</a:t>
            </a:r>
            <a:r>
              <a:rPr lang="en-US" baseline="30000" dirty="0" smtClean="0"/>
              <a:t>rd</a:t>
            </a:r>
            <a:r>
              <a:rPr lang="en-US" dirty="0" smtClean="0"/>
              <a:t> person singular.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330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Luke 4:20 – Grammar/Syntax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 smtClean="0"/>
              <a:t>6</a:t>
            </a:r>
            <a:r>
              <a:rPr lang="el-GR" dirty="0" smtClean="0"/>
              <a:t>πάντων</a:t>
            </a:r>
            <a:r>
              <a:rPr lang="en-US" dirty="0" smtClean="0"/>
              <a:t> is substantized adjective. Genitive – possession of </a:t>
            </a:r>
            <a:r>
              <a:rPr lang="el-GR" dirty="0" smtClean="0"/>
              <a:t>οἱ ὀφθαλμοὶ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aseline="30000" dirty="0" smtClean="0"/>
              <a:t>7</a:t>
            </a:r>
            <a:r>
              <a:rPr lang="en-US" dirty="0" smtClean="0"/>
              <a:t>Prepositional phrase here is adjectival with the substantized adjective </a:t>
            </a:r>
            <a:r>
              <a:rPr lang="el-GR" dirty="0" smtClean="0"/>
              <a:t>πάντων</a:t>
            </a:r>
            <a:r>
              <a:rPr lang="en-US" dirty="0" smtClean="0"/>
              <a:t>. The adjective does not have the definite article, and so the prepositional phrase does not need the definite article. “The eyes of all (who were) in the synagogue. . .”</a:t>
            </a:r>
          </a:p>
          <a:p>
            <a:pPr marL="0" indent="0">
              <a:buNone/>
            </a:pPr>
            <a:r>
              <a:rPr lang="en-US" baseline="30000" dirty="0" smtClean="0"/>
              <a:t>8</a:t>
            </a:r>
            <a:r>
              <a:rPr lang="en-US" dirty="0" smtClean="0"/>
              <a:t>Periphrastic construction: An imperfect indicative 3</a:t>
            </a:r>
            <a:r>
              <a:rPr lang="en-US" baseline="30000" dirty="0" smtClean="0"/>
              <a:t>rd</a:t>
            </a:r>
            <a:r>
              <a:rPr lang="en-US" dirty="0" smtClean="0"/>
              <a:t> person plural form of</a:t>
            </a:r>
            <a:r>
              <a:rPr lang="el-GR" dirty="0" smtClean="0"/>
              <a:t> εἰμι</a:t>
            </a:r>
            <a:r>
              <a:rPr lang="en-US" dirty="0" smtClean="0"/>
              <a:t> with a present active participle. Together these two verb forms count as a single verb. Here the periphrastic is imperfect indicative active 3</a:t>
            </a:r>
            <a:r>
              <a:rPr lang="en-US" baseline="30000" dirty="0" smtClean="0"/>
              <a:t>rd</a:t>
            </a:r>
            <a:r>
              <a:rPr lang="en-US" dirty="0" smtClean="0"/>
              <a:t> plural.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39877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Luke 4:21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ἤρξατο</a:t>
            </a:r>
            <a:r>
              <a:rPr lang="el-GR" dirty="0"/>
              <a:t> </a:t>
            </a:r>
            <a:r>
              <a:rPr lang="el-GR" b="1" dirty="0"/>
              <a:t>δὲ</a:t>
            </a:r>
            <a:r>
              <a:rPr lang="el-GR" dirty="0"/>
              <a:t> </a:t>
            </a:r>
            <a:r>
              <a:rPr lang="el-GR" dirty="0" smtClean="0">
                <a:solidFill>
                  <a:srgbClr val="FF0000"/>
                </a:solidFill>
              </a:rPr>
              <a:t>λέγειν</a:t>
            </a:r>
            <a:r>
              <a:rPr lang="en-US" baseline="30000" dirty="0" smtClean="0"/>
              <a:t>1</a:t>
            </a:r>
            <a:r>
              <a:rPr lang="el-GR" dirty="0" smtClean="0"/>
              <a:t> </a:t>
            </a:r>
            <a:r>
              <a:rPr lang="el-GR" dirty="0">
                <a:solidFill>
                  <a:srgbClr val="7030A0"/>
                </a:solidFill>
              </a:rPr>
              <a:t>πρὸς αὐτοὺς 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l-GR" dirty="0" smtClean="0"/>
              <a:t>°</a:t>
            </a:r>
            <a:r>
              <a:rPr lang="el-GR" b="1" dirty="0"/>
              <a:t>ὅτι</a:t>
            </a:r>
            <a:r>
              <a:rPr lang="el-GR" dirty="0"/>
              <a:t> σήμερον </a:t>
            </a:r>
            <a:r>
              <a:rPr lang="el-GR" dirty="0" smtClean="0">
                <a:solidFill>
                  <a:srgbClr val="FF0000"/>
                </a:solidFill>
              </a:rPr>
              <a:t>πεπλήρωται</a:t>
            </a:r>
            <a:r>
              <a:rPr lang="en-US" baseline="30000" dirty="0" smtClean="0"/>
              <a:t>2</a:t>
            </a:r>
            <a:r>
              <a:rPr lang="el-GR" dirty="0" smtClean="0"/>
              <a:t> </a:t>
            </a:r>
            <a:r>
              <a:rPr lang="el-GR" dirty="0"/>
              <a:t>ἡ γραφὴ </a:t>
            </a:r>
            <a:r>
              <a:rPr lang="el-GR" dirty="0" smtClean="0"/>
              <a:t>αὕτη</a:t>
            </a:r>
            <a:r>
              <a:rPr lang="en-US" baseline="30000" dirty="0" smtClean="0"/>
              <a:t>3</a:t>
            </a:r>
            <a:r>
              <a:rPr lang="el-GR" dirty="0" smtClean="0"/>
              <a:t> </a:t>
            </a:r>
            <a:r>
              <a:rPr lang="el-GR" dirty="0">
                <a:solidFill>
                  <a:srgbClr val="7030A0"/>
                </a:solidFill>
              </a:rPr>
              <a:t>ἐν τοῖς ὠσὶν </a:t>
            </a:r>
            <a:r>
              <a:rPr lang="el-GR" dirty="0"/>
              <a:t>ὑμῶν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527813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Luke 4:21 -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σήμερον</a:t>
            </a:r>
            <a:r>
              <a:rPr lang="en-US" dirty="0"/>
              <a:t> </a:t>
            </a:r>
            <a:r>
              <a:rPr lang="en-US" dirty="0" smtClean="0"/>
              <a:t>– adverb – </a:t>
            </a:r>
            <a:r>
              <a:rPr lang="en-US" i="1" dirty="0" smtClean="0"/>
              <a:t>today</a:t>
            </a:r>
          </a:p>
          <a:p>
            <a:r>
              <a:rPr lang="el-GR" dirty="0"/>
              <a:t>οὖς, </a:t>
            </a:r>
            <a:r>
              <a:rPr lang="el-GR" dirty="0" smtClean="0"/>
              <a:t>ὠτός</a:t>
            </a:r>
            <a:r>
              <a:rPr lang="en-US" dirty="0" smtClean="0"/>
              <a:t> – noun – </a:t>
            </a:r>
            <a:r>
              <a:rPr lang="en-US" i="1" dirty="0" smtClean="0"/>
              <a:t>ear; hearing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149952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Luke 4:21 – Grammar/Syntax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 smtClean="0"/>
              <a:t>1</a:t>
            </a:r>
            <a:r>
              <a:rPr lang="el-GR" dirty="0" smtClean="0"/>
              <a:t>ἤρξατο</a:t>
            </a:r>
            <a:r>
              <a:rPr lang="en-US" dirty="0"/>
              <a:t> </a:t>
            </a:r>
            <a:r>
              <a:rPr lang="el-GR" dirty="0" smtClean="0"/>
              <a:t>λέγειν</a:t>
            </a:r>
            <a:r>
              <a:rPr lang="en-US" dirty="0" smtClean="0"/>
              <a:t>: An aorist indicative middle deponent 3</a:t>
            </a:r>
            <a:r>
              <a:rPr lang="en-US" baseline="30000" dirty="0" smtClean="0"/>
              <a:t>rd</a:t>
            </a:r>
            <a:r>
              <a:rPr lang="en-US" dirty="0" smtClean="0"/>
              <a:t> person singular followed by a present infinitive active. The SOAPER use of the infinitive is direct object of the verb. This construction functions the same as an imperfect form—“He began to say. . .”</a:t>
            </a:r>
          </a:p>
          <a:p>
            <a:pPr marL="0" indent="0">
              <a:buNone/>
            </a:pPr>
            <a:r>
              <a:rPr lang="en-US" baseline="30000" dirty="0"/>
              <a:t>2</a:t>
            </a:r>
            <a:r>
              <a:rPr lang="en-US" dirty="0" smtClean="0"/>
              <a:t>Perfect indicative passive 3</a:t>
            </a:r>
            <a:r>
              <a:rPr lang="en-US" baseline="30000" dirty="0" smtClean="0"/>
              <a:t>rd</a:t>
            </a:r>
            <a:r>
              <a:rPr lang="en-US" dirty="0" smtClean="0"/>
              <a:t> person singular.</a:t>
            </a:r>
          </a:p>
          <a:p>
            <a:pPr marL="0" indent="0">
              <a:buNone/>
            </a:pPr>
            <a:r>
              <a:rPr lang="en-US" baseline="30000" dirty="0" smtClean="0"/>
              <a:t>3</a:t>
            </a:r>
            <a:r>
              <a:rPr lang="el-GR" dirty="0" smtClean="0"/>
              <a:t>ἡ γραφὴ αὕτη</a:t>
            </a:r>
            <a:r>
              <a:rPr lang="en-US" dirty="0" smtClean="0"/>
              <a:t>: Note that the demonstrative pronoun (</a:t>
            </a:r>
            <a:r>
              <a:rPr lang="el-GR" dirty="0" smtClean="0"/>
              <a:t>αὕτη</a:t>
            </a:r>
            <a:r>
              <a:rPr lang="en-US" dirty="0" smtClean="0"/>
              <a:t>) appears in predicate position to its antecedent, that is, it does not follow the definite article. The nominative case is used here as the subject of the passive verb </a:t>
            </a:r>
            <a:r>
              <a:rPr lang="el-GR" dirty="0" smtClean="0"/>
              <a:t>πεπλήρωται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453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Luke 4:22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Καὶ</a:t>
            </a:r>
            <a:r>
              <a:rPr lang="el-GR" dirty="0"/>
              <a:t> πάντες </a:t>
            </a:r>
            <a:r>
              <a:rPr lang="el-GR" dirty="0" smtClean="0">
                <a:solidFill>
                  <a:srgbClr val="FF0000"/>
                </a:solidFill>
              </a:rPr>
              <a:t>ἐμαρτύρουν</a:t>
            </a:r>
            <a:r>
              <a:rPr lang="en-US" baseline="30000" dirty="0" smtClean="0"/>
              <a:t>1</a:t>
            </a:r>
            <a:r>
              <a:rPr lang="el-GR" dirty="0" smtClean="0"/>
              <a:t> αὐτῷ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marL="0" indent="0">
              <a:buNone/>
            </a:pPr>
            <a:r>
              <a:rPr lang="el-GR" b="1" dirty="0" smtClean="0"/>
              <a:t>καὶ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ἐθαύμαζον</a:t>
            </a:r>
            <a:r>
              <a:rPr lang="en-US" baseline="30000" dirty="0" smtClean="0"/>
              <a:t>1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7030A0"/>
                </a:solidFill>
              </a:rPr>
              <a:t>ἐπὶ </a:t>
            </a:r>
            <a:r>
              <a:rPr lang="el-GR" u="sng" dirty="0">
                <a:solidFill>
                  <a:srgbClr val="7030A0"/>
                </a:solidFill>
              </a:rPr>
              <a:t>τοῖς </a:t>
            </a:r>
            <a:r>
              <a:rPr lang="el-GR" u="sng" dirty="0" smtClean="0">
                <a:solidFill>
                  <a:srgbClr val="7030A0"/>
                </a:solidFill>
              </a:rPr>
              <a:t>λόγοις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l-GR" dirty="0" smtClean="0">
                <a:solidFill>
                  <a:srgbClr val="7030A0"/>
                </a:solidFill>
              </a:rPr>
              <a:t>τῆς χάριτος</a:t>
            </a:r>
            <a:r>
              <a:rPr lang="en-US" baseline="30000" dirty="0"/>
              <a:t>3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l-GR" u="sng" dirty="0" smtClean="0"/>
              <a:t>τοῖς ἐκπορευομένοις</a:t>
            </a:r>
            <a:r>
              <a:rPr lang="en-US" baseline="30000" dirty="0"/>
              <a:t>4</a:t>
            </a:r>
            <a:r>
              <a:rPr lang="el-GR" dirty="0" smtClean="0"/>
              <a:t> </a:t>
            </a:r>
            <a:r>
              <a:rPr lang="el-GR" dirty="0">
                <a:solidFill>
                  <a:srgbClr val="7030A0"/>
                </a:solidFill>
              </a:rPr>
              <a:t>ἐκ τοῦ στόματος </a:t>
            </a:r>
            <a:r>
              <a:rPr lang="el-GR" dirty="0" smtClean="0">
                <a:solidFill>
                  <a:srgbClr val="7030A0"/>
                </a:solidFill>
              </a:rPr>
              <a:t>αὐτοῦ</a:t>
            </a:r>
            <a:r>
              <a:rPr lang="en-US" baseline="30000" dirty="0" smtClean="0"/>
              <a:t> 3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l-GR" b="1" dirty="0" smtClean="0"/>
              <a:t>καὶ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ἔλεγον</a:t>
            </a:r>
            <a:r>
              <a:rPr lang="en-US" baseline="30000" dirty="0" smtClean="0"/>
              <a:t>1 </a:t>
            </a:r>
            <a:r>
              <a:rPr lang="el-GR" dirty="0" smtClean="0"/>
              <a:t>·*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l-GR" dirty="0" smtClean="0"/>
              <a:t>οὐχὶ</a:t>
            </a:r>
            <a:r>
              <a:rPr lang="en-US" baseline="30000" dirty="0"/>
              <a:t>5</a:t>
            </a:r>
            <a:r>
              <a:rPr lang="el-GR" dirty="0" smtClean="0"/>
              <a:t> υἱός</a:t>
            </a:r>
            <a:r>
              <a:rPr lang="en-US" baseline="30000" dirty="0" smtClean="0"/>
              <a:t>6</a:t>
            </a:r>
            <a:r>
              <a:rPr lang="el-GR" dirty="0" smtClean="0"/>
              <a:t> </a:t>
            </a:r>
            <a:r>
              <a:rPr lang="el-GR" dirty="0">
                <a:solidFill>
                  <a:srgbClr val="FF0000"/>
                </a:solidFill>
              </a:rPr>
              <a:t>ἐστιν</a:t>
            </a:r>
            <a:r>
              <a:rPr lang="el-GR" dirty="0"/>
              <a:t>* Ἰωσὴφ οὗτος</a:t>
            </a:r>
            <a:r>
              <a:rPr lang="el-GR" dirty="0" smtClean="0"/>
              <a:t>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966972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Luke 4:22 –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μαρτυρέω</a:t>
            </a:r>
            <a:r>
              <a:rPr lang="en-US" dirty="0" smtClean="0"/>
              <a:t> – verb – </a:t>
            </a:r>
            <a:r>
              <a:rPr lang="en-US" i="1" dirty="0" smtClean="0"/>
              <a:t>I bear witness to </a:t>
            </a:r>
            <a:r>
              <a:rPr lang="en-US" dirty="0" smtClean="0"/>
              <a:t>– takes the dative case as its direct object</a:t>
            </a:r>
          </a:p>
          <a:p>
            <a:r>
              <a:rPr lang="el-GR" dirty="0"/>
              <a:t>θ</a:t>
            </a:r>
            <a:r>
              <a:rPr lang="el-GR" dirty="0" smtClean="0"/>
              <a:t>αυμάζω</a:t>
            </a:r>
            <a:r>
              <a:rPr lang="en-US" dirty="0" smtClean="0"/>
              <a:t> – verb – </a:t>
            </a:r>
            <a:r>
              <a:rPr lang="en-US" i="1" dirty="0" smtClean="0"/>
              <a:t>I wonder, I marvel, I am astonished</a:t>
            </a:r>
          </a:p>
          <a:p>
            <a:r>
              <a:rPr lang="el-GR" dirty="0" smtClean="0"/>
              <a:t>ἐπὶ</a:t>
            </a:r>
            <a:r>
              <a:rPr lang="en-US" dirty="0" smtClean="0"/>
              <a:t> plus dative – preposition – here BDAG identifies the meaning as “at” </a:t>
            </a:r>
            <a:r>
              <a:rPr lang="en-US" dirty="0" smtClean="0"/>
              <a:t>following the verb </a:t>
            </a:r>
            <a:r>
              <a:rPr lang="el-GR" dirty="0" smtClean="0"/>
              <a:t>θαυμάζω</a:t>
            </a:r>
            <a:r>
              <a:rPr lang="en-US" dirty="0" smtClean="0"/>
              <a:t> – “to wonder/marvel </a:t>
            </a:r>
            <a:r>
              <a:rPr lang="en-US" i="1" dirty="0" smtClean="0"/>
              <a:t>at</a:t>
            </a:r>
            <a:r>
              <a:rPr lang="en-US" dirty="0" smtClean="0"/>
              <a:t> something.”</a:t>
            </a:r>
            <a:endParaRPr lang="en-US" i="1" dirty="0" smtClean="0"/>
          </a:p>
          <a:p>
            <a:r>
              <a:rPr lang="el-GR" dirty="0" smtClean="0"/>
              <a:t>ἐκπορεύομαι</a:t>
            </a:r>
            <a:r>
              <a:rPr lang="en-US" dirty="0" smtClean="0"/>
              <a:t> – verb, passive deponent – </a:t>
            </a:r>
            <a:r>
              <a:rPr lang="en-US" i="1" dirty="0" smtClean="0"/>
              <a:t>I go out</a:t>
            </a:r>
          </a:p>
          <a:p>
            <a:r>
              <a:rPr lang="el-GR" dirty="0"/>
              <a:t>στόμα, </a:t>
            </a:r>
            <a:r>
              <a:rPr lang="el-GR" dirty="0" smtClean="0"/>
              <a:t>ατος</a:t>
            </a:r>
            <a:r>
              <a:rPr lang="en-US" dirty="0" smtClean="0"/>
              <a:t> – noun – </a:t>
            </a:r>
            <a:r>
              <a:rPr lang="en-US" i="1" dirty="0" smtClean="0"/>
              <a:t>mouth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17087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Luke 4:22 – Grammar/Syntax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aseline="30000" dirty="0" smtClean="0"/>
              <a:t>1</a:t>
            </a:r>
            <a:r>
              <a:rPr lang="en-US" dirty="0" smtClean="0"/>
              <a:t>Imperfect indicative active 3</a:t>
            </a:r>
            <a:r>
              <a:rPr lang="en-US" baseline="30000" dirty="0" smtClean="0"/>
              <a:t>rd</a:t>
            </a:r>
            <a:r>
              <a:rPr lang="en-US" dirty="0" smtClean="0"/>
              <a:t> person plural.</a:t>
            </a:r>
          </a:p>
          <a:p>
            <a:pPr marL="0" indent="0">
              <a:buNone/>
            </a:pPr>
            <a:r>
              <a:rPr lang="en-US" baseline="30000" dirty="0" smtClean="0"/>
              <a:t>2</a:t>
            </a:r>
            <a:r>
              <a:rPr lang="en-US" dirty="0" smtClean="0"/>
              <a:t>Dative – direct object of </a:t>
            </a:r>
            <a:r>
              <a:rPr lang="el-GR" dirty="0" smtClean="0"/>
              <a:t>ἐμαρτύρουν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aseline="30000" dirty="0" smtClean="0"/>
              <a:t>3</a:t>
            </a:r>
            <a:r>
              <a:rPr lang="en-US" dirty="0" smtClean="0"/>
              <a:t>Prepositional phrase functions as an adverb.</a:t>
            </a:r>
          </a:p>
          <a:p>
            <a:pPr marL="0" indent="0">
              <a:buNone/>
            </a:pPr>
            <a:r>
              <a:rPr lang="en-US" baseline="30000" dirty="0" smtClean="0"/>
              <a:t>4</a:t>
            </a:r>
            <a:r>
              <a:rPr lang="en-US" dirty="0" smtClean="0"/>
              <a:t>Resolve participle </a:t>
            </a:r>
            <a:r>
              <a:rPr lang="el-GR" dirty="0" smtClean="0"/>
              <a:t>ἐκπορευομένοις</a:t>
            </a:r>
            <a:r>
              <a:rPr lang="en-US" dirty="0" smtClean="0"/>
              <a:t> (PREP):</a:t>
            </a:r>
          </a:p>
          <a:p>
            <a:pPr marL="0" indent="0">
              <a:buNone/>
            </a:pPr>
            <a:r>
              <a:rPr lang="en-US" dirty="0" smtClean="0"/>
              <a:t>  (1) Parse: Present participle passive deponent </a:t>
            </a:r>
            <a:r>
              <a:rPr lang="en-US" dirty="0" err="1" smtClean="0"/>
              <a:t>mpd</a:t>
            </a:r>
            <a:r>
              <a:rPr lang="en-US" dirty="0" smtClean="0"/>
              <a:t> of </a:t>
            </a:r>
            <a:r>
              <a:rPr lang="el-GR" dirty="0" smtClean="0"/>
              <a:t>ἐκπορεύομαι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(2) ID referent: </a:t>
            </a:r>
            <a:r>
              <a:rPr lang="el-GR" dirty="0" smtClean="0"/>
              <a:t>τοῖς λόγοις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(3) Establish relative time: Present participle is same time as    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l-GR" dirty="0" smtClean="0"/>
              <a:t>ἐθαύμαζον</a:t>
            </a:r>
            <a:r>
              <a:rPr lang="en-US" dirty="0" smtClean="0"/>
              <a:t>, so translate as an imperfect.</a:t>
            </a:r>
          </a:p>
          <a:p>
            <a:pPr marL="0" indent="0">
              <a:buNone/>
            </a:pPr>
            <a:r>
              <a:rPr lang="en-US" dirty="0" smtClean="0"/>
              <a:t> (4) ID Position: Attributive position, so translate as relative/“who” clause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003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Luke 4:22 – Grammar/Syntax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 smtClean="0"/>
              <a:t>5</a:t>
            </a:r>
            <a:r>
              <a:rPr lang="el-GR" dirty="0" smtClean="0"/>
              <a:t>οὐχὶ</a:t>
            </a:r>
            <a:r>
              <a:rPr lang="en-US" dirty="0" smtClean="0"/>
              <a:t>: This negative adverb at the beginning of the question shows that the expected answer is the affirmative/“yes.”</a:t>
            </a:r>
            <a:r>
              <a:rPr lang="el-GR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baseline="30000" dirty="0" smtClean="0"/>
              <a:t>6</a:t>
            </a:r>
            <a:r>
              <a:rPr lang="el-GR" dirty="0" smtClean="0"/>
              <a:t>υἱός</a:t>
            </a:r>
            <a:r>
              <a:rPr lang="en-US" dirty="0" smtClean="0"/>
              <a:t>: Nominative – predicate </a:t>
            </a:r>
            <a:r>
              <a:rPr lang="en-US" dirty="0" smtClean="0"/>
              <a:t>nominative with a linking verb. The subject of </a:t>
            </a:r>
            <a:r>
              <a:rPr lang="el-GR" dirty="0" smtClean="0"/>
              <a:t>ἐστιν </a:t>
            </a:r>
            <a:r>
              <a:rPr lang="en-US" dirty="0" smtClean="0"/>
              <a:t>is the demonstrative pronoun </a:t>
            </a:r>
            <a:r>
              <a:rPr lang="el-GR" dirty="0" smtClean="0"/>
              <a:t>οὗτος</a:t>
            </a:r>
            <a:r>
              <a:rPr lang="en-US" dirty="0" smtClean="0"/>
              <a:t>. Since </a:t>
            </a:r>
            <a:r>
              <a:rPr lang="el-GR" dirty="0" smtClean="0"/>
              <a:t>υἱός</a:t>
            </a:r>
            <a:r>
              <a:rPr lang="en-US" dirty="0" smtClean="0"/>
              <a:t> precedes the verb </a:t>
            </a:r>
            <a:r>
              <a:rPr lang="el-GR" dirty="0" smtClean="0"/>
              <a:t>ἐστιν</a:t>
            </a:r>
            <a:r>
              <a:rPr lang="en-US" dirty="0" smtClean="0"/>
              <a:t> it could be definite even without the definite article. This would be an example of Colwell’s rule where a definite noun in predicate position will typically not have the definite article when it comes before the linking verb.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125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Assignment: Do This First before You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through the Greek of Luke 4:16-22 on your own.</a:t>
            </a:r>
          </a:p>
          <a:p>
            <a:r>
              <a:rPr lang="en-US" dirty="0" smtClean="0"/>
              <a:t>As you read, attempt to identify </a:t>
            </a:r>
            <a:r>
              <a:rPr lang="en-US" b="1" u="sng" dirty="0" smtClean="0"/>
              <a:t>periphrastic</a:t>
            </a:r>
            <a:r>
              <a:rPr lang="en-US" dirty="0" smtClean="0"/>
              <a:t> constructions where they appear.</a:t>
            </a:r>
          </a:p>
          <a:p>
            <a:pPr lvl="1"/>
            <a:r>
              <a:rPr lang="en-US" dirty="0" smtClean="0"/>
              <a:t>Recall that a periphrastic construction is the combination of a participle with a form of the verb </a:t>
            </a:r>
            <a:r>
              <a:rPr lang="el-GR" dirty="0" smtClean="0"/>
              <a:t>εἰμί </a:t>
            </a:r>
            <a:r>
              <a:rPr lang="en-US" dirty="0" smtClean="0"/>
              <a:t>(“to be”) where the two forms count together and are parsed as a single verb.</a:t>
            </a:r>
          </a:p>
          <a:p>
            <a:pPr lvl="1"/>
            <a:r>
              <a:rPr lang="en-US" dirty="0" smtClean="0"/>
              <a:t>How many periphrastic constructions appear in these verses?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796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Luke 4:16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Καὶ</a:t>
            </a:r>
            <a:r>
              <a:rPr lang="el-GR" dirty="0"/>
              <a:t> </a:t>
            </a:r>
            <a:r>
              <a:rPr lang="el-GR" dirty="0" smtClean="0">
                <a:solidFill>
                  <a:srgbClr val="FF0000"/>
                </a:solidFill>
              </a:rPr>
              <a:t>ἦλθεν</a:t>
            </a:r>
            <a:r>
              <a:rPr lang="en-US" baseline="30000" dirty="0" smtClean="0"/>
              <a:t>1 </a:t>
            </a:r>
            <a:r>
              <a:rPr lang="el-GR" dirty="0" smtClean="0"/>
              <a:t> </a:t>
            </a:r>
            <a:r>
              <a:rPr lang="el-GR" dirty="0">
                <a:solidFill>
                  <a:srgbClr val="7030A0"/>
                </a:solidFill>
              </a:rPr>
              <a:t>εἰς ⸀</a:t>
            </a:r>
            <a:r>
              <a:rPr lang="el-GR" u="sng" dirty="0" smtClean="0">
                <a:solidFill>
                  <a:srgbClr val="7030A0"/>
                </a:solidFill>
              </a:rPr>
              <a:t>Ναζαρά</a:t>
            </a:r>
            <a:r>
              <a:rPr lang="el-GR" dirty="0" smtClean="0"/>
              <a:t>,</a:t>
            </a:r>
            <a:r>
              <a:rPr lang="en-US" baseline="30000" dirty="0"/>
              <a:t>2</a:t>
            </a:r>
            <a:r>
              <a:rPr lang="en-US" baseline="30000" dirty="0" smtClean="0"/>
              <a:t> </a:t>
            </a:r>
            <a:r>
              <a:rPr lang="el-GR" dirty="0" smtClean="0"/>
              <a:t>*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</a:t>
            </a:r>
            <a:r>
              <a:rPr lang="el-GR" u="sng" dirty="0" smtClean="0"/>
              <a:t>οὗ</a:t>
            </a:r>
            <a:r>
              <a:rPr lang="en-US" baseline="30000" dirty="0" smtClean="0"/>
              <a:t>3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ἦν ⸁τεθραμμένος,</a:t>
            </a:r>
            <a:r>
              <a:rPr lang="en-US" baseline="30000" dirty="0" smtClean="0"/>
              <a:t>4</a:t>
            </a:r>
            <a:r>
              <a:rPr lang="el-GR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l-GR" b="1" dirty="0" smtClean="0"/>
              <a:t>καὶ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εἰσῆλθεν</a:t>
            </a:r>
            <a:r>
              <a:rPr lang="en-US" baseline="30000" dirty="0" smtClean="0"/>
              <a:t>1</a:t>
            </a:r>
            <a:r>
              <a:rPr lang="el-GR" dirty="0" smtClean="0"/>
              <a:t>⸃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7030A0"/>
                </a:solidFill>
              </a:rPr>
              <a:t>κατὰ</a:t>
            </a:r>
            <a:r>
              <a:rPr lang="en-US" baseline="30000" dirty="0" smtClean="0">
                <a:solidFill>
                  <a:srgbClr val="7030A0"/>
                </a:solidFill>
              </a:rPr>
              <a:t> </a:t>
            </a:r>
            <a:r>
              <a:rPr lang="el-GR" dirty="0" smtClean="0">
                <a:solidFill>
                  <a:srgbClr val="7030A0"/>
                </a:solidFill>
              </a:rPr>
              <a:t>τὸ εἰωθὸς</a:t>
            </a:r>
            <a:r>
              <a:rPr lang="en-US" baseline="30000" dirty="0" smtClean="0"/>
              <a:t>2</a:t>
            </a:r>
            <a:r>
              <a:rPr lang="el-GR" dirty="0" smtClean="0"/>
              <a:t> </a:t>
            </a:r>
            <a:r>
              <a:rPr lang="el-GR" dirty="0"/>
              <a:t>°</a:t>
            </a:r>
            <a:r>
              <a:rPr lang="el-GR" dirty="0" smtClean="0"/>
              <a:t>αὐτῷ</a:t>
            </a:r>
            <a:r>
              <a:rPr lang="en-US" baseline="30000" dirty="0" smtClean="0"/>
              <a:t>5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7030A0"/>
                </a:solidFill>
              </a:rPr>
              <a:t>ἐν</a:t>
            </a:r>
            <a:r>
              <a:rPr lang="en-US" baseline="30000" dirty="0" smtClean="0">
                <a:solidFill>
                  <a:srgbClr val="7030A0"/>
                </a:solidFill>
              </a:rPr>
              <a:t> </a:t>
            </a:r>
            <a:r>
              <a:rPr lang="el-GR" dirty="0" smtClean="0">
                <a:solidFill>
                  <a:srgbClr val="7030A0"/>
                </a:solidFill>
              </a:rPr>
              <a:t> </a:t>
            </a:r>
            <a:r>
              <a:rPr lang="el-GR" dirty="0">
                <a:solidFill>
                  <a:srgbClr val="7030A0"/>
                </a:solidFill>
              </a:rPr>
              <a:t>τῇ </a:t>
            </a:r>
            <a:r>
              <a:rPr lang="el-GR" dirty="0" smtClean="0">
                <a:solidFill>
                  <a:srgbClr val="7030A0"/>
                </a:solidFill>
              </a:rPr>
              <a:t>ἡμέρᾳ</a:t>
            </a:r>
            <a:r>
              <a:rPr lang="en-US" baseline="30000" dirty="0" smtClean="0"/>
              <a:t>2</a:t>
            </a:r>
            <a:r>
              <a:rPr lang="el-GR" dirty="0" smtClean="0"/>
              <a:t> </a:t>
            </a:r>
            <a:r>
              <a:rPr lang="el-GR" dirty="0"/>
              <a:t>τῶν </a:t>
            </a:r>
            <a:r>
              <a:rPr lang="el-GR" dirty="0" smtClean="0"/>
              <a:t>σαββάτων</a:t>
            </a:r>
            <a:r>
              <a:rPr lang="en-US" baseline="30000" dirty="0"/>
              <a:t>6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>
                <a:solidFill>
                  <a:srgbClr val="7030A0"/>
                </a:solidFill>
              </a:rPr>
              <a:t>εἰς </a:t>
            </a:r>
            <a:r>
              <a:rPr lang="el-GR" dirty="0">
                <a:solidFill>
                  <a:srgbClr val="7030A0"/>
                </a:solidFill>
              </a:rPr>
              <a:t>τὴν </a:t>
            </a:r>
            <a:r>
              <a:rPr lang="el-GR" dirty="0" smtClean="0">
                <a:solidFill>
                  <a:srgbClr val="7030A0"/>
                </a:solidFill>
              </a:rPr>
              <a:t>συναγωγὴν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l-GR" b="1" dirty="0" smtClean="0"/>
              <a:t>καὶ </a:t>
            </a:r>
            <a:r>
              <a:rPr lang="el-GR" dirty="0" smtClean="0">
                <a:solidFill>
                  <a:srgbClr val="FF0000"/>
                </a:solidFill>
              </a:rPr>
              <a:t>ἀνέστη</a:t>
            </a:r>
            <a:r>
              <a:rPr lang="en-US" baseline="30000" dirty="0" smtClean="0"/>
              <a:t>1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B050"/>
                </a:solidFill>
              </a:rPr>
              <a:t>ἀναγνῶναι</a:t>
            </a:r>
            <a:r>
              <a:rPr lang="el-GR" dirty="0" smtClean="0"/>
              <a:t>.</a:t>
            </a:r>
            <a:r>
              <a:rPr lang="en-US" baseline="30000" dirty="0"/>
              <a:t>7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80166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Luke 4:16 –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τρέφω </a:t>
            </a:r>
            <a:r>
              <a:rPr lang="en-US" dirty="0" smtClean="0"/>
              <a:t>– verb, here perfect passive participle msn – Active: </a:t>
            </a:r>
            <a:r>
              <a:rPr lang="en-US" i="1" dirty="0" smtClean="0"/>
              <a:t>I rear (a child)</a:t>
            </a:r>
            <a:r>
              <a:rPr lang="en-US" dirty="0" smtClean="0"/>
              <a:t>; Passive: </a:t>
            </a:r>
            <a:r>
              <a:rPr lang="en-US" i="1" dirty="0" smtClean="0"/>
              <a:t>I grow up</a:t>
            </a:r>
            <a:endParaRPr lang="el-GR" dirty="0"/>
          </a:p>
          <a:p>
            <a:r>
              <a:rPr lang="el-GR" dirty="0" smtClean="0"/>
              <a:t>εἰωθός</a:t>
            </a:r>
            <a:r>
              <a:rPr lang="en-US" dirty="0" smtClean="0"/>
              <a:t> – adjective based on obsolete verb and here substantized - </a:t>
            </a:r>
            <a:r>
              <a:rPr lang="en-US" i="1" dirty="0" smtClean="0"/>
              <a:t>custom</a:t>
            </a:r>
            <a:endParaRPr lang="el-GR" i="1" dirty="0" smtClean="0"/>
          </a:p>
          <a:p>
            <a:r>
              <a:rPr lang="el-GR" dirty="0" smtClean="0"/>
              <a:t>ἀνίστημι</a:t>
            </a:r>
            <a:r>
              <a:rPr lang="en-US" dirty="0" smtClean="0"/>
              <a:t> – verb, here intransitive – </a:t>
            </a:r>
            <a:r>
              <a:rPr lang="en-US" i="1" dirty="0" smtClean="0"/>
              <a:t>I stand up</a:t>
            </a:r>
            <a:endParaRPr lang="el-GR" i="1" dirty="0" smtClean="0"/>
          </a:p>
          <a:p>
            <a:r>
              <a:rPr lang="el-GR" dirty="0" smtClean="0"/>
              <a:t>ἀναγίνωσκω</a:t>
            </a:r>
            <a:r>
              <a:rPr lang="en-US" dirty="0" smtClean="0"/>
              <a:t> – verb – </a:t>
            </a:r>
            <a:r>
              <a:rPr lang="en-US" i="1" dirty="0" smtClean="0"/>
              <a:t>I read (aloud)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04448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Luke 4:16 – Grammar/Syntax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aseline="30000" dirty="0" smtClean="0"/>
              <a:t>1</a:t>
            </a:r>
            <a:r>
              <a:rPr lang="en-US" dirty="0" smtClean="0"/>
              <a:t>Three indicative mood verbs in three independent clauses. Each verb is aorist indicative active 3</a:t>
            </a:r>
            <a:r>
              <a:rPr lang="en-US" baseline="30000" dirty="0" smtClean="0"/>
              <a:t>rd</a:t>
            </a:r>
            <a:r>
              <a:rPr lang="en-US" dirty="0" smtClean="0"/>
              <a:t> singular. The wider context indicates that Jesus is the third person subject of each verb.</a:t>
            </a:r>
          </a:p>
          <a:p>
            <a:pPr marL="0" indent="0">
              <a:buNone/>
            </a:pPr>
            <a:r>
              <a:rPr lang="en-US" baseline="30000" dirty="0" smtClean="0"/>
              <a:t>2</a:t>
            </a:r>
            <a:r>
              <a:rPr lang="en-US" dirty="0" smtClean="0"/>
              <a:t>Pr</a:t>
            </a:r>
            <a:r>
              <a:rPr lang="en-US" dirty="0" smtClean="0"/>
              <a:t>epositional phrases without the article function as adverbs.</a:t>
            </a:r>
            <a:endParaRPr lang="el-GR" dirty="0" smtClean="0"/>
          </a:p>
          <a:p>
            <a:pPr marL="0" indent="0">
              <a:buNone/>
            </a:pPr>
            <a:r>
              <a:rPr lang="en-US" baseline="30000" dirty="0" smtClean="0"/>
              <a:t>3</a:t>
            </a:r>
            <a:r>
              <a:rPr lang="en-US" dirty="0" smtClean="0"/>
              <a:t>Relative pronoun. Here it functions as an adverb of place (“where”). The antecedent is </a:t>
            </a:r>
            <a:r>
              <a:rPr lang="el-GR" dirty="0" smtClean="0"/>
              <a:t>Ναζαρά</a:t>
            </a:r>
            <a:r>
              <a:rPr lang="en-US" dirty="0" smtClean="0"/>
              <a:t>. The clause is adjectival, modifying its antecedent.</a:t>
            </a:r>
          </a:p>
          <a:p>
            <a:pPr marL="0" indent="0">
              <a:buNone/>
            </a:pPr>
            <a:r>
              <a:rPr lang="en-US" baseline="30000" dirty="0" smtClean="0"/>
              <a:t>4</a:t>
            </a:r>
            <a:r>
              <a:rPr lang="en-US" dirty="0" smtClean="0"/>
              <a:t>Periphrastic construction: An imperfect indicative 3</a:t>
            </a:r>
            <a:r>
              <a:rPr lang="en-US" baseline="30000" dirty="0" smtClean="0"/>
              <a:t>rd</a:t>
            </a:r>
            <a:r>
              <a:rPr lang="en-US" dirty="0" smtClean="0"/>
              <a:t> person singular form of</a:t>
            </a:r>
            <a:r>
              <a:rPr lang="el-GR" dirty="0" smtClean="0"/>
              <a:t> εἰμι</a:t>
            </a:r>
            <a:r>
              <a:rPr lang="en-US" dirty="0" smtClean="0"/>
              <a:t> with a perfect passive participle. Together these two verb forms count as a single verb. Here the periphrastic is perfect indicative passive 3</a:t>
            </a:r>
            <a:r>
              <a:rPr lang="en-US" baseline="30000" dirty="0" smtClean="0"/>
              <a:t>rd</a:t>
            </a:r>
            <a:r>
              <a:rPr lang="en-US" dirty="0" smtClean="0"/>
              <a:t> singular.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4986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Luke 4:16 – Grammar/Syntax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 smtClean="0"/>
              <a:t>5</a:t>
            </a:r>
            <a:r>
              <a:rPr lang="el-GR" dirty="0" smtClean="0"/>
              <a:t>αὐτῷ </a:t>
            </a:r>
            <a:r>
              <a:rPr lang="en-US" dirty="0" smtClean="0"/>
              <a:t>= Dative of possession. Here the pronoun possesses the substantized adjective </a:t>
            </a:r>
            <a:r>
              <a:rPr lang="el-GR" dirty="0" smtClean="0"/>
              <a:t>εἰωθός</a:t>
            </a:r>
            <a:r>
              <a:rPr lang="en-US" dirty="0" smtClean="0"/>
              <a:t>. </a:t>
            </a:r>
            <a:endParaRPr lang="en-US" baseline="30000" dirty="0" smtClean="0"/>
          </a:p>
          <a:p>
            <a:pPr marL="0" indent="0">
              <a:buNone/>
            </a:pPr>
            <a:r>
              <a:rPr lang="en-US" baseline="30000" dirty="0" smtClean="0"/>
              <a:t>6</a:t>
            </a:r>
            <a:r>
              <a:rPr lang="en-US" dirty="0" smtClean="0"/>
              <a:t>Genitive – possession.</a:t>
            </a:r>
            <a:endParaRPr lang="en-US" baseline="30000" dirty="0" smtClean="0"/>
          </a:p>
          <a:p>
            <a:pPr marL="0" indent="0">
              <a:buNone/>
            </a:pPr>
            <a:r>
              <a:rPr lang="en-US" baseline="30000" dirty="0" smtClean="0"/>
              <a:t>7</a:t>
            </a:r>
            <a:r>
              <a:rPr lang="en-US" dirty="0" smtClean="0"/>
              <a:t>SOAPER use of infinitive: Purpose, here following a verb of non</a:t>
            </a:r>
            <a:r>
              <a:rPr lang="el-GR" dirty="0" smtClean="0"/>
              <a:t>-</a:t>
            </a:r>
            <a:r>
              <a:rPr lang="en-US" dirty="0" smtClean="0"/>
              <a:t>motion (</a:t>
            </a:r>
            <a:r>
              <a:rPr lang="el-GR" dirty="0" smtClean="0"/>
              <a:t>ἀνέστη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768064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Luke 4:17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καὶ</a:t>
            </a:r>
            <a:r>
              <a:rPr lang="el-GR" dirty="0"/>
              <a:t> </a:t>
            </a:r>
            <a:r>
              <a:rPr lang="el-GR" dirty="0" smtClean="0">
                <a:solidFill>
                  <a:srgbClr val="FF0000"/>
                </a:solidFill>
              </a:rPr>
              <a:t>ἐπεδόθη</a:t>
            </a:r>
            <a:r>
              <a:rPr lang="en-US" baseline="30000" dirty="0" smtClean="0"/>
              <a:t>1</a:t>
            </a:r>
            <a:r>
              <a:rPr lang="el-GR" dirty="0" smtClean="0"/>
              <a:t> αὐτῷ</a:t>
            </a:r>
            <a:r>
              <a:rPr lang="en-US" baseline="30000" dirty="0"/>
              <a:t>2</a:t>
            </a:r>
            <a:r>
              <a:rPr lang="el-GR" dirty="0" smtClean="0"/>
              <a:t> </a:t>
            </a:r>
            <a:r>
              <a:rPr lang="el-GR" dirty="0"/>
              <a:t>⸂</a:t>
            </a:r>
            <a:r>
              <a:rPr lang="el-GR" dirty="0" smtClean="0"/>
              <a:t>βιβλίον</a:t>
            </a:r>
            <a:r>
              <a:rPr lang="en-US" baseline="30000" dirty="0" smtClean="0"/>
              <a:t>3</a:t>
            </a:r>
            <a:r>
              <a:rPr lang="el-GR" dirty="0" smtClean="0"/>
              <a:t> </a:t>
            </a:r>
            <a:r>
              <a:rPr lang="el-GR" dirty="0"/>
              <a:t>τοῦ </a:t>
            </a:r>
            <a:r>
              <a:rPr lang="el-GR" dirty="0" smtClean="0"/>
              <a:t>προφήτου Ἠσαΐου</a:t>
            </a:r>
            <a:r>
              <a:rPr lang="en-US" baseline="30000" dirty="0" smtClean="0"/>
              <a:t>4 </a:t>
            </a:r>
            <a:r>
              <a:rPr lang="el-GR" dirty="0" smtClean="0"/>
              <a:t>⸃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l-GR" b="1" dirty="0" smtClean="0"/>
              <a:t>καὶ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l-GR" dirty="0" smtClean="0"/>
              <a:t>⸀</a:t>
            </a:r>
            <a:r>
              <a:rPr lang="el-GR" dirty="0" smtClean="0">
                <a:solidFill>
                  <a:srgbClr val="0070C0"/>
                </a:solidFill>
              </a:rPr>
              <a:t>ἀναπτύξας</a:t>
            </a:r>
            <a:r>
              <a:rPr lang="en-US" baseline="30000" dirty="0"/>
              <a:t>5</a:t>
            </a:r>
            <a:r>
              <a:rPr lang="el-GR" dirty="0" smtClean="0"/>
              <a:t> </a:t>
            </a:r>
            <a:r>
              <a:rPr lang="el-GR" dirty="0"/>
              <a:t>τὸ </a:t>
            </a:r>
            <a:r>
              <a:rPr lang="el-GR" dirty="0" smtClean="0"/>
              <a:t>βιβλίον</a:t>
            </a:r>
            <a:r>
              <a:rPr lang="en-US" baseline="30000" dirty="0" smtClean="0"/>
              <a:t>6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εὗρεν</a:t>
            </a:r>
            <a:r>
              <a:rPr lang="en-US" baseline="30000" dirty="0" smtClean="0"/>
              <a:t>7</a:t>
            </a:r>
            <a:r>
              <a:rPr lang="el-GR" dirty="0" smtClean="0"/>
              <a:t> </a:t>
            </a:r>
            <a:r>
              <a:rPr lang="el-GR" dirty="0"/>
              <a:t>°τὸν </a:t>
            </a:r>
            <a:r>
              <a:rPr lang="el-GR" u="sng" dirty="0" smtClean="0"/>
              <a:t>τόπον</a:t>
            </a:r>
            <a:r>
              <a:rPr lang="en-US" baseline="30000" dirty="0" smtClean="0"/>
              <a:t>6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l-GR" u="sng" dirty="0" smtClean="0"/>
              <a:t>οὗ</a:t>
            </a:r>
            <a:r>
              <a:rPr lang="en-US" baseline="30000" dirty="0" smtClean="0"/>
              <a:t>8</a:t>
            </a:r>
            <a:r>
              <a:rPr lang="el-GR" dirty="0" smtClean="0"/>
              <a:t> </a:t>
            </a:r>
            <a:r>
              <a:rPr lang="el-GR" dirty="0">
                <a:solidFill>
                  <a:srgbClr val="0070C0"/>
                </a:solidFill>
              </a:rPr>
              <a:t>ἦν </a:t>
            </a:r>
            <a:r>
              <a:rPr lang="el-GR" dirty="0" smtClean="0">
                <a:solidFill>
                  <a:srgbClr val="0070C0"/>
                </a:solidFill>
              </a:rPr>
              <a:t>γεγραμμένον</a:t>
            </a:r>
            <a:r>
              <a:rPr lang="el-GR" dirty="0" smtClean="0"/>
              <a:t>·</a:t>
            </a:r>
            <a:r>
              <a:rPr lang="en-US" baseline="30000" dirty="0"/>
              <a:t>9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42152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Luke 4:17 –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ἐπιδίδωμι</a:t>
            </a:r>
            <a:r>
              <a:rPr lang="en-US" dirty="0" smtClean="0"/>
              <a:t> – verb – I give, I hand over </a:t>
            </a:r>
          </a:p>
          <a:p>
            <a:r>
              <a:rPr lang="el-GR" dirty="0" smtClean="0"/>
              <a:t>ἀναπτύσσω </a:t>
            </a:r>
            <a:r>
              <a:rPr lang="en-US" dirty="0" smtClean="0"/>
              <a:t>– verb, here an aorist participle – I unroll (a scroll)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190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8589</TotalTime>
  <Words>1737</Words>
  <Application>Microsoft Office PowerPoint</Application>
  <PresentationFormat>Widescreen</PresentationFormat>
  <Paragraphs>161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Luke 4:16-30 Third Sunday after Epiphany</vt:lpstr>
      <vt:lpstr>Jesus Teaches in the Synagogue at Nazareth</vt:lpstr>
      <vt:lpstr>Assignment: Do This First before You Continue</vt:lpstr>
      <vt:lpstr>Luke 4:16</vt:lpstr>
      <vt:lpstr>Luke 4:16 – Vocabulary</vt:lpstr>
      <vt:lpstr>Luke 4:16 – Grammar/Syntax</vt:lpstr>
      <vt:lpstr>Luke 4:16 – Grammar/Syntax</vt:lpstr>
      <vt:lpstr>Luke 4:17</vt:lpstr>
      <vt:lpstr>Luke 4:17 – Vocabulary</vt:lpstr>
      <vt:lpstr>Luke 4:17 – Grammar/Syntax</vt:lpstr>
      <vt:lpstr>Luke 4:17 – Grammar/Syntax</vt:lpstr>
      <vt:lpstr>Luke 4:17 – Grammar/Syntax</vt:lpstr>
      <vt:lpstr>Luke 4:18-19</vt:lpstr>
      <vt:lpstr>Luke 4:18-19 - Vocabulary</vt:lpstr>
      <vt:lpstr>Luke 4:18-19 – Grammar/Syntax</vt:lpstr>
      <vt:lpstr>Luke 4:18-19 – Grammar/Syntax</vt:lpstr>
      <vt:lpstr>Luke 4:20</vt:lpstr>
      <vt:lpstr>Luke 4:20 – Vocabulary</vt:lpstr>
      <vt:lpstr>Luke 4:20 – Grammar/Syntax</vt:lpstr>
      <vt:lpstr>Luke 4:20 – Grammar/Syntax</vt:lpstr>
      <vt:lpstr>Luke 4:20 – Grammar/Syntax</vt:lpstr>
      <vt:lpstr>Luke 4:21</vt:lpstr>
      <vt:lpstr>Luke 4:21 - Vocabulary</vt:lpstr>
      <vt:lpstr>Luke 4:21 – Grammar/Syntax</vt:lpstr>
      <vt:lpstr>Luke 4:22</vt:lpstr>
      <vt:lpstr>Luke 4:22 – Vocabulary</vt:lpstr>
      <vt:lpstr>Luke 4:22 – Grammar/Syntax</vt:lpstr>
      <vt:lpstr>Luke 4:22 – Grammar/Syntax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Luke 4:16-30 Third Sunday after Epiphany</dc:title>
  <dc:creator>Lewis, David</dc:creator>
  <cp:lastModifiedBy>Lewis, David</cp:lastModifiedBy>
  <cp:revision>45</cp:revision>
  <dcterms:created xsi:type="dcterms:W3CDTF">2021-12-31T19:36:35Z</dcterms:created>
  <dcterms:modified xsi:type="dcterms:W3CDTF">2022-01-06T18:46:08Z</dcterms:modified>
</cp:coreProperties>
</file>