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256" r:id="rId2"/>
    <p:sldId id="257" r:id="rId3"/>
    <p:sldId id="258" r:id="rId4"/>
    <p:sldId id="259" r:id="rId5"/>
    <p:sldId id="260" r:id="rId6"/>
    <p:sldId id="263" r:id="rId7"/>
    <p:sldId id="268" r:id="rId8"/>
    <p:sldId id="269" r:id="rId9"/>
    <p:sldId id="270" r:id="rId10"/>
    <p:sldId id="271" r:id="rId11"/>
    <p:sldId id="272" r:id="rId12"/>
    <p:sldId id="273" r:id="rId13"/>
    <p:sldId id="261" r:id="rId14"/>
    <p:sldId id="262" r:id="rId15"/>
    <p:sldId id="266" r:id="rId16"/>
    <p:sldId id="267" r:id="rId17"/>
    <p:sldId id="264" r:id="rId18"/>
    <p:sldId id="265" r:id="rId19"/>
    <p:sldId id="274" r:id="rId20"/>
    <p:sldId id="275" r:id="rId21"/>
    <p:sldId id="277" r:id="rId22"/>
    <p:sldId id="279" r:id="rId23"/>
    <p:sldId id="276" r:id="rId24"/>
    <p:sldId id="281" r:id="rId25"/>
    <p:sldId id="282" r:id="rId26"/>
    <p:sldId id="283" r:id="rId27"/>
    <p:sldId id="284" r:id="rId28"/>
    <p:sldId id="285" r:id="rId29"/>
    <p:sldId id="299" r:id="rId30"/>
    <p:sldId id="286" r:id="rId31"/>
    <p:sldId id="287" r:id="rId32"/>
    <p:sldId id="288" r:id="rId33"/>
    <p:sldId id="290" r:id="rId34"/>
    <p:sldId id="289" r:id="rId35"/>
    <p:sldId id="291" r:id="rId36"/>
    <p:sldId id="292" r:id="rId37"/>
    <p:sldId id="293" r:id="rId38"/>
    <p:sldId id="294" r:id="rId39"/>
    <p:sldId id="295" r:id="rId40"/>
    <p:sldId id="296" r:id="rId41"/>
    <p:sldId id="297" r:id="rId42"/>
    <p:sldId id="298" r:id="rId43"/>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277" autoAdjust="0"/>
    <p:restoredTop sz="94660"/>
  </p:normalViewPr>
  <p:slideViewPr>
    <p:cSldViewPr snapToGrid="0">
      <p:cViewPr>
        <p:scale>
          <a:sx n="110" d="100"/>
          <a:sy n="110" d="100"/>
        </p:scale>
        <p:origin x="20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555705E6-2FB0-4D79-816E-487442D53501}" type="datetimeFigureOut">
              <a:rPr lang="en-US" smtClean="0"/>
              <a:t>10/17/2018</a:t>
            </a:fld>
            <a:endParaRPr lang="en-US"/>
          </a:p>
        </p:txBody>
      </p:sp>
      <p:sp>
        <p:nvSpPr>
          <p:cNvPr id="4" name="Footer Placeholder 3"/>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6725"/>
          </a:xfrm>
          <a:prstGeom prst="rect">
            <a:avLst/>
          </a:prstGeom>
        </p:spPr>
        <p:txBody>
          <a:bodyPr vert="horz" lIns="91440" tIns="45720" rIns="91440" bIns="45720" rtlCol="0" anchor="b"/>
          <a:lstStyle>
            <a:lvl1pPr algn="r">
              <a:defRPr sz="1200"/>
            </a:lvl1pPr>
          </a:lstStyle>
          <a:p>
            <a:fld id="{385A1B44-FD55-4816-AC83-59981A7A0494}" type="slidenum">
              <a:rPr lang="en-US" smtClean="0"/>
              <a:t>‹#›</a:t>
            </a:fld>
            <a:endParaRPr lang="en-US"/>
          </a:p>
        </p:txBody>
      </p:sp>
    </p:spTree>
    <p:extLst>
      <p:ext uri="{BB962C8B-B14F-4D97-AF65-F5344CB8AC3E}">
        <p14:creationId xmlns:p14="http://schemas.microsoft.com/office/powerpoint/2010/main" val="137381188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8E3CA5-8778-4F55-8FA5-7DA7835963B2}"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8AA6D-9556-4298-887C-05D91B2C4D48}" type="slidenum">
              <a:rPr lang="en-US" smtClean="0"/>
              <a:t>‹#›</a:t>
            </a:fld>
            <a:endParaRPr lang="en-US"/>
          </a:p>
        </p:txBody>
      </p:sp>
    </p:spTree>
    <p:extLst>
      <p:ext uri="{BB962C8B-B14F-4D97-AF65-F5344CB8AC3E}">
        <p14:creationId xmlns:p14="http://schemas.microsoft.com/office/powerpoint/2010/main" val="276696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8E3CA5-8778-4F55-8FA5-7DA7835963B2}"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8AA6D-9556-4298-887C-05D91B2C4D48}" type="slidenum">
              <a:rPr lang="en-US" smtClean="0"/>
              <a:t>‹#›</a:t>
            </a:fld>
            <a:endParaRPr lang="en-US"/>
          </a:p>
        </p:txBody>
      </p:sp>
    </p:spTree>
    <p:extLst>
      <p:ext uri="{BB962C8B-B14F-4D97-AF65-F5344CB8AC3E}">
        <p14:creationId xmlns:p14="http://schemas.microsoft.com/office/powerpoint/2010/main" val="423873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8E3CA5-8778-4F55-8FA5-7DA7835963B2}"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8AA6D-9556-4298-887C-05D91B2C4D48}" type="slidenum">
              <a:rPr lang="en-US" smtClean="0"/>
              <a:t>‹#›</a:t>
            </a:fld>
            <a:endParaRPr lang="en-US"/>
          </a:p>
        </p:txBody>
      </p:sp>
    </p:spTree>
    <p:extLst>
      <p:ext uri="{BB962C8B-B14F-4D97-AF65-F5344CB8AC3E}">
        <p14:creationId xmlns:p14="http://schemas.microsoft.com/office/powerpoint/2010/main" val="88778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8E3CA5-8778-4F55-8FA5-7DA7835963B2}"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8AA6D-9556-4298-887C-05D91B2C4D48}" type="slidenum">
              <a:rPr lang="en-US" smtClean="0"/>
              <a:t>‹#›</a:t>
            </a:fld>
            <a:endParaRPr lang="en-US"/>
          </a:p>
        </p:txBody>
      </p:sp>
    </p:spTree>
    <p:extLst>
      <p:ext uri="{BB962C8B-B14F-4D97-AF65-F5344CB8AC3E}">
        <p14:creationId xmlns:p14="http://schemas.microsoft.com/office/powerpoint/2010/main" val="276594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8E3CA5-8778-4F55-8FA5-7DA7835963B2}"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8AA6D-9556-4298-887C-05D91B2C4D48}" type="slidenum">
              <a:rPr lang="en-US" smtClean="0"/>
              <a:t>‹#›</a:t>
            </a:fld>
            <a:endParaRPr lang="en-US"/>
          </a:p>
        </p:txBody>
      </p:sp>
    </p:spTree>
    <p:extLst>
      <p:ext uri="{BB962C8B-B14F-4D97-AF65-F5344CB8AC3E}">
        <p14:creationId xmlns:p14="http://schemas.microsoft.com/office/powerpoint/2010/main" val="420896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8E3CA5-8778-4F55-8FA5-7DA7835963B2}"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8AA6D-9556-4298-887C-05D91B2C4D48}" type="slidenum">
              <a:rPr lang="en-US" smtClean="0"/>
              <a:t>‹#›</a:t>
            </a:fld>
            <a:endParaRPr lang="en-US"/>
          </a:p>
        </p:txBody>
      </p:sp>
    </p:spTree>
    <p:extLst>
      <p:ext uri="{BB962C8B-B14F-4D97-AF65-F5344CB8AC3E}">
        <p14:creationId xmlns:p14="http://schemas.microsoft.com/office/powerpoint/2010/main" val="380418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8E3CA5-8778-4F55-8FA5-7DA7835963B2}" type="datetimeFigureOut">
              <a:rPr lang="en-US" smtClean="0"/>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8AA6D-9556-4298-887C-05D91B2C4D48}" type="slidenum">
              <a:rPr lang="en-US" smtClean="0"/>
              <a:t>‹#›</a:t>
            </a:fld>
            <a:endParaRPr lang="en-US"/>
          </a:p>
        </p:txBody>
      </p:sp>
    </p:spTree>
    <p:extLst>
      <p:ext uri="{BB962C8B-B14F-4D97-AF65-F5344CB8AC3E}">
        <p14:creationId xmlns:p14="http://schemas.microsoft.com/office/powerpoint/2010/main" val="335306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8E3CA5-8778-4F55-8FA5-7DA7835963B2}" type="datetimeFigureOut">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8AA6D-9556-4298-887C-05D91B2C4D48}" type="slidenum">
              <a:rPr lang="en-US" smtClean="0"/>
              <a:t>‹#›</a:t>
            </a:fld>
            <a:endParaRPr lang="en-US"/>
          </a:p>
        </p:txBody>
      </p:sp>
    </p:spTree>
    <p:extLst>
      <p:ext uri="{BB962C8B-B14F-4D97-AF65-F5344CB8AC3E}">
        <p14:creationId xmlns:p14="http://schemas.microsoft.com/office/powerpoint/2010/main" val="166927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E3CA5-8778-4F55-8FA5-7DA7835963B2}" type="datetimeFigureOut">
              <a:rPr lang="en-US" smtClean="0"/>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8AA6D-9556-4298-887C-05D91B2C4D48}" type="slidenum">
              <a:rPr lang="en-US" smtClean="0"/>
              <a:t>‹#›</a:t>
            </a:fld>
            <a:endParaRPr lang="en-US"/>
          </a:p>
        </p:txBody>
      </p:sp>
    </p:spTree>
    <p:extLst>
      <p:ext uri="{BB962C8B-B14F-4D97-AF65-F5344CB8AC3E}">
        <p14:creationId xmlns:p14="http://schemas.microsoft.com/office/powerpoint/2010/main" val="2922346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E3CA5-8778-4F55-8FA5-7DA7835963B2}"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8AA6D-9556-4298-887C-05D91B2C4D48}" type="slidenum">
              <a:rPr lang="en-US" smtClean="0"/>
              <a:t>‹#›</a:t>
            </a:fld>
            <a:endParaRPr lang="en-US"/>
          </a:p>
        </p:txBody>
      </p:sp>
    </p:spTree>
    <p:extLst>
      <p:ext uri="{BB962C8B-B14F-4D97-AF65-F5344CB8AC3E}">
        <p14:creationId xmlns:p14="http://schemas.microsoft.com/office/powerpoint/2010/main" val="108902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8E3CA5-8778-4F55-8FA5-7DA7835963B2}"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8AA6D-9556-4298-887C-05D91B2C4D48}" type="slidenum">
              <a:rPr lang="en-US" smtClean="0"/>
              <a:t>‹#›</a:t>
            </a:fld>
            <a:endParaRPr lang="en-US"/>
          </a:p>
        </p:txBody>
      </p:sp>
    </p:spTree>
    <p:extLst>
      <p:ext uri="{BB962C8B-B14F-4D97-AF65-F5344CB8AC3E}">
        <p14:creationId xmlns:p14="http://schemas.microsoft.com/office/powerpoint/2010/main" val="477131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E3CA5-8778-4F55-8FA5-7DA7835963B2}" type="datetimeFigureOut">
              <a:rPr lang="en-US" smtClean="0"/>
              <a:t>10/17/2018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8AA6D-9556-4298-887C-05D91B2C4D48}" type="slidenum">
              <a:rPr lang="en-US" smtClean="0"/>
              <a:t>‹#›</a:t>
            </a:fld>
            <a:endParaRPr lang="en-US"/>
          </a:p>
        </p:txBody>
      </p:sp>
    </p:spTree>
    <p:extLst>
      <p:ext uri="{BB962C8B-B14F-4D97-AF65-F5344CB8AC3E}">
        <p14:creationId xmlns:p14="http://schemas.microsoft.com/office/powerpoint/2010/main" val="25355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Bible, Theology, and Christ-Figures in Film</a:t>
            </a:r>
            <a:endParaRPr lang="en-US" dirty="0"/>
          </a:p>
        </p:txBody>
      </p:sp>
      <p:sp>
        <p:nvSpPr>
          <p:cNvPr id="3" name="Subtitle 2"/>
          <p:cNvSpPr>
            <a:spLocks noGrp="1"/>
          </p:cNvSpPr>
          <p:nvPr>
            <p:ph type="subTitle" idx="1"/>
          </p:nvPr>
        </p:nvSpPr>
        <p:spPr/>
        <p:txBody>
          <a:bodyPr/>
          <a:lstStyle/>
          <a:p>
            <a:r>
              <a:rPr lang="en-US" dirty="0" smtClean="0"/>
              <a:t>Jesus-Films – Part Two</a:t>
            </a:r>
          </a:p>
          <a:p>
            <a:r>
              <a:rPr lang="en-US" dirty="0" smtClean="0"/>
              <a:t>Christ-Figure Films</a:t>
            </a:r>
            <a:endParaRPr lang="en-US" dirty="0"/>
          </a:p>
        </p:txBody>
      </p:sp>
    </p:spTree>
    <p:extLst>
      <p:ext uri="{BB962C8B-B14F-4D97-AF65-F5344CB8AC3E}">
        <p14:creationId xmlns:p14="http://schemas.microsoft.com/office/powerpoint/2010/main" val="3534323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Ben </a:t>
            </a:r>
            <a:r>
              <a:rPr lang="en-US" i="1" dirty="0" err="1" smtClean="0"/>
              <a:t>Hur</a:t>
            </a:r>
            <a:r>
              <a:rPr lang="en-US" i="1" dirty="0" smtClean="0"/>
              <a:t> </a:t>
            </a:r>
            <a:r>
              <a:rPr lang="en-US" dirty="0" smtClean="0"/>
              <a:t>(1959)</a:t>
            </a:r>
            <a:br>
              <a:rPr lang="en-US" dirty="0" smtClean="0"/>
            </a:br>
            <a:r>
              <a:rPr lang="en-US" dirty="0" smtClean="0"/>
              <a:t>Select </a:t>
            </a:r>
            <a:r>
              <a:rPr lang="en-US" dirty="0" smtClean="0"/>
              <a:t>Scenes</a:t>
            </a:r>
            <a:endParaRPr lang="en-US" dirty="0"/>
          </a:p>
        </p:txBody>
      </p:sp>
      <p:sp>
        <p:nvSpPr>
          <p:cNvPr id="3" name="Content Placeholder 2"/>
          <p:cNvSpPr>
            <a:spLocks noGrp="1"/>
          </p:cNvSpPr>
          <p:nvPr>
            <p:ph idx="1"/>
          </p:nvPr>
        </p:nvSpPr>
        <p:spPr/>
        <p:txBody>
          <a:bodyPr/>
          <a:lstStyle/>
          <a:p>
            <a:r>
              <a:rPr lang="en-US" dirty="0" smtClean="0"/>
              <a:t>Scene 1 – The Nativity and opening </a:t>
            </a:r>
            <a:r>
              <a:rPr lang="en-US" dirty="0"/>
              <a:t>t</a:t>
            </a:r>
            <a:r>
              <a:rPr lang="en-US" dirty="0" smtClean="0"/>
              <a:t>itle</a:t>
            </a:r>
          </a:p>
          <a:p>
            <a:r>
              <a:rPr lang="en-US" dirty="0" smtClean="0"/>
              <a:t>Scene 2 – Jesus and Judah meet a first time.</a:t>
            </a:r>
          </a:p>
          <a:p>
            <a:r>
              <a:rPr lang="en-US" dirty="0" smtClean="0"/>
              <a:t>Scene 3 – </a:t>
            </a:r>
            <a:r>
              <a:rPr lang="en-US" dirty="0" smtClean="0"/>
              <a:t>Jesus and Judah </a:t>
            </a:r>
            <a:r>
              <a:rPr lang="en-US" dirty="0" smtClean="0"/>
              <a:t>almost meet a second time.</a:t>
            </a:r>
          </a:p>
          <a:p>
            <a:r>
              <a:rPr lang="en-US" dirty="0" smtClean="0"/>
              <a:t>Scene 4 - </a:t>
            </a:r>
            <a:r>
              <a:rPr lang="en-US" dirty="0" smtClean="0"/>
              <a:t>Jesus and Judah meet a third time.</a:t>
            </a:r>
          </a:p>
          <a:p>
            <a:r>
              <a:rPr lang="en-US" dirty="0" smtClean="0"/>
              <a:t>In each scene. . .</a:t>
            </a:r>
          </a:p>
          <a:p>
            <a:pPr lvl="1"/>
            <a:r>
              <a:rPr lang="en-US" dirty="0" smtClean="0"/>
              <a:t>Pay attention to the portrayal of Jesus.</a:t>
            </a:r>
          </a:p>
          <a:p>
            <a:pPr lvl="1"/>
            <a:r>
              <a:rPr lang="en-US" dirty="0" smtClean="0"/>
              <a:t>Pay attention to how other characters respond to Jesus.</a:t>
            </a:r>
          </a:p>
          <a:p>
            <a:pPr lvl="1"/>
            <a:r>
              <a:rPr lang="en-US" dirty="0" smtClean="0"/>
              <a:t>Pay attention to any report of what Jesus has said.</a:t>
            </a:r>
          </a:p>
          <a:p>
            <a:pPr lvl="1"/>
            <a:r>
              <a:rPr lang="en-US" dirty="0" smtClean="0"/>
              <a:t>Pay attention to the symbolism that is used.</a:t>
            </a:r>
            <a:endParaRPr lang="en-US" dirty="0" smtClean="0"/>
          </a:p>
        </p:txBody>
      </p:sp>
    </p:spTree>
    <p:extLst>
      <p:ext uri="{BB962C8B-B14F-4D97-AF65-F5344CB8AC3E}">
        <p14:creationId xmlns:p14="http://schemas.microsoft.com/office/powerpoint/2010/main" val="403895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Ben </a:t>
            </a:r>
            <a:r>
              <a:rPr lang="en-US" i="1" dirty="0" err="1" smtClean="0"/>
              <a:t>Hur</a:t>
            </a:r>
            <a:r>
              <a:rPr lang="en-US" i="1" dirty="0" smtClean="0"/>
              <a:t> </a:t>
            </a:r>
            <a:r>
              <a:rPr lang="en-US" dirty="0" smtClean="0"/>
              <a:t>(1959)</a:t>
            </a:r>
            <a:endParaRPr lang="en-US" dirty="0"/>
          </a:p>
        </p:txBody>
      </p:sp>
      <p:sp>
        <p:nvSpPr>
          <p:cNvPr id="3" name="Content Placeholder 2"/>
          <p:cNvSpPr>
            <a:spLocks noGrp="1"/>
          </p:cNvSpPr>
          <p:nvPr>
            <p:ph idx="1"/>
          </p:nvPr>
        </p:nvSpPr>
        <p:spPr/>
        <p:txBody>
          <a:bodyPr/>
          <a:lstStyle/>
          <a:p>
            <a:r>
              <a:rPr lang="en-US" dirty="0" smtClean="0"/>
              <a:t>Discuss and evaluate this portrayal of Jesus.</a:t>
            </a:r>
            <a:endParaRPr lang="en-US" i="1" dirty="0"/>
          </a:p>
          <a:p>
            <a:endParaRPr lang="en-US" i="1" dirty="0" smtClean="0"/>
          </a:p>
          <a:p>
            <a:endParaRPr lang="en-US" i="1" dirty="0" smtClean="0"/>
          </a:p>
          <a:p>
            <a:endParaRPr lang="en-US" i="1" dirty="0"/>
          </a:p>
          <a:p>
            <a:r>
              <a:rPr lang="en-US" dirty="0" smtClean="0"/>
              <a:t>What imagery did you see? How was this used?</a:t>
            </a:r>
            <a:endParaRPr lang="en-US" dirty="0"/>
          </a:p>
        </p:txBody>
      </p:sp>
    </p:spTree>
    <p:extLst>
      <p:ext uri="{BB962C8B-B14F-4D97-AF65-F5344CB8AC3E}">
        <p14:creationId xmlns:p14="http://schemas.microsoft.com/office/powerpoint/2010/main" val="3886094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Ben </a:t>
            </a:r>
            <a:r>
              <a:rPr lang="en-US" i="1" dirty="0" err="1" smtClean="0"/>
              <a:t>Hur</a:t>
            </a:r>
            <a:r>
              <a:rPr lang="en-US" i="1" dirty="0" smtClean="0"/>
              <a:t> </a:t>
            </a:r>
            <a:r>
              <a:rPr lang="en-US" dirty="0" smtClean="0"/>
              <a:t>(1959)</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Ben </a:t>
            </a:r>
            <a:r>
              <a:rPr lang="en-US" i="1" dirty="0" err="1" smtClean="0"/>
              <a:t>Hur</a:t>
            </a:r>
            <a:r>
              <a:rPr lang="en-US" i="1" dirty="0" smtClean="0"/>
              <a:t> </a:t>
            </a:r>
            <a:r>
              <a:rPr lang="en-US" dirty="0" smtClean="0"/>
              <a:t>as </a:t>
            </a:r>
            <a:r>
              <a:rPr lang="en-US" b="1" i="1" dirty="0" smtClean="0"/>
              <a:t>reflective</a:t>
            </a:r>
            <a:r>
              <a:rPr lang="en-US" dirty="0" smtClean="0"/>
              <a:t> of American culture in 1959.</a:t>
            </a:r>
          </a:p>
          <a:p>
            <a:pPr lvl="1"/>
            <a:r>
              <a:rPr lang="en-US" dirty="0" smtClean="0"/>
              <a:t>This film was a commercial and critical success; it won the most Academy Awards ever awarded to a single film and remains tied for number one today.</a:t>
            </a:r>
          </a:p>
          <a:p>
            <a:pPr lvl="1"/>
            <a:r>
              <a:rPr lang="en-US" dirty="0" smtClean="0"/>
              <a:t>In 1959 a major Hollywood film could present Jesus as (1) God in the flesh and (2) one who died for the sins of the world.</a:t>
            </a:r>
          </a:p>
          <a:p>
            <a:pPr lvl="1"/>
            <a:r>
              <a:rPr lang="en-US" dirty="0" smtClean="0"/>
              <a:t>Things have changed since then. . .and so have the Jesus-films.</a:t>
            </a:r>
          </a:p>
          <a:p>
            <a:r>
              <a:rPr lang="en-US" i="1" dirty="0" smtClean="0"/>
              <a:t>Ben </a:t>
            </a:r>
            <a:r>
              <a:rPr lang="en-US" i="1" dirty="0" err="1" smtClean="0"/>
              <a:t>Hur</a:t>
            </a:r>
            <a:r>
              <a:rPr lang="en-US" i="1" dirty="0" smtClean="0"/>
              <a:t> </a:t>
            </a:r>
            <a:r>
              <a:rPr lang="en-US" dirty="0" smtClean="0"/>
              <a:t>as an </a:t>
            </a:r>
            <a:r>
              <a:rPr lang="en-US" b="1" i="1" dirty="0" smtClean="0"/>
              <a:t>affective</a:t>
            </a:r>
            <a:r>
              <a:rPr lang="en-US" dirty="0" smtClean="0"/>
              <a:t> film.</a:t>
            </a:r>
          </a:p>
          <a:p>
            <a:pPr lvl="1"/>
            <a:r>
              <a:rPr lang="en-US" dirty="0" smtClean="0"/>
              <a:t>This film is the first in a string of films (that continue today) that focus on the life and mission of Jesus.</a:t>
            </a:r>
          </a:p>
          <a:p>
            <a:pPr lvl="1"/>
            <a:r>
              <a:rPr lang="en-US" dirty="0" smtClean="0"/>
              <a:t>One complaint about </a:t>
            </a:r>
            <a:r>
              <a:rPr lang="en-US" i="1" dirty="0" smtClean="0"/>
              <a:t>Ben </a:t>
            </a:r>
            <a:r>
              <a:rPr lang="en-US" i="1" dirty="0" err="1" smtClean="0"/>
              <a:t>Hur</a:t>
            </a:r>
            <a:r>
              <a:rPr lang="en-US" i="1" dirty="0" smtClean="0"/>
              <a:t> </a:t>
            </a:r>
            <a:r>
              <a:rPr lang="en-US" dirty="0" smtClean="0"/>
              <a:t>was that Jesus was portrayed as a minor character. Hollywood responded by producing Jesus-films where Jesus if the protagonist.</a:t>
            </a:r>
          </a:p>
          <a:p>
            <a:pPr lvl="1"/>
            <a:r>
              <a:rPr lang="en-US" dirty="0" smtClean="0"/>
              <a:t>Just as </a:t>
            </a:r>
            <a:r>
              <a:rPr lang="en-US" i="1" dirty="0" smtClean="0"/>
              <a:t>The Ten Commandments </a:t>
            </a:r>
            <a:r>
              <a:rPr lang="en-US" dirty="0" smtClean="0"/>
              <a:t>is the most influential biblical film of all time, </a:t>
            </a:r>
            <a:r>
              <a:rPr lang="en-US" i="1" dirty="0" smtClean="0"/>
              <a:t>Ben </a:t>
            </a:r>
            <a:r>
              <a:rPr lang="en-US" i="1" dirty="0" err="1" smtClean="0"/>
              <a:t>Hur</a:t>
            </a:r>
            <a:r>
              <a:rPr lang="en-US" i="1" dirty="0" smtClean="0"/>
              <a:t> </a:t>
            </a:r>
            <a:r>
              <a:rPr lang="en-US" dirty="0" smtClean="0"/>
              <a:t>is the most important Jesus-film.</a:t>
            </a:r>
          </a:p>
          <a:p>
            <a:pPr lvl="1"/>
            <a:endParaRPr lang="en-US" dirty="0" smtClean="0"/>
          </a:p>
          <a:p>
            <a:pPr lvl="1"/>
            <a:endParaRPr lang="en-US" dirty="0"/>
          </a:p>
        </p:txBody>
      </p:sp>
    </p:spTree>
    <p:extLst>
      <p:ext uri="{BB962C8B-B14F-4D97-AF65-F5344CB8AC3E}">
        <p14:creationId xmlns:p14="http://schemas.microsoft.com/office/powerpoint/2010/main" val="2103815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Problem with Jesus-Films</a:t>
            </a:r>
            <a:endParaRPr lang="en-US" dirty="0"/>
          </a:p>
        </p:txBody>
      </p:sp>
      <p:sp>
        <p:nvSpPr>
          <p:cNvPr id="3" name="Content Placeholder 2"/>
          <p:cNvSpPr>
            <a:spLocks noGrp="1"/>
          </p:cNvSpPr>
          <p:nvPr>
            <p:ph idx="1"/>
          </p:nvPr>
        </p:nvSpPr>
        <p:spPr/>
        <p:txBody>
          <a:bodyPr/>
          <a:lstStyle/>
          <a:p>
            <a:r>
              <a:rPr lang="en-US" dirty="0" smtClean="0"/>
              <a:t>The 1959 film </a:t>
            </a:r>
            <a:r>
              <a:rPr lang="en-US" i="1" dirty="0" smtClean="0"/>
              <a:t>Ben </a:t>
            </a:r>
            <a:r>
              <a:rPr lang="en-US" i="1" dirty="0" err="1" smtClean="0"/>
              <a:t>Hur</a:t>
            </a:r>
            <a:r>
              <a:rPr lang="en-US" dirty="0" smtClean="0"/>
              <a:t> works in part because the character Jesus remains a minor character.</a:t>
            </a:r>
          </a:p>
          <a:p>
            <a:r>
              <a:rPr lang="en-US" dirty="0" smtClean="0"/>
              <a:t>The viewer never sees Jesus’ face.</a:t>
            </a:r>
          </a:p>
          <a:p>
            <a:r>
              <a:rPr lang="en-US" dirty="0" smtClean="0"/>
              <a:t>The viewer never hears Jesus’ voice. Everything Jesus says is reported by other characters.</a:t>
            </a:r>
          </a:p>
          <a:p>
            <a:r>
              <a:rPr lang="en-US" dirty="0" smtClean="0"/>
              <a:t>This was done as a way to show reverence for Jesus, but it also prevents the filmmakers from messing things up too bad.</a:t>
            </a:r>
          </a:p>
        </p:txBody>
      </p:sp>
    </p:spTree>
    <p:extLst>
      <p:ext uri="{BB962C8B-B14F-4D97-AF65-F5344CB8AC3E}">
        <p14:creationId xmlns:p14="http://schemas.microsoft.com/office/powerpoint/2010/main" val="725512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Problem with Jesus-Films</a:t>
            </a:r>
            <a:endParaRPr lang="en-US" dirty="0"/>
          </a:p>
        </p:txBody>
      </p:sp>
      <p:sp>
        <p:nvSpPr>
          <p:cNvPr id="3" name="Content Placeholder 2"/>
          <p:cNvSpPr>
            <a:spLocks noGrp="1"/>
          </p:cNvSpPr>
          <p:nvPr>
            <p:ph idx="1"/>
          </p:nvPr>
        </p:nvSpPr>
        <p:spPr/>
        <p:txBody>
          <a:bodyPr/>
          <a:lstStyle/>
          <a:p>
            <a:r>
              <a:rPr lang="en-US" dirty="0" smtClean="0"/>
              <a:t>In films where Jesus appears as a major character, there is just too much room for trouble. . .</a:t>
            </a:r>
          </a:p>
          <a:p>
            <a:r>
              <a:rPr lang="en-US" dirty="0" smtClean="0"/>
              <a:t>The filmmakers have more opportunity to interpret the significance of Jesus’ mission and the meaning of what He said.</a:t>
            </a:r>
          </a:p>
          <a:p>
            <a:r>
              <a:rPr lang="en-US" dirty="0" smtClean="0"/>
              <a:t>And so there is more opportunity for the filmmakers to mess up!</a:t>
            </a:r>
          </a:p>
          <a:p>
            <a:r>
              <a:rPr lang="en-US" dirty="0" smtClean="0"/>
              <a:t>And the actors playing Jesus – no matter how strong the performance – will have more opportunity for messing things up!</a:t>
            </a:r>
          </a:p>
          <a:p>
            <a:r>
              <a:rPr lang="en-US" dirty="0" smtClean="0"/>
              <a:t>Yet, in spite of this, Jesus-films are a means of communicating the Gospel and so affecting the viewers. </a:t>
            </a:r>
            <a:endParaRPr lang="en-US" dirty="0" smtClean="0"/>
          </a:p>
          <a:p>
            <a:endParaRPr lang="en-US" dirty="0"/>
          </a:p>
        </p:txBody>
      </p:sp>
    </p:spTree>
    <p:extLst>
      <p:ext uri="{BB962C8B-B14F-4D97-AF65-F5344CB8AC3E}">
        <p14:creationId xmlns:p14="http://schemas.microsoft.com/office/powerpoint/2010/main" val="414016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Problem with Jesus-Films</a:t>
            </a:r>
            <a:endParaRPr lang="en-US" dirty="0"/>
          </a:p>
        </p:txBody>
      </p:sp>
      <p:pic>
        <p:nvPicPr>
          <p:cNvPr id="3074"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2120106"/>
            <a:ext cx="6096000"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410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Problem with Jesus-Films</a:t>
            </a:r>
            <a:endParaRPr lang="en-US" dirty="0"/>
          </a:p>
        </p:txBody>
      </p:sp>
      <p:pic>
        <p:nvPicPr>
          <p:cNvPr id="4098" name="Picture 2" descr="https://aliciaashcroft.files.wordpress.com/2013/03/jes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6389" y="1825625"/>
            <a:ext cx="511922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23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Problem with Jesus-Films</a:t>
            </a:r>
            <a:endParaRPr lang="en-US" dirty="0"/>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5415" y="1825625"/>
            <a:ext cx="774117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85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Problem with Jesus-Films</a:t>
            </a:r>
            <a:endParaRPr lang="en-US" dirty="0"/>
          </a:p>
        </p:txBody>
      </p:sp>
      <p:pic>
        <p:nvPicPr>
          <p:cNvPr id="2050" name="Picture 2" descr="Image result for ben hur jes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9404" y="1863305"/>
            <a:ext cx="8773064" cy="446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62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 Christ-Figure Film?</a:t>
            </a:r>
            <a:endParaRPr lang="en-US" dirty="0"/>
          </a:p>
        </p:txBody>
      </p:sp>
      <p:sp>
        <p:nvSpPr>
          <p:cNvPr id="3" name="Content Placeholder 2"/>
          <p:cNvSpPr>
            <a:spLocks noGrp="1"/>
          </p:cNvSpPr>
          <p:nvPr>
            <p:ph idx="1"/>
          </p:nvPr>
        </p:nvSpPr>
        <p:spPr/>
        <p:txBody>
          <a:bodyPr/>
          <a:lstStyle/>
          <a:p>
            <a:r>
              <a:rPr lang="en-US" dirty="0" smtClean="0"/>
              <a:t>A character who is not Jesus of Nazareth nevertheless fulfills the role of a Christ-figure, often in some salvific way in relationship to other characters in the film.</a:t>
            </a:r>
          </a:p>
          <a:p>
            <a:r>
              <a:rPr lang="en-US" dirty="0" smtClean="0"/>
              <a:t>In some films it is clear that it was the intention of the makers to depict a character as a Christ-figure, intentionally borrowing imagery from the Gospel narratives to tell their story.</a:t>
            </a:r>
          </a:p>
          <a:p>
            <a:pPr lvl="1"/>
            <a:r>
              <a:rPr lang="en-US" dirty="0" smtClean="0"/>
              <a:t>But could this ever happen unintentionally?</a:t>
            </a:r>
          </a:p>
          <a:p>
            <a:r>
              <a:rPr lang="en-US" dirty="0" smtClean="0"/>
              <a:t>These films offer windows into how the people who make films and the people who watch films understand Jesus and His mission.</a:t>
            </a:r>
          </a:p>
        </p:txBody>
      </p:sp>
    </p:spTree>
    <p:extLst>
      <p:ext uri="{BB962C8B-B14F-4D97-AF65-F5344CB8AC3E}">
        <p14:creationId xmlns:p14="http://schemas.microsoft.com/office/powerpoint/2010/main" val="3365104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Corinthians 1:22-25</a:t>
            </a:r>
            <a:endParaRPr lang="en-US" dirty="0"/>
          </a:p>
        </p:txBody>
      </p:sp>
      <p:sp>
        <p:nvSpPr>
          <p:cNvPr id="3" name="Content Placeholder 2"/>
          <p:cNvSpPr>
            <a:spLocks noGrp="1"/>
          </p:cNvSpPr>
          <p:nvPr>
            <p:ph idx="1"/>
          </p:nvPr>
        </p:nvSpPr>
        <p:spPr/>
        <p:txBody>
          <a:bodyPr/>
          <a:lstStyle/>
          <a:p>
            <a:pPr marL="0" indent="0" algn="ctr">
              <a:buNone/>
            </a:pPr>
            <a:r>
              <a:rPr lang="en-US" baseline="30000" dirty="0" smtClean="0"/>
              <a:t>22</a:t>
            </a:r>
            <a:r>
              <a:rPr lang="en-US" dirty="0" smtClean="0"/>
              <a:t>For Jews demand miraculous signs and Greeks seek wisdom,</a:t>
            </a:r>
          </a:p>
          <a:p>
            <a:pPr marL="0" indent="0" algn="ctr">
              <a:buNone/>
            </a:pPr>
            <a:r>
              <a:rPr lang="en-US" baseline="30000" dirty="0" smtClean="0"/>
              <a:t>23</a:t>
            </a:r>
            <a:r>
              <a:rPr lang="en-US" dirty="0" smtClean="0"/>
              <a:t>But we preach Christ who is crucified, a stumbling block to Jews and foolishness to Gentiles,</a:t>
            </a:r>
          </a:p>
          <a:p>
            <a:pPr marL="0" indent="0" algn="ctr">
              <a:buNone/>
            </a:pPr>
            <a:r>
              <a:rPr lang="en-US" baseline="30000" dirty="0" smtClean="0"/>
              <a:t>24</a:t>
            </a:r>
            <a:r>
              <a:rPr lang="en-US" dirty="0" smtClean="0"/>
              <a:t>But to those who are called, both Jews and Greeks, Christ the power of God and the wisdom of God.</a:t>
            </a:r>
          </a:p>
          <a:p>
            <a:pPr marL="0" indent="0" algn="ctr">
              <a:buNone/>
            </a:pPr>
            <a:r>
              <a:rPr lang="en-US" baseline="30000" dirty="0" smtClean="0"/>
              <a:t>25</a:t>
            </a:r>
            <a:r>
              <a:rPr lang="en-US" dirty="0" smtClean="0"/>
              <a:t>For the foolishness of God is wiser than men, and the weakness of God is stronger than men.</a:t>
            </a:r>
          </a:p>
        </p:txBody>
      </p:sp>
    </p:spTree>
    <p:extLst>
      <p:ext uri="{BB962C8B-B14F-4D97-AF65-F5344CB8AC3E}">
        <p14:creationId xmlns:p14="http://schemas.microsoft.com/office/powerpoint/2010/main" val="286374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 This a Christ-Figure Film?</a:t>
            </a:r>
            <a:endParaRPr lang="en-US" dirty="0"/>
          </a:p>
        </p:txBody>
      </p:sp>
      <p:sp>
        <p:nvSpPr>
          <p:cNvPr id="3" name="Content Placeholder 2"/>
          <p:cNvSpPr>
            <a:spLocks noGrp="1"/>
          </p:cNvSpPr>
          <p:nvPr>
            <p:ph idx="1"/>
          </p:nvPr>
        </p:nvSpPr>
        <p:spPr/>
        <p:txBody>
          <a:bodyPr/>
          <a:lstStyle/>
          <a:p>
            <a:r>
              <a:rPr lang="en-US" dirty="0"/>
              <a:t>H</a:t>
            </a:r>
            <a:r>
              <a:rPr lang="en-US" dirty="0" smtClean="0"/>
              <a:t>ow does the viewer know if any given film is a Christ-figure film?</a:t>
            </a:r>
          </a:p>
          <a:p>
            <a:r>
              <a:rPr lang="en-US" dirty="0" smtClean="0"/>
              <a:t>See the handout.</a:t>
            </a:r>
            <a:endParaRPr lang="en-US" dirty="0"/>
          </a:p>
        </p:txBody>
      </p:sp>
    </p:spTree>
    <p:extLst>
      <p:ext uri="{BB962C8B-B14F-4D97-AF65-F5344CB8AC3E}">
        <p14:creationId xmlns:p14="http://schemas.microsoft.com/office/powerpoint/2010/main" val="1734763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are the portrayals of Christ</a:t>
            </a:r>
            <a:br>
              <a:rPr lang="en-US" dirty="0" smtClean="0"/>
            </a:br>
            <a:r>
              <a:rPr lang="en-US" dirty="0" smtClean="0"/>
              <a:t>in Christ-figure films</a:t>
            </a:r>
            <a:r>
              <a:rPr lang="en-US" dirty="0" smtClean="0"/>
              <a:t>?</a:t>
            </a:r>
            <a:endParaRPr lang="en-US" dirty="0"/>
          </a:p>
        </p:txBody>
      </p:sp>
      <p:sp>
        <p:nvSpPr>
          <p:cNvPr id="3" name="Content Placeholder 2"/>
          <p:cNvSpPr>
            <a:spLocks noGrp="1"/>
          </p:cNvSpPr>
          <p:nvPr>
            <p:ph idx="1"/>
          </p:nvPr>
        </p:nvSpPr>
        <p:spPr/>
        <p:txBody>
          <a:bodyPr/>
          <a:lstStyle/>
          <a:p>
            <a:r>
              <a:rPr lang="en-US" dirty="0" smtClean="0"/>
              <a:t>See the handout.</a:t>
            </a:r>
            <a:endParaRPr lang="en-US" dirty="0"/>
          </a:p>
        </p:txBody>
      </p:sp>
    </p:spTree>
    <p:extLst>
      <p:ext uri="{BB962C8B-B14F-4D97-AF65-F5344CB8AC3E}">
        <p14:creationId xmlns:p14="http://schemas.microsoft.com/office/powerpoint/2010/main" val="1693962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Significance of the Cross in Christ-Figure Films</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smtClean="0"/>
              <a:t>What is the significance of the cruciform/cross imagery?</a:t>
            </a:r>
          </a:p>
          <a:p>
            <a:r>
              <a:rPr lang="en-US" dirty="0" smtClean="0"/>
              <a:t>The significance will differ from film to film?</a:t>
            </a:r>
            <a:endParaRPr lang="en-US" dirty="0"/>
          </a:p>
          <a:p>
            <a:r>
              <a:rPr lang="en-US" dirty="0" smtClean="0"/>
              <a:t>It shows at least that this character is a Christ-figure.</a:t>
            </a:r>
          </a:p>
          <a:p>
            <a:pPr lvl="1"/>
            <a:r>
              <a:rPr lang="en-US" i="1" dirty="0" smtClean="0"/>
              <a:t>In some films the significance is limited to this.</a:t>
            </a:r>
            <a:endParaRPr lang="en-US" dirty="0"/>
          </a:p>
          <a:p>
            <a:r>
              <a:rPr lang="en-US" dirty="0" smtClean="0"/>
              <a:t>In discussion of these films there will often be reference to atonement as the significance: Somehow what the Christ-figure does is an atonement for sin.</a:t>
            </a:r>
          </a:p>
          <a:p>
            <a:pPr lvl="1"/>
            <a:r>
              <a:rPr lang="en-US" i="1" dirty="0" smtClean="0"/>
              <a:t>But this may often be reading into the narrative a common motif preached in the American churches.</a:t>
            </a:r>
            <a:endParaRPr lang="en-US" dirty="0"/>
          </a:p>
          <a:p>
            <a:r>
              <a:rPr lang="en-US" dirty="0" smtClean="0"/>
              <a:t>In some of the most effective Christ-figure films the cross represents the Christ-figure’s willingness to suffer willingly and often unjustly for the sake of others and then achieve a victory for them over whatever satanic evil or danger oppresses them—a victory accomplished through the Christ-figure’s suffering and (perhaps) death.</a:t>
            </a:r>
          </a:p>
          <a:p>
            <a:endParaRPr lang="en-US" dirty="0"/>
          </a:p>
        </p:txBody>
      </p:sp>
    </p:spTree>
    <p:extLst>
      <p:ext uri="{BB962C8B-B14F-4D97-AF65-F5344CB8AC3E}">
        <p14:creationId xmlns:p14="http://schemas.microsoft.com/office/powerpoint/2010/main" val="305280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Spiderman 2 </a:t>
            </a:r>
            <a:r>
              <a:rPr lang="en-US" dirty="0" smtClean="0"/>
              <a:t>(2004)</a:t>
            </a:r>
            <a:endParaRPr lang="en-US" i="1" dirty="0"/>
          </a:p>
        </p:txBody>
      </p:sp>
      <p:sp>
        <p:nvSpPr>
          <p:cNvPr id="3" name="Content Placeholder 2"/>
          <p:cNvSpPr>
            <a:spLocks noGrp="1"/>
          </p:cNvSpPr>
          <p:nvPr>
            <p:ph idx="1"/>
          </p:nvPr>
        </p:nvSpPr>
        <p:spPr/>
        <p:txBody>
          <a:bodyPr/>
          <a:lstStyle/>
          <a:p>
            <a:r>
              <a:rPr lang="en-US" dirty="0" smtClean="0"/>
              <a:t>Scene 1:  Saving the elevated train. What imagery is used?</a:t>
            </a:r>
          </a:p>
          <a:p>
            <a:endParaRPr lang="en-US" dirty="0"/>
          </a:p>
          <a:p>
            <a:endParaRPr lang="en-US" dirty="0" smtClean="0"/>
          </a:p>
          <a:p>
            <a:endParaRPr lang="en-US" dirty="0" smtClean="0"/>
          </a:p>
          <a:p>
            <a:r>
              <a:rPr lang="en-US" dirty="0" smtClean="0"/>
              <a:t>Scene 2: Aunt May explains the significance of Spiderman (and Christ-figures?). What is their significance? </a:t>
            </a:r>
          </a:p>
          <a:p>
            <a:endParaRPr lang="en-US" dirty="0"/>
          </a:p>
        </p:txBody>
      </p:sp>
    </p:spTree>
    <p:extLst>
      <p:ext uri="{BB962C8B-B14F-4D97-AF65-F5344CB8AC3E}">
        <p14:creationId xmlns:p14="http://schemas.microsoft.com/office/powerpoint/2010/main" val="792423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Three Examples of the Cross as Victory over Satanic </a:t>
            </a:r>
            <a:r>
              <a:rPr lang="en-US" dirty="0" smtClean="0"/>
              <a:t>Opposition in Christ-Figure Films</a:t>
            </a:r>
            <a:endParaRPr lang="en-US" dirty="0"/>
          </a:p>
        </p:txBody>
      </p:sp>
      <p:sp>
        <p:nvSpPr>
          <p:cNvPr id="3" name="Content Placeholder 2"/>
          <p:cNvSpPr>
            <a:spLocks noGrp="1"/>
          </p:cNvSpPr>
          <p:nvPr>
            <p:ph idx="1"/>
          </p:nvPr>
        </p:nvSpPr>
        <p:spPr/>
        <p:txBody>
          <a:bodyPr>
            <a:normAutofit lnSpcReduction="10000"/>
          </a:bodyPr>
          <a:lstStyle/>
          <a:p>
            <a:r>
              <a:rPr lang="en-US" i="1" dirty="0" smtClean="0"/>
              <a:t>The Cowboys </a:t>
            </a:r>
            <a:r>
              <a:rPr lang="en-US" dirty="0" smtClean="0"/>
              <a:t>(1972)</a:t>
            </a:r>
            <a:endParaRPr lang="en-US" i="1" dirty="0" smtClean="0"/>
          </a:p>
          <a:p>
            <a:pPr lvl="1"/>
            <a:r>
              <a:rPr lang="en-US" dirty="0" smtClean="0"/>
              <a:t>Rancher Wil Andersen is forced to hire schoolboys to help him drive his cattle to market. On the drive Wil becomes a father-figure to these boys, teaching them to become men, and they replace the two sons (Matthew and Lucas!) whom he lost years ago. Rustlers led by the satanic “Long Hair” plan to attack this group, thinking that stealing from boys will be easy pickings</a:t>
            </a:r>
          </a:p>
          <a:p>
            <a:pPr lvl="1"/>
            <a:r>
              <a:rPr lang="en-US" dirty="0" smtClean="0"/>
              <a:t>The Christ-figure appears in cruciform after being shot 5 times by “Long Hair.” This follows the physical struggle where the Christ-figure defeats this rustler by crushing his body against a tree. The disciples gather around the body of the apparently defeated Christ-figure.</a:t>
            </a:r>
          </a:p>
          <a:p>
            <a:pPr lvl="1"/>
            <a:r>
              <a:rPr lang="en-US" dirty="0" smtClean="0"/>
              <a:t>The disciples themselves go on to defeat the satanic opposition and successfully carry out the mission. Then later they cannot find the Christ-figure’s grave (or body!).</a:t>
            </a:r>
          </a:p>
        </p:txBody>
      </p:sp>
    </p:spTree>
    <p:extLst>
      <p:ext uri="{BB962C8B-B14F-4D97-AF65-F5344CB8AC3E}">
        <p14:creationId xmlns:p14="http://schemas.microsoft.com/office/powerpoint/2010/main" val="3088371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The Cowboys</a:t>
            </a:r>
            <a:endParaRPr lang="en-US" i="1" dirty="0"/>
          </a:p>
        </p:txBody>
      </p:sp>
      <p:pic>
        <p:nvPicPr>
          <p:cNvPr id="3074"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2265" y="1825625"/>
            <a:ext cx="7073660" cy="473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579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The Cowboys</a:t>
            </a:r>
            <a:endParaRPr lang="en-US" dirty="0"/>
          </a:p>
        </p:txBody>
      </p:sp>
      <p:pic>
        <p:nvPicPr>
          <p:cNvPr id="4098"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5669" y="1825625"/>
            <a:ext cx="841938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284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The Cowboys</a:t>
            </a:r>
            <a:endParaRPr lang="en-US" dirty="0"/>
          </a:p>
        </p:txBody>
      </p:sp>
      <p:pic>
        <p:nvPicPr>
          <p:cNvPr id="2050"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0340" y="1863306"/>
            <a:ext cx="7806905" cy="4451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90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The Cowboys</a:t>
            </a:r>
            <a:endParaRPr lang="en-US" dirty="0"/>
          </a:p>
        </p:txBody>
      </p:sp>
      <p:pic>
        <p:nvPicPr>
          <p:cNvPr id="614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1546" y="1975449"/>
            <a:ext cx="8298611" cy="440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81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The Cowboys</a:t>
            </a:r>
            <a:endParaRPr lang="en-US" i="1" dirty="0"/>
          </a:p>
        </p:txBody>
      </p:sp>
      <p:pic>
        <p:nvPicPr>
          <p:cNvPr id="1026" name="Picture 2" descr="http://i47.servimg.com/u/f47/11/97/59/03/a_duk66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7041" y="1570009"/>
            <a:ext cx="8376249" cy="494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935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Colossians 2:13-15</a:t>
            </a:r>
            <a:endParaRPr lang="en-US" dirty="0"/>
          </a:p>
        </p:txBody>
      </p:sp>
      <p:sp>
        <p:nvSpPr>
          <p:cNvPr id="3" name="Content Placeholder 2"/>
          <p:cNvSpPr>
            <a:spLocks noGrp="1"/>
          </p:cNvSpPr>
          <p:nvPr>
            <p:ph idx="1"/>
          </p:nvPr>
        </p:nvSpPr>
        <p:spPr/>
        <p:txBody>
          <a:bodyPr/>
          <a:lstStyle/>
          <a:p>
            <a:pPr marL="0" indent="0" algn="ctr">
              <a:buNone/>
            </a:pPr>
            <a:r>
              <a:rPr lang="en-US" baseline="30000" dirty="0" smtClean="0"/>
              <a:t>13</a:t>
            </a:r>
            <a:r>
              <a:rPr lang="en-US" dirty="0" smtClean="0"/>
              <a:t>And God made you, who were dead in your trespasses and the uncircumcision of your flesh, alive together with Him [Jesus Christ],</a:t>
            </a:r>
          </a:p>
          <a:p>
            <a:pPr marL="0" indent="0" algn="ctr">
              <a:buNone/>
            </a:pPr>
            <a:r>
              <a:rPr lang="en-US" dirty="0" smtClean="0"/>
              <a:t>by forgiving us all of our trespasses,</a:t>
            </a:r>
          </a:p>
          <a:p>
            <a:pPr marL="0" indent="0" algn="ctr">
              <a:buNone/>
            </a:pPr>
            <a:r>
              <a:rPr lang="en-US" baseline="30000" dirty="0" smtClean="0"/>
              <a:t>14</a:t>
            </a:r>
            <a:r>
              <a:rPr lang="en-US" dirty="0" smtClean="0"/>
              <a:t>by cancelling the record of our debt that stood against us with its legal demands.</a:t>
            </a:r>
          </a:p>
          <a:p>
            <a:pPr marL="0" indent="0" algn="ctr">
              <a:buNone/>
            </a:pPr>
            <a:r>
              <a:rPr lang="en-US" dirty="0" smtClean="0"/>
              <a:t>This He set aside by nailing it to the cross.</a:t>
            </a:r>
          </a:p>
          <a:p>
            <a:pPr marL="0" indent="0" algn="ctr">
              <a:buNone/>
            </a:pPr>
            <a:r>
              <a:rPr lang="en-US" baseline="30000" dirty="0" smtClean="0"/>
              <a:t>15</a:t>
            </a:r>
            <a:r>
              <a:rPr lang="en-US" dirty="0" smtClean="0"/>
              <a:t>He disarmed the rulers and authorities and put them to open shame by triumphing over them in Him [Jesus Christ] (or it might say “in it [the cross].”)</a:t>
            </a:r>
            <a:endParaRPr lang="en-US" dirty="0"/>
          </a:p>
        </p:txBody>
      </p:sp>
    </p:spTree>
    <p:extLst>
      <p:ext uri="{BB962C8B-B14F-4D97-AF65-F5344CB8AC3E}">
        <p14:creationId xmlns:p14="http://schemas.microsoft.com/office/powerpoint/2010/main" val="2931249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The Cowboys</a:t>
            </a:r>
            <a:endParaRPr lang="en-US" i="1" dirty="0"/>
          </a:p>
        </p:txBody>
      </p:sp>
      <p:pic>
        <p:nvPicPr>
          <p:cNvPr id="1026" name="Picture 2" descr="http://i47.servimg.com/u/f47/11/97/59/03/a_duk66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7041" y="1570009"/>
            <a:ext cx="8376249" cy="49429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819" y="1690688"/>
            <a:ext cx="9601200" cy="474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73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The Cowboys</a:t>
            </a:r>
            <a:endParaRPr lang="en-US" dirty="0"/>
          </a:p>
        </p:txBody>
      </p:sp>
      <p:pic>
        <p:nvPicPr>
          <p:cNvPr id="5122"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8362" y="1690689"/>
            <a:ext cx="8057072" cy="433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270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Three Examples of the Cross as Victory over Satanic Opposition</a:t>
            </a:r>
            <a:endParaRPr lang="en-US" i="1" dirty="0"/>
          </a:p>
        </p:txBody>
      </p:sp>
      <p:sp>
        <p:nvSpPr>
          <p:cNvPr id="3" name="Content Placeholder 2"/>
          <p:cNvSpPr>
            <a:spLocks noGrp="1"/>
          </p:cNvSpPr>
          <p:nvPr>
            <p:ph idx="1"/>
          </p:nvPr>
        </p:nvSpPr>
        <p:spPr/>
        <p:txBody>
          <a:bodyPr>
            <a:normAutofit fontScale="92500"/>
          </a:bodyPr>
          <a:lstStyle/>
          <a:p>
            <a:r>
              <a:rPr lang="en-US" i="1" dirty="0" smtClean="0"/>
              <a:t>Gran Torino </a:t>
            </a:r>
            <a:r>
              <a:rPr lang="en-US" dirty="0" smtClean="0"/>
              <a:t>(2008)</a:t>
            </a:r>
            <a:endParaRPr lang="en-US" i="1" dirty="0" smtClean="0"/>
          </a:p>
          <a:p>
            <a:pPr lvl="1"/>
            <a:r>
              <a:rPr lang="en-US" dirty="0" smtClean="0"/>
              <a:t>The racist and discontent Walt Kowalski befriends his Hmong neighbors Sue and Thao </a:t>
            </a:r>
            <a:r>
              <a:rPr lang="en-US" dirty="0" err="1" smtClean="0"/>
              <a:t>Vang</a:t>
            </a:r>
            <a:r>
              <a:rPr lang="en-US" dirty="0"/>
              <a:t> </a:t>
            </a:r>
            <a:r>
              <a:rPr lang="en-US" dirty="0" smtClean="0"/>
              <a:t>(ironically) after Thao fails to steal Walt’s prized Gran Torino as part of a gang initiation. Walt helps teach Thao how to become a man. Later Walt must help deliver his friends from the oppression of the gang that refuses to leave them alone.</a:t>
            </a:r>
          </a:p>
          <a:p>
            <a:pPr lvl="1"/>
            <a:r>
              <a:rPr lang="en-US" dirty="0" smtClean="0"/>
              <a:t>The Christ-figure appears in cruciform after intimidating the gang members into shooting him multiple times. They thought he was reaching for a gun, but he was only reaching for “a light.”</a:t>
            </a:r>
          </a:p>
          <a:p>
            <a:pPr lvl="1"/>
            <a:r>
              <a:rPr lang="en-US" dirty="0" smtClean="0"/>
              <a:t>Through this act the Christ-figure’s friends are saved from oppression and further harm when the gang members are subsequently arrested and, it is hinted, will be “put away for a long time.”</a:t>
            </a:r>
          </a:p>
          <a:p>
            <a:pPr lvl="1"/>
            <a:r>
              <a:rPr lang="en-US" dirty="0" smtClean="0"/>
              <a:t>The Christ-figure is buried by the Church. His friend/disciple Thao inherits the Christ-figure’s most prized possession—the Gran Torino which he once tried to steal.</a:t>
            </a:r>
          </a:p>
          <a:p>
            <a:endParaRPr lang="en-US" dirty="0"/>
          </a:p>
        </p:txBody>
      </p:sp>
    </p:spTree>
    <p:extLst>
      <p:ext uri="{BB962C8B-B14F-4D97-AF65-F5344CB8AC3E}">
        <p14:creationId xmlns:p14="http://schemas.microsoft.com/office/powerpoint/2010/main" val="3766299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Gran Torino</a:t>
            </a:r>
            <a:endParaRPr lang="en-US" dirty="0"/>
          </a:p>
        </p:txBody>
      </p:sp>
      <p:pic>
        <p:nvPicPr>
          <p:cNvPr id="9218"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086769"/>
            <a:ext cx="914400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392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Gran Torino</a:t>
            </a:r>
            <a:endParaRPr lang="en-US" dirty="0"/>
          </a:p>
        </p:txBody>
      </p:sp>
      <p:pic>
        <p:nvPicPr>
          <p:cNvPr id="8194"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6604" y="1561380"/>
            <a:ext cx="7660256" cy="484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217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Gran Torino</a:t>
            </a:r>
            <a:endParaRPr lang="en-US" dirty="0"/>
          </a:p>
        </p:txBody>
      </p:sp>
      <p:pic>
        <p:nvPicPr>
          <p:cNvPr id="10242" name="Picture 2" descr="http://images.fandango.com/r102.4/ImageRenderer/1040/650/redesign/areas/movie/moviesubpages/img/noimage_900x900.jpg/70032/images/masterrepository/tms/70032/70032_b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6989" y="1825625"/>
            <a:ext cx="785866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671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Gran Torino</a:t>
            </a:r>
            <a:endParaRPr lang="en-US" dirty="0"/>
          </a:p>
        </p:txBody>
      </p:sp>
      <p:pic>
        <p:nvPicPr>
          <p:cNvPr id="12290"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4679" y="1825625"/>
            <a:ext cx="8695427" cy="467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381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Gran Torino</a:t>
            </a:r>
            <a:endParaRPr lang="en-US" i="1" dirty="0"/>
          </a:p>
        </p:txBody>
      </p:sp>
      <p:pic>
        <p:nvPicPr>
          <p:cNvPr id="2050"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1547" y="2001328"/>
            <a:ext cx="8220974" cy="434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798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Cool </a:t>
            </a:r>
            <a:r>
              <a:rPr lang="en-US" i="1" dirty="0" smtClean="0"/>
              <a:t>Hand Luke </a:t>
            </a:r>
            <a:r>
              <a:rPr lang="en-US" dirty="0" smtClean="0"/>
              <a:t>(1967)</a:t>
            </a:r>
            <a:endParaRPr lang="en-US" i="1" dirty="0"/>
          </a:p>
        </p:txBody>
      </p:sp>
      <p:sp>
        <p:nvSpPr>
          <p:cNvPr id="3" name="Content Placeholder 2"/>
          <p:cNvSpPr>
            <a:spLocks noGrp="1"/>
          </p:cNvSpPr>
          <p:nvPr>
            <p:ph idx="1"/>
          </p:nvPr>
        </p:nvSpPr>
        <p:spPr/>
        <p:txBody>
          <a:bodyPr>
            <a:normAutofit fontScale="85000" lnSpcReduction="20000"/>
          </a:bodyPr>
          <a:lstStyle/>
          <a:p>
            <a:r>
              <a:rPr lang="en-US" dirty="0" smtClean="0"/>
              <a:t>Vietnam veteran Lucas “Luke” Jackson (Paul Newman) is convicted of “destroying municipal property” and imprisoned with 49 other prisoners in a Florida road gang. The prisoners are forced to work six days a week clearing brush off the sides of roads and they must live under a complex system of “rules and regulations.”</a:t>
            </a:r>
          </a:p>
          <a:p>
            <a:r>
              <a:rPr lang="en-US" dirty="0" smtClean="0"/>
              <a:t>Any violation of the rules may result in a prisoner having to “spend the night in the box” (isolation). Yet there is also the threat that the prison guards (“bosses”) may physically abuse or even shoot and kill any prisoner who violates the rules. Boss Godfrey—the most intimidating of the guards—makes this point several times by randomly shooting animals as the prisoners watch.</a:t>
            </a:r>
          </a:p>
          <a:p>
            <a:r>
              <a:rPr lang="en-US" dirty="0" smtClean="0"/>
              <a:t>The other prisoners are convicted of crimes ranging from manslaughter to passing bad checks. No matter what the violation, all find themselves in the same situation of a life filled with constant, yet meaningless work while under the constant threat of punishment for violation of the rules </a:t>
            </a:r>
            <a:r>
              <a:rPr lang="en-US" smtClean="0"/>
              <a:t>and regulations.</a:t>
            </a:r>
            <a:endParaRPr lang="en-US" dirty="0" smtClean="0"/>
          </a:p>
        </p:txBody>
      </p:sp>
    </p:spTree>
    <p:extLst>
      <p:ext uri="{BB962C8B-B14F-4D97-AF65-F5344CB8AC3E}">
        <p14:creationId xmlns:p14="http://schemas.microsoft.com/office/powerpoint/2010/main" val="3785598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Cool Hand Luke</a:t>
            </a:r>
            <a:endParaRPr lang="en-US" dirty="0"/>
          </a:p>
        </p:txBody>
      </p:sp>
      <p:sp>
        <p:nvSpPr>
          <p:cNvPr id="3" name="Content Placeholder 2"/>
          <p:cNvSpPr>
            <a:spLocks noGrp="1"/>
          </p:cNvSpPr>
          <p:nvPr>
            <p:ph idx="1"/>
          </p:nvPr>
        </p:nvSpPr>
        <p:spPr/>
        <p:txBody>
          <a:bodyPr>
            <a:normAutofit/>
          </a:bodyPr>
          <a:lstStyle/>
          <a:p>
            <a:r>
              <a:rPr lang="en-US" dirty="0" smtClean="0"/>
              <a:t>Luke’s honesty, subversive nature, and rebelliousness cause him initially to be disliked by his fellow prisoners. (Luke is a theologian of the cross in that he always calls a thing what it is—and this angers everyone.)</a:t>
            </a:r>
          </a:p>
          <a:p>
            <a:r>
              <a:rPr lang="en-US" dirty="0" smtClean="0"/>
              <a:t>Yet eventually Luke’s persistence wins their respect and admiration, and he is given the moniker “Cool Hand Luke</a:t>
            </a:r>
            <a:r>
              <a:rPr lang="en-US" dirty="0" smtClean="0"/>
              <a:t>.”</a:t>
            </a:r>
          </a:p>
          <a:p>
            <a:pPr lvl="1"/>
            <a:r>
              <a:rPr lang="en-US" dirty="0" smtClean="0"/>
              <a:t>The meaning behind this name: “Sometimes nothing can be a cool hand.”</a:t>
            </a:r>
            <a:endParaRPr lang="en-US" dirty="0" smtClean="0"/>
          </a:p>
          <a:p>
            <a:r>
              <a:rPr lang="en-US" dirty="0" smtClean="0"/>
              <a:t>Finally Luke becomes the one in whom his fellow prisoner place their trust as he vicariously represents them in his acts of defiance against the prison authorities.</a:t>
            </a:r>
          </a:p>
          <a:p>
            <a:endParaRPr lang="en-US" dirty="0"/>
          </a:p>
        </p:txBody>
      </p:sp>
    </p:spTree>
    <p:extLst>
      <p:ext uri="{BB962C8B-B14F-4D97-AF65-F5344CB8AC3E}">
        <p14:creationId xmlns:p14="http://schemas.microsoft.com/office/powerpoint/2010/main" val="229782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Centrality of the Cross</a:t>
            </a:r>
            <a:br>
              <a:rPr lang="en-US" dirty="0" smtClean="0"/>
            </a:br>
            <a:r>
              <a:rPr lang="en-US" dirty="0" smtClean="0"/>
              <a:t>for the Apostle Paul</a:t>
            </a:r>
            <a:endParaRPr lang="en-US" dirty="0"/>
          </a:p>
        </p:txBody>
      </p:sp>
      <p:sp>
        <p:nvSpPr>
          <p:cNvPr id="3" name="Content Placeholder 2"/>
          <p:cNvSpPr>
            <a:spLocks noGrp="1"/>
          </p:cNvSpPr>
          <p:nvPr>
            <p:ph idx="1"/>
          </p:nvPr>
        </p:nvSpPr>
        <p:spPr/>
        <p:txBody>
          <a:bodyPr>
            <a:normAutofit lnSpcReduction="10000"/>
          </a:bodyPr>
          <a:lstStyle/>
          <a:p>
            <a:r>
              <a:rPr lang="en-US" dirty="0" smtClean="0"/>
              <a:t>Though seemingly foolish and weak, this is where God revealed His wisdom and power – God’s power for saving those who believe in Jesus Christ, the crucified one.</a:t>
            </a:r>
          </a:p>
          <a:p>
            <a:r>
              <a:rPr lang="en-US" dirty="0" smtClean="0"/>
              <a:t>Through the cross God makes us alive, forgives our sins, cancels our debt, and overcomes the legal demands of the Law.</a:t>
            </a:r>
          </a:p>
          <a:p>
            <a:r>
              <a:rPr lang="en-US" dirty="0" smtClean="0"/>
              <a:t>Through the cross God also has disarmed the rulers and authorities and put them to shame.</a:t>
            </a:r>
          </a:p>
          <a:p>
            <a:pPr lvl="1"/>
            <a:r>
              <a:rPr lang="en-US" dirty="0" smtClean="0"/>
              <a:t>Who/what are “the rulers and authorities”? This is likely a reference to Satanic powers that continue to be operative in this present evil age until the return of Jesus.</a:t>
            </a:r>
          </a:p>
          <a:p>
            <a:pPr lvl="1"/>
            <a:r>
              <a:rPr lang="en-US" dirty="0" smtClean="0"/>
              <a:t>But for the believer their power is gone now.</a:t>
            </a:r>
            <a:endParaRPr lang="en-US" dirty="0"/>
          </a:p>
        </p:txBody>
      </p:sp>
    </p:spTree>
    <p:extLst>
      <p:ext uri="{BB962C8B-B14F-4D97-AF65-F5344CB8AC3E}">
        <p14:creationId xmlns:p14="http://schemas.microsoft.com/office/powerpoint/2010/main" val="2610559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Cool Hand Luke</a:t>
            </a:r>
            <a:endParaRPr lang="en-US" dirty="0"/>
          </a:p>
        </p:txBody>
      </p:sp>
      <p:sp>
        <p:nvSpPr>
          <p:cNvPr id="3" name="Content Placeholder 2"/>
          <p:cNvSpPr>
            <a:spLocks noGrp="1"/>
          </p:cNvSpPr>
          <p:nvPr>
            <p:ph idx="1"/>
          </p:nvPr>
        </p:nvSpPr>
        <p:spPr/>
        <p:txBody>
          <a:bodyPr>
            <a:normAutofit/>
          </a:bodyPr>
          <a:lstStyle/>
          <a:p>
            <a:r>
              <a:rPr lang="en-US" dirty="0" smtClean="0"/>
              <a:t>Portrayal of the Christ-figure: Christ as Rebel and One who Identifies with Sinners</a:t>
            </a:r>
          </a:p>
          <a:p>
            <a:r>
              <a:rPr lang="en-US" dirty="0" smtClean="0"/>
              <a:t>Luke’s primary function as hero is found in his rebellion against the system of rules and regulations found in the prison (and then in society at large).</a:t>
            </a:r>
          </a:p>
          <a:p>
            <a:r>
              <a:rPr lang="en-US" dirty="0" smtClean="0"/>
              <a:t>Luke initially challenges the system through his perfect yet subversive obedience to the rules.</a:t>
            </a:r>
          </a:p>
          <a:p>
            <a:r>
              <a:rPr lang="en-US" dirty="0" smtClean="0"/>
              <a:t>Yet after he is wrongly forced to spend three days and nights in the box, Luke’s challenge to the now unjust system becomes more open</a:t>
            </a:r>
            <a:r>
              <a:rPr lang="en-US" dirty="0" smtClean="0"/>
              <a:t>.</a:t>
            </a:r>
            <a:endParaRPr lang="en-US" dirty="0" smtClean="0"/>
          </a:p>
        </p:txBody>
      </p:sp>
    </p:spTree>
    <p:extLst>
      <p:ext uri="{BB962C8B-B14F-4D97-AF65-F5344CB8AC3E}">
        <p14:creationId xmlns:p14="http://schemas.microsoft.com/office/powerpoint/2010/main" val="3549786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Cool Hand Luke</a:t>
            </a:r>
            <a:endParaRPr lang="en-US" dirty="0"/>
          </a:p>
        </p:txBody>
      </p:sp>
      <p:sp>
        <p:nvSpPr>
          <p:cNvPr id="3" name="Content Placeholder 2"/>
          <p:cNvSpPr>
            <a:spLocks noGrp="1"/>
          </p:cNvSpPr>
          <p:nvPr>
            <p:ph idx="1"/>
          </p:nvPr>
        </p:nvSpPr>
        <p:spPr/>
        <p:txBody>
          <a:bodyPr/>
          <a:lstStyle/>
          <a:p>
            <a:r>
              <a:rPr lang="en-US" dirty="0" smtClean="0"/>
              <a:t>Scene 1: Opening</a:t>
            </a:r>
          </a:p>
          <a:p>
            <a:r>
              <a:rPr lang="en-US" dirty="0" smtClean="0"/>
              <a:t>Scene 2: Eating 50 Eggs and Picking up a Snake</a:t>
            </a:r>
          </a:p>
          <a:p>
            <a:r>
              <a:rPr lang="en-US" dirty="0" smtClean="0"/>
              <a:t>Scene 3: Prayer in a church and finale</a:t>
            </a:r>
          </a:p>
          <a:p>
            <a:r>
              <a:rPr lang="en-US" dirty="0" smtClean="0"/>
              <a:t>What is the significance of the cross imagery used in this film?</a:t>
            </a:r>
            <a:endParaRPr lang="en-US" dirty="0"/>
          </a:p>
        </p:txBody>
      </p:sp>
    </p:spTree>
    <p:extLst>
      <p:ext uri="{BB962C8B-B14F-4D97-AF65-F5344CB8AC3E}">
        <p14:creationId xmlns:p14="http://schemas.microsoft.com/office/powerpoint/2010/main" val="3452414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 what? Why care if a film is a Christ-figure film?</a:t>
            </a:r>
            <a:endParaRPr lang="en-US" dirty="0"/>
          </a:p>
        </p:txBody>
      </p:sp>
      <p:sp>
        <p:nvSpPr>
          <p:cNvPr id="3" name="Content Placeholder 2"/>
          <p:cNvSpPr>
            <a:spLocks noGrp="1"/>
          </p:cNvSpPr>
          <p:nvPr>
            <p:ph idx="1"/>
          </p:nvPr>
        </p:nvSpPr>
        <p:spPr/>
        <p:txBody>
          <a:bodyPr/>
          <a:lstStyle/>
          <a:p>
            <a:r>
              <a:rPr lang="en-US" dirty="0" smtClean="0"/>
              <a:t>Again, these are windows into how our culture both understands and misunderstands Jesus and His mission.</a:t>
            </a:r>
          </a:p>
          <a:p>
            <a:r>
              <a:rPr lang="en-US" dirty="0" smtClean="0"/>
              <a:t>These films prove that the Church has a good story to tell. . .for they may borrow from our story tell theirs.</a:t>
            </a:r>
          </a:p>
          <a:p>
            <a:r>
              <a:rPr lang="en-US" dirty="0" smtClean="0"/>
              <a:t>Use of cross imagery in these films might even teach us to talk about the full significance of the cross. . .even of the cross as a sign of victory.</a:t>
            </a:r>
          </a:p>
          <a:p>
            <a:r>
              <a:rPr lang="en-US" dirty="0" smtClean="0"/>
              <a:t>Knowing these films can provide an opportunity to witness to outsiders by talking about the Jesus of the Gospels.</a:t>
            </a:r>
            <a:endParaRPr lang="en-US" dirty="0"/>
          </a:p>
        </p:txBody>
      </p:sp>
    </p:spTree>
    <p:extLst>
      <p:ext uri="{BB962C8B-B14F-4D97-AF65-F5344CB8AC3E}">
        <p14:creationId xmlns:p14="http://schemas.microsoft.com/office/powerpoint/2010/main" val="220477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Centrality of the Cross</a:t>
            </a:r>
            <a:endParaRPr lang="en-US" dirty="0"/>
          </a:p>
        </p:txBody>
      </p:sp>
      <p:sp>
        <p:nvSpPr>
          <p:cNvPr id="3" name="Content Placeholder 2"/>
          <p:cNvSpPr>
            <a:spLocks noGrp="1"/>
          </p:cNvSpPr>
          <p:nvPr>
            <p:ph idx="1"/>
          </p:nvPr>
        </p:nvSpPr>
        <p:spPr/>
        <p:txBody>
          <a:bodyPr/>
          <a:lstStyle/>
          <a:p>
            <a:r>
              <a:rPr lang="en-US" dirty="0" smtClean="0"/>
              <a:t>Any good Jesus-film will present the crucifixion of Jesus in light of this message.</a:t>
            </a:r>
          </a:p>
          <a:p>
            <a:r>
              <a:rPr lang="en-US" dirty="0"/>
              <a:t>A</a:t>
            </a:r>
            <a:r>
              <a:rPr lang="en-US" dirty="0" smtClean="0"/>
              <a:t>ny Jesus-film that fails to present this message will fall short.</a:t>
            </a:r>
          </a:p>
          <a:p>
            <a:r>
              <a:rPr lang="en-US" dirty="0" smtClean="0"/>
              <a:t>Many Christ-figure films appear to recognize “the power of the cross” (even where some Jesus-films do not).</a:t>
            </a:r>
          </a:p>
          <a:p>
            <a:r>
              <a:rPr lang="en-US" dirty="0" smtClean="0"/>
              <a:t>The cross in some Christ-figure films:</a:t>
            </a:r>
          </a:p>
          <a:p>
            <a:pPr lvl="1"/>
            <a:r>
              <a:rPr lang="en-US" dirty="0" smtClean="0"/>
              <a:t>A sign of the willing self-sacrifice of the Christ-figure.</a:t>
            </a:r>
          </a:p>
          <a:p>
            <a:pPr lvl="1"/>
            <a:r>
              <a:rPr lang="en-US" dirty="0" smtClean="0"/>
              <a:t>But also a sign of salvation and/or victory over Satanic oppression. </a:t>
            </a:r>
          </a:p>
        </p:txBody>
      </p:sp>
    </p:spTree>
    <p:extLst>
      <p:ext uri="{BB962C8B-B14F-4D97-AF65-F5344CB8AC3E}">
        <p14:creationId xmlns:p14="http://schemas.microsoft.com/office/powerpoint/2010/main" val="372189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Classifying Jesus-Films:</a:t>
            </a:r>
            <a:br>
              <a:rPr lang="en-US" dirty="0" smtClean="0"/>
            </a:br>
            <a:r>
              <a:rPr lang="en-US" dirty="0" smtClean="0"/>
              <a:t>High v. Low Christology</a:t>
            </a:r>
            <a:endParaRPr lang="en-US" dirty="0"/>
          </a:p>
        </p:txBody>
      </p:sp>
      <p:sp>
        <p:nvSpPr>
          <p:cNvPr id="3" name="Content Placeholder 2"/>
          <p:cNvSpPr>
            <a:spLocks noGrp="1"/>
          </p:cNvSpPr>
          <p:nvPr>
            <p:ph idx="1"/>
          </p:nvPr>
        </p:nvSpPr>
        <p:spPr/>
        <p:txBody>
          <a:bodyPr/>
          <a:lstStyle/>
          <a:p>
            <a:r>
              <a:rPr lang="en-US" dirty="0" smtClean="0"/>
              <a:t>See the handout.</a:t>
            </a:r>
            <a:endParaRPr lang="en-US" dirty="0"/>
          </a:p>
        </p:txBody>
      </p:sp>
    </p:spTree>
    <p:extLst>
      <p:ext uri="{BB962C8B-B14F-4D97-AF65-F5344CB8AC3E}">
        <p14:creationId xmlns:p14="http://schemas.microsoft.com/office/powerpoint/2010/main" val="301644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Ben </a:t>
            </a:r>
            <a:r>
              <a:rPr lang="en-US" i="1" dirty="0" err="1" smtClean="0"/>
              <a:t>Hur</a:t>
            </a:r>
            <a:r>
              <a:rPr lang="en-US" i="1" dirty="0" smtClean="0"/>
              <a:t>: A Tale of the Christ </a:t>
            </a:r>
            <a:r>
              <a:rPr lang="en-US" dirty="0" smtClean="0"/>
              <a:t>(1959)</a:t>
            </a:r>
            <a:br>
              <a:rPr lang="en-US" dirty="0" smtClean="0"/>
            </a:br>
            <a:r>
              <a:rPr lang="en-US" dirty="0" smtClean="0"/>
              <a:t>High Christology</a:t>
            </a:r>
            <a:endParaRPr lang="en-US" i="1" dirty="0"/>
          </a:p>
        </p:txBody>
      </p:sp>
      <p:pic>
        <p:nvPicPr>
          <p:cNvPr id="5122" name="Picture 2" descr="Image result for Ben Hur sistine chap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1680" y="1866901"/>
            <a:ext cx="8115300" cy="446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30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Ben </a:t>
            </a:r>
            <a:r>
              <a:rPr lang="en-US" i="1" dirty="0" err="1" smtClean="0"/>
              <a:t>Hur</a:t>
            </a:r>
            <a:r>
              <a:rPr lang="en-US" i="1" dirty="0" smtClean="0"/>
              <a:t> </a:t>
            </a:r>
            <a:r>
              <a:rPr lang="en-US" dirty="0" smtClean="0"/>
              <a:t>(1959)</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This film is an example of a Jesus-film made using the “fictional-free approach.” This film does not follow any of the 4 Gospel accounts, but rather a novel of the same name first published in 1880.</a:t>
            </a:r>
          </a:p>
          <a:p>
            <a:r>
              <a:rPr lang="en-US" dirty="0" smtClean="0"/>
              <a:t>The main character of this film is the fictional Jewish prince Judah Ben </a:t>
            </a:r>
            <a:r>
              <a:rPr lang="en-US" dirty="0" err="1" smtClean="0"/>
              <a:t>Hur</a:t>
            </a:r>
            <a:r>
              <a:rPr lang="en-US" dirty="0" smtClean="0"/>
              <a:t> (Charlton </a:t>
            </a:r>
            <a:r>
              <a:rPr lang="en-US" dirty="0" err="1" smtClean="0"/>
              <a:t>Heston</a:t>
            </a:r>
            <a:r>
              <a:rPr lang="en-US" dirty="0" smtClean="0"/>
              <a:t>). Judah is betrayed by his childhood friend, the Roman Masala, and sent to the galleys on false charges while Judah’s mother and sister are imprisoned in the Roman Fortress Antonia in Jerusalem.</a:t>
            </a:r>
          </a:p>
          <a:p>
            <a:r>
              <a:rPr lang="en-US" dirty="0" smtClean="0"/>
              <a:t>Through a series of adventures Judah acquires his freedom and returns to Judea to seek either revenge on Masala or the return of his family.</a:t>
            </a:r>
          </a:p>
          <a:p>
            <a:r>
              <a:rPr lang="en-US" dirty="0" smtClean="0"/>
              <a:t>Judah gets his revenge (in the famous chariot race), but then learns his mother and sister have contracted leprosy while in prison.</a:t>
            </a:r>
          </a:p>
          <a:p>
            <a:r>
              <a:rPr lang="en-US" dirty="0" smtClean="0"/>
              <a:t>Judah now seethes with hatred against Rome, but Esther, his former slave and present love interest, tells Judah of Jesus who preaches forgiveness.</a:t>
            </a:r>
            <a:endParaRPr lang="en-US" dirty="0"/>
          </a:p>
        </p:txBody>
      </p:sp>
    </p:spTree>
    <p:extLst>
      <p:ext uri="{BB962C8B-B14F-4D97-AF65-F5344CB8AC3E}">
        <p14:creationId xmlns:p14="http://schemas.microsoft.com/office/powerpoint/2010/main" val="1974273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Ben </a:t>
            </a:r>
            <a:r>
              <a:rPr lang="en-US" i="1" dirty="0" err="1" smtClean="0"/>
              <a:t>Hur</a:t>
            </a:r>
            <a:r>
              <a:rPr lang="en-US" i="1" dirty="0" smtClean="0"/>
              <a:t> </a:t>
            </a:r>
            <a:r>
              <a:rPr lang="en-US" dirty="0" smtClean="0"/>
              <a:t>(1959)</a:t>
            </a:r>
            <a:endParaRPr lang="en-US" dirty="0"/>
          </a:p>
        </p:txBody>
      </p:sp>
      <p:sp>
        <p:nvSpPr>
          <p:cNvPr id="3" name="Content Placeholder 2"/>
          <p:cNvSpPr>
            <a:spLocks noGrp="1"/>
          </p:cNvSpPr>
          <p:nvPr>
            <p:ph idx="1"/>
          </p:nvPr>
        </p:nvSpPr>
        <p:spPr/>
        <p:txBody>
          <a:bodyPr/>
          <a:lstStyle/>
          <a:p>
            <a:r>
              <a:rPr lang="en-US" dirty="0" smtClean="0"/>
              <a:t>Jesus of Nazareth appears only as a minor character in this film. . .</a:t>
            </a:r>
          </a:p>
          <a:p>
            <a:r>
              <a:rPr lang="en-US" dirty="0" smtClean="0"/>
              <a:t>The pre-title sequence of the film presents the birth of Jesus.</a:t>
            </a:r>
          </a:p>
          <a:p>
            <a:r>
              <a:rPr lang="en-US" dirty="0" smtClean="0"/>
              <a:t>In the first post-title sequence Jesus appears walking in the fields.</a:t>
            </a:r>
          </a:p>
          <a:p>
            <a:r>
              <a:rPr lang="en-US" dirty="0" smtClean="0"/>
              <a:t>And then Judah and Jesus cross paths three times during the story. Their third meeting is when Jesus is condemned and then crucified.</a:t>
            </a:r>
          </a:p>
          <a:p>
            <a:r>
              <a:rPr lang="en-US" dirty="0" smtClean="0"/>
              <a:t>Yet though Jesus is only a minor character in this film, His message and actions are key to the resolution of the conflict.</a:t>
            </a:r>
          </a:p>
          <a:p>
            <a:r>
              <a:rPr lang="en-US" i="1" dirty="0" smtClean="0"/>
              <a:t>Ben </a:t>
            </a:r>
            <a:r>
              <a:rPr lang="en-US" i="1" dirty="0" err="1" smtClean="0"/>
              <a:t>Hur</a:t>
            </a:r>
            <a:r>
              <a:rPr lang="en-US" i="1" dirty="0" smtClean="0"/>
              <a:t> </a:t>
            </a:r>
            <a:r>
              <a:rPr lang="en-US" dirty="0" smtClean="0"/>
              <a:t>is the “gold standard” in both high Christology Jesus-films. . .and then Jesus-films in general.</a:t>
            </a:r>
            <a:endParaRPr lang="en-US" i="1" dirty="0"/>
          </a:p>
        </p:txBody>
      </p:sp>
    </p:spTree>
    <p:extLst>
      <p:ext uri="{BB962C8B-B14F-4D97-AF65-F5344CB8AC3E}">
        <p14:creationId xmlns:p14="http://schemas.microsoft.com/office/powerpoint/2010/main" val="1532229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TotalTime>
  <Words>2391</Words>
  <Application>Microsoft Office PowerPoint</Application>
  <PresentationFormat>Widescreen</PresentationFormat>
  <Paragraphs>154</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The Bible, Theology, and Christ-Figures in Film</vt:lpstr>
      <vt:lpstr>1 Corinthians 1:22-25</vt:lpstr>
      <vt:lpstr>Colossians 2:13-15</vt:lpstr>
      <vt:lpstr>The Centrality of the Cross for the Apostle Paul</vt:lpstr>
      <vt:lpstr>The Centrality of the Cross</vt:lpstr>
      <vt:lpstr>Classifying Jesus-Films: High v. Low Christology</vt:lpstr>
      <vt:lpstr>Ben Hur: A Tale of the Christ (1959) High Christology</vt:lpstr>
      <vt:lpstr>Ben Hur (1959)</vt:lpstr>
      <vt:lpstr>Ben Hur (1959)</vt:lpstr>
      <vt:lpstr>Ben Hur (1959) Select Scenes</vt:lpstr>
      <vt:lpstr>Ben Hur (1959)</vt:lpstr>
      <vt:lpstr>Ben Hur (1959)</vt:lpstr>
      <vt:lpstr>The Problem with Jesus-Films</vt:lpstr>
      <vt:lpstr>The Problem with Jesus-Films</vt:lpstr>
      <vt:lpstr>The Problem with Jesus-Films</vt:lpstr>
      <vt:lpstr>The Problem with Jesus-Films</vt:lpstr>
      <vt:lpstr>The Problem with Jesus-Films</vt:lpstr>
      <vt:lpstr>The Problem with Jesus-Films</vt:lpstr>
      <vt:lpstr>What is a Christ-Figure Film?</vt:lpstr>
      <vt:lpstr>Is This a Christ-Figure Film?</vt:lpstr>
      <vt:lpstr>What are the portrayals of Christ in Christ-figure films?</vt:lpstr>
      <vt:lpstr>The Significance of the Cross in Christ-Figure Films</vt:lpstr>
      <vt:lpstr>Spiderman 2 (2004)</vt:lpstr>
      <vt:lpstr>Three Examples of the Cross as Victory over Satanic Opposition in Christ-Figure Films</vt:lpstr>
      <vt:lpstr>The Cowboys</vt:lpstr>
      <vt:lpstr>The Cowboys</vt:lpstr>
      <vt:lpstr>The Cowboys</vt:lpstr>
      <vt:lpstr>The Cowboys</vt:lpstr>
      <vt:lpstr>The Cowboys</vt:lpstr>
      <vt:lpstr>The Cowboys</vt:lpstr>
      <vt:lpstr>The Cowboys</vt:lpstr>
      <vt:lpstr>Three Examples of the Cross as Victory over Satanic Opposition</vt:lpstr>
      <vt:lpstr>Gran Torino</vt:lpstr>
      <vt:lpstr>Gran Torino</vt:lpstr>
      <vt:lpstr>Gran Torino</vt:lpstr>
      <vt:lpstr>Gran Torino</vt:lpstr>
      <vt:lpstr>Gran Torino</vt:lpstr>
      <vt:lpstr>Cool Hand Luke (1967)</vt:lpstr>
      <vt:lpstr>Cool Hand Luke</vt:lpstr>
      <vt:lpstr>Cool Hand Luke</vt:lpstr>
      <vt:lpstr>Cool Hand Luke</vt:lpstr>
      <vt:lpstr>So what? Why care if a film is a Christ-figure film?</vt:lpstr>
    </vt:vector>
  </TitlesOfParts>
  <Company>CSL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 Theology, and Christ-Figures in Film</dc:title>
  <dc:creator>Lewis, David</dc:creator>
  <cp:lastModifiedBy>Lewis, David</cp:lastModifiedBy>
  <cp:revision>27</cp:revision>
  <cp:lastPrinted>2018-10-17T22:22:36Z</cp:lastPrinted>
  <dcterms:created xsi:type="dcterms:W3CDTF">2018-10-17T17:08:49Z</dcterms:created>
  <dcterms:modified xsi:type="dcterms:W3CDTF">2018-10-18T15:11:43Z</dcterms:modified>
</cp:coreProperties>
</file>