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9" r:id="rId7"/>
    <p:sldId id="258" r:id="rId8"/>
    <p:sldId id="260" r:id="rId9"/>
    <p:sldId id="268" r:id="rId10"/>
    <p:sldId id="263" r:id="rId11"/>
    <p:sldId id="261" r:id="rId12"/>
    <p:sldId id="269" r:id="rId13"/>
    <p:sldId id="264" r:id="rId14"/>
    <p:sldId id="262" r:id="rId15"/>
    <p:sldId id="270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2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6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5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04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8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98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75B-60CF-4785-AA08-582D20528AA4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F656F-8E4A-4767-8C61-EB0DF3AE2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Mark </a:t>
            </a:r>
            <a:r>
              <a:rPr lang="en-US" dirty="0" smtClean="0"/>
              <a:t>6:7-13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St. Barnabas, Apostle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The Sending of the Twelve </a:t>
            </a:r>
            <a:r>
              <a:rPr lang="en-US" sz="3200" dirty="0" smtClean="0"/>
              <a:t>Apostles on a Mission for the Reign and Rule of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65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6:10b-11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ἐκεῖθεν</a:t>
            </a:r>
            <a:r>
              <a:rPr lang="en-US" dirty="0" smtClean="0"/>
              <a:t> – adverb of place: from there</a:t>
            </a:r>
          </a:p>
          <a:p>
            <a:r>
              <a:rPr lang="el-GR" dirty="0" smtClean="0"/>
              <a:t>ἐκτινάσσω</a:t>
            </a:r>
            <a:r>
              <a:rPr lang="en-US" dirty="0" smtClean="0"/>
              <a:t> – verb: I remove/shake off</a:t>
            </a:r>
          </a:p>
          <a:p>
            <a:r>
              <a:rPr lang="el-GR" dirty="0"/>
              <a:t>χοῦς, χοός,</a:t>
            </a:r>
            <a:r>
              <a:rPr lang="en-US" dirty="0"/>
              <a:t> acc. </a:t>
            </a:r>
            <a:r>
              <a:rPr lang="el-GR" dirty="0" smtClean="0"/>
              <a:t>χοῦν</a:t>
            </a:r>
            <a:r>
              <a:rPr lang="en-US" dirty="0" smtClean="0"/>
              <a:t> – noun: soil, dirt, dust</a:t>
            </a:r>
          </a:p>
          <a:p>
            <a:r>
              <a:rPr lang="el-GR" dirty="0" smtClean="0"/>
              <a:t>ὑποκάτω</a:t>
            </a:r>
            <a:r>
              <a:rPr lang="en-US" dirty="0" smtClean="0"/>
              <a:t> – adverb: under, below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75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6:10b-11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10b</a:t>
            </a:r>
            <a:r>
              <a:rPr lang="en-US" dirty="0" smtClean="0"/>
              <a:t>     </a:t>
            </a:r>
            <a:r>
              <a:rPr lang="el-GR" b="1" dirty="0" smtClean="0"/>
              <a:t>ὅπου </a:t>
            </a:r>
            <a:r>
              <a:rPr lang="el-GR" b="1" dirty="0"/>
              <a:t>ἐὰν </a:t>
            </a:r>
            <a:r>
              <a:rPr lang="el-GR" dirty="0" smtClean="0">
                <a:solidFill>
                  <a:srgbClr val="FF0000"/>
                </a:solidFill>
              </a:rPr>
              <a:t>εἰσέλθητε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εἰς οἰκίαν,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 smtClean="0"/>
              <a:t>ἐκεῖ </a:t>
            </a:r>
            <a:r>
              <a:rPr lang="el-GR" dirty="0" smtClean="0">
                <a:solidFill>
                  <a:srgbClr val="FF0000"/>
                </a:solidFill>
              </a:rPr>
              <a:t>μένετε</a:t>
            </a:r>
            <a:r>
              <a:rPr lang="en-US" baseline="30000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l-GR" b="1" dirty="0" smtClean="0"/>
              <a:t>ἕως </a:t>
            </a:r>
            <a:r>
              <a:rPr lang="el-GR" b="1" dirty="0"/>
              <a:t>ἂν </a:t>
            </a:r>
            <a:r>
              <a:rPr lang="el-GR" dirty="0" smtClean="0">
                <a:solidFill>
                  <a:srgbClr val="FF0000"/>
                </a:solidFill>
              </a:rPr>
              <a:t>ἐξέλθητε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ἐκεῖθεν. </a:t>
            </a:r>
          </a:p>
          <a:p>
            <a:pPr marL="0" indent="0">
              <a:buNone/>
            </a:pPr>
            <a:r>
              <a:rPr lang="en-US" baseline="30000" dirty="0" smtClean="0"/>
              <a:t>11 </a:t>
            </a:r>
            <a:r>
              <a:rPr lang="el-GR" b="1" dirty="0" smtClean="0"/>
              <a:t>καὶ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l-GR" dirty="0" smtClean="0"/>
              <a:t>⸂</a:t>
            </a:r>
            <a:r>
              <a:rPr lang="el-GR" b="1" dirty="0" smtClean="0"/>
              <a:t>ὃς </a:t>
            </a:r>
            <a:r>
              <a:rPr lang="el-GR" b="1" dirty="0"/>
              <a:t>ἂν </a:t>
            </a:r>
            <a:r>
              <a:rPr lang="el-GR" dirty="0"/>
              <a:t>τόπος μὴ </a:t>
            </a:r>
            <a:r>
              <a:rPr lang="el-GR" dirty="0" smtClean="0">
                <a:solidFill>
                  <a:srgbClr val="FF0000"/>
                </a:solidFill>
              </a:rPr>
              <a:t>δέξηται</a:t>
            </a:r>
            <a:r>
              <a:rPr lang="en-US" baseline="30000" dirty="0" smtClean="0"/>
              <a:t>1</a:t>
            </a:r>
            <a:r>
              <a:rPr lang="el-GR" dirty="0" smtClean="0"/>
              <a:t>⸃ </a:t>
            </a:r>
            <a:r>
              <a:rPr lang="el-GR" dirty="0"/>
              <a:t>ὑμᾶς </a:t>
            </a:r>
            <a:r>
              <a:rPr lang="el-GR" b="1" dirty="0"/>
              <a:t>μηδὲ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ἀκούσωσιν</a:t>
            </a:r>
            <a:r>
              <a:rPr lang="en-US" baseline="30000" dirty="0"/>
              <a:t> 1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ὑμῶν,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</a:t>
            </a:r>
            <a:r>
              <a:rPr lang="el-GR" dirty="0" smtClean="0">
                <a:solidFill>
                  <a:srgbClr val="0070C0"/>
                </a:solidFill>
              </a:rPr>
              <a:t>ἐκπορευόμενοι</a:t>
            </a:r>
            <a:r>
              <a:rPr lang="en-US" baseline="30000" dirty="0" smtClean="0"/>
              <a:t>3</a:t>
            </a:r>
            <a:r>
              <a:rPr lang="el-GR" dirty="0" smtClean="0"/>
              <a:t> ἐκεῖθεν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ἐκτινάξατε</a:t>
            </a:r>
            <a:r>
              <a:rPr lang="en-US" baseline="30000" dirty="0"/>
              <a:t>4</a:t>
            </a:r>
            <a:r>
              <a:rPr lang="el-GR" dirty="0" smtClean="0"/>
              <a:t> </a:t>
            </a:r>
            <a:r>
              <a:rPr lang="el-GR" dirty="0"/>
              <a:t>τὸν χοῦν τὸν ὑποκάτω τῶν ποδῶν </a:t>
            </a:r>
            <a:r>
              <a:rPr lang="el-GR" dirty="0" smtClean="0"/>
              <a:t>ὑμῶν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l-GR" dirty="0" smtClean="0"/>
              <a:t>εἰς </a:t>
            </a:r>
            <a:r>
              <a:rPr lang="el-GR" dirty="0"/>
              <a:t>μαρτύριον αὐτοῖς</a:t>
            </a:r>
            <a:r>
              <a:rPr lang="el-GR" dirty="0" smtClean="0"/>
              <a:t>. 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1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6:10b-11 –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 </a:t>
            </a:r>
            <a:r>
              <a:rPr lang="en-US" dirty="0" smtClean="0"/>
              <a:t>Subjunctive verb with particle </a:t>
            </a:r>
            <a:r>
              <a:rPr lang="el-GR" dirty="0" smtClean="0"/>
              <a:t>ἄν</a:t>
            </a:r>
            <a:r>
              <a:rPr lang="en-US" dirty="0" smtClean="0"/>
              <a:t>; aorist subjunctives focus on the action (even if actions are to be repeated).</a:t>
            </a:r>
          </a:p>
          <a:p>
            <a:pPr marL="0" indent="0">
              <a:buNone/>
            </a:pPr>
            <a:r>
              <a:rPr lang="en-US" baseline="30000" dirty="0" smtClean="0"/>
              <a:t>2 </a:t>
            </a:r>
            <a:r>
              <a:rPr lang="en-US" dirty="0" smtClean="0"/>
              <a:t>Present imperative</a:t>
            </a:r>
          </a:p>
          <a:p>
            <a:pPr marL="0" indent="0">
              <a:buNone/>
            </a:pPr>
            <a:r>
              <a:rPr lang="en-US" baseline="30000" dirty="0" smtClean="0"/>
              <a:t>3 </a:t>
            </a:r>
            <a:r>
              <a:rPr lang="en-US" dirty="0" smtClean="0"/>
              <a:t>Present participle in predicate position likely has temporal sense: “as you go out from there.”</a:t>
            </a:r>
          </a:p>
          <a:p>
            <a:pPr marL="0" indent="0">
              <a:buNone/>
            </a:pPr>
            <a:r>
              <a:rPr lang="en-US" baseline="30000" dirty="0" smtClean="0"/>
              <a:t>4 </a:t>
            </a:r>
            <a:r>
              <a:rPr lang="en-US" dirty="0" smtClean="0"/>
              <a:t>Aorist imperative – focus on action.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413320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6:12-13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ἀλείφω</a:t>
            </a:r>
            <a:r>
              <a:rPr lang="en-US" dirty="0" smtClean="0"/>
              <a:t> – verb: I anoint </a:t>
            </a:r>
          </a:p>
          <a:p>
            <a:r>
              <a:rPr lang="el-GR" dirty="0"/>
              <a:t>ἔλαιον, </a:t>
            </a:r>
            <a:r>
              <a:rPr lang="el-GR" dirty="0" smtClean="0"/>
              <a:t>ου</a:t>
            </a:r>
            <a:r>
              <a:rPr lang="en-US" dirty="0" smtClean="0"/>
              <a:t> – noun: oil, olive oil</a:t>
            </a:r>
          </a:p>
          <a:p>
            <a:r>
              <a:rPr lang="el-GR" dirty="0"/>
              <a:t>ἄρρωστος, </a:t>
            </a:r>
            <a:r>
              <a:rPr lang="el-GR" dirty="0" smtClean="0"/>
              <a:t>ον</a:t>
            </a:r>
            <a:r>
              <a:rPr lang="en-US" dirty="0" smtClean="0"/>
              <a:t> – adjective: sick, 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64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12 </a:t>
            </a: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ἐξελθόντες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⸀</a:t>
            </a:r>
            <a:r>
              <a:rPr lang="el-GR" dirty="0">
                <a:solidFill>
                  <a:srgbClr val="FF0000"/>
                </a:solidFill>
              </a:rPr>
              <a:t>ἐκήρυξαν </a:t>
            </a:r>
            <a:r>
              <a:rPr lang="el-GR" dirty="0" smtClean="0"/>
              <a:t>ἵνα </a:t>
            </a:r>
            <a:r>
              <a:rPr lang="el-GR" dirty="0"/>
              <a:t>⸁</a:t>
            </a:r>
            <a:r>
              <a:rPr lang="el-GR" dirty="0" smtClean="0">
                <a:solidFill>
                  <a:srgbClr val="FF0000"/>
                </a:solidFill>
              </a:rPr>
              <a:t>μετανοῶσιν</a:t>
            </a:r>
            <a:r>
              <a:rPr lang="en-US" baseline="30000" dirty="0" smtClean="0"/>
              <a:t>2</a:t>
            </a:r>
            <a:r>
              <a:rPr lang="el-GR" dirty="0" smtClean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en-US" baseline="30000" dirty="0" smtClean="0"/>
              <a:t>13</a:t>
            </a:r>
            <a:r>
              <a:rPr lang="el-GR" b="1" dirty="0"/>
              <a:t> καὶ</a:t>
            </a:r>
            <a:r>
              <a:rPr lang="el-GR" dirty="0"/>
              <a:t> δαιμόνια πολλὰ </a:t>
            </a:r>
            <a:r>
              <a:rPr lang="el-GR" dirty="0" smtClean="0">
                <a:solidFill>
                  <a:srgbClr val="FF0000"/>
                </a:solidFill>
              </a:rPr>
              <a:t>ἐξέβαλλον</a:t>
            </a:r>
            <a:r>
              <a:rPr lang="en-US" baseline="30000" dirty="0" smtClean="0"/>
              <a:t>3</a:t>
            </a:r>
            <a:r>
              <a:rPr lang="el-GR" dirty="0" smtClean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ἤλειφον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/>
              <a:t>ἐλαίῳ πολλοὺς ἀρρώστους </a:t>
            </a:r>
            <a:r>
              <a:rPr lang="el-GR" b="1" dirty="0"/>
              <a:t>καὶ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ἐθεράπευον</a:t>
            </a:r>
            <a:r>
              <a:rPr lang="en-US" baseline="30000" dirty="0" smtClean="0"/>
              <a:t>3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6:12-13 –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Aorist participle in predicate position is likely temporal – “after they went out.”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ἵνα </a:t>
            </a:r>
            <a:r>
              <a:rPr lang="en-US" dirty="0" smtClean="0"/>
              <a:t>+ subjunctive clause functions as direct object of </a:t>
            </a:r>
            <a:r>
              <a:rPr lang="el-GR" dirty="0" smtClean="0"/>
              <a:t>ἐκήρυξαν</a:t>
            </a:r>
            <a:r>
              <a:rPr lang="en-US" dirty="0" smtClean="0"/>
              <a:t>; note that subjunctive is present; Voelz argues that the present aspect here denotes that the action is to commence </a:t>
            </a:r>
            <a:r>
              <a:rPr lang="en-US" i="1" dirty="0" smtClean="0"/>
              <a:t>right now.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 Imperfect verb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1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Reflections on This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this pericope read for the Feast of St. Barnabas, Apostle?</a:t>
            </a:r>
          </a:p>
          <a:p>
            <a:r>
              <a:rPr lang="en-US" dirty="0" smtClean="0"/>
              <a:t>With the ministry of the 12 the reign and rule of God is going out from Jesus through them to others.</a:t>
            </a:r>
          </a:p>
          <a:p>
            <a:r>
              <a:rPr lang="en-US" dirty="0" smtClean="0"/>
              <a:t>The 12 represent the beginning of the restored Israel where Jesus Himself is “Israel-reduced-to-one.”</a:t>
            </a:r>
          </a:p>
          <a:p>
            <a:r>
              <a:rPr lang="en-US" dirty="0" smtClean="0"/>
              <a:t>There are parallels between what the 12 are to bring/not bring and Israel leaving Egypt. See Voelz, </a:t>
            </a:r>
            <a:r>
              <a:rPr lang="en-US" i="1" dirty="0" smtClean="0"/>
              <a:t>Mark 1:1-8:26</a:t>
            </a:r>
            <a:r>
              <a:rPr lang="en-US" dirty="0" smtClean="0"/>
              <a:t>, p. 394. The 12 are the foundation for the restored Israel.</a:t>
            </a:r>
          </a:p>
        </p:txBody>
      </p:sp>
    </p:spTree>
    <p:extLst>
      <p:ext uri="{BB962C8B-B14F-4D97-AF65-F5344CB8AC3E}">
        <p14:creationId xmlns:p14="http://schemas.microsoft.com/office/powerpoint/2010/main" val="2541375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Reflections on This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threefold actions: (1) preach repentance, (2) cast out unclean spirits/demons, and (2) anoint and heal the sick.</a:t>
            </a:r>
          </a:p>
          <a:p>
            <a:r>
              <a:rPr lang="en-US" dirty="0" smtClean="0"/>
              <a:t>The command of what </a:t>
            </a:r>
            <a:r>
              <a:rPr lang="en-US" i="1" dirty="0" smtClean="0"/>
              <a:t>not </a:t>
            </a:r>
            <a:r>
              <a:rPr lang="en-US" dirty="0" smtClean="0"/>
              <a:t>to take shows that the disciples are not to be self-sufficient or to present themselves as people of distinction.</a:t>
            </a:r>
          </a:p>
          <a:p>
            <a:r>
              <a:rPr lang="en-US" dirty="0" smtClean="0"/>
              <a:t>These command are descriptive, not prescriptive; they apply to the mission of the 12 at that time.</a:t>
            </a:r>
          </a:p>
        </p:txBody>
      </p:sp>
    </p:spTree>
    <p:extLst>
      <p:ext uri="{BB962C8B-B14F-4D97-AF65-F5344CB8AC3E}">
        <p14:creationId xmlns:p14="http://schemas.microsoft.com/office/powerpoint/2010/main" val="2458861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Reflections on This </a:t>
            </a:r>
            <a:r>
              <a:rPr lang="en-US" dirty="0" smtClean="0"/>
              <a:t>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smtClean="0"/>
              <a:t>ericope </a:t>
            </a:r>
            <a:r>
              <a:rPr lang="en-US" dirty="0" smtClean="0"/>
              <a:t>does not include the entire intercalation/story sandwich here.</a:t>
            </a:r>
          </a:p>
          <a:p>
            <a:pPr lvl="1"/>
            <a:r>
              <a:rPr lang="en-US" dirty="0" smtClean="0"/>
              <a:t>Story one begins: Jesus commissions the 12 for ministry – Mark 6:7-13.</a:t>
            </a:r>
          </a:p>
          <a:p>
            <a:pPr lvl="1"/>
            <a:r>
              <a:rPr lang="en-US" dirty="0" smtClean="0"/>
              <a:t>Story two: The death of John the Baptist via extended flashback – Mark 6:14-29.</a:t>
            </a:r>
          </a:p>
          <a:p>
            <a:pPr lvl="1"/>
            <a:r>
              <a:rPr lang="en-US" dirty="0" smtClean="0"/>
              <a:t>Story one concludes: The 12 return from ministry – Mark 6:30ff.</a:t>
            </a:r>
          </a:p>
          <a:p>
            <a:r>
              <a:rPr lang="en-US" dirty="0" smtClean="0"/>
              <a:t>How do these two stories interpret one another.</a:t>
            </a:r>
          </a:p>
          <a:p>
            <a:pPr lvl="1"/>
            <a:r>
              <a:rPr lang="en-US" dirty="0" smtClean="0"/>
              <a:t>Point 1: Those who are called to preach the reign of God may also suffer martyrdom because of this ministry as did John the Baptist.</a:t>
            </a:r>
          </a:p>
          <a:p>
            <a:pPr lvl="1"/>
            <a:r>
              <a:rPr lang="en-US" dirty="0" smtClean="0"/>
              <a:t>Point 2: Nevertheless, the ministry continues even if certain preachers should be silenced by imprisonment or martyrdom. There will also be rest of those who give great effort to this mission.</a:t>
            </a:r>
          </a:p>
        </p:txBody>
      </p:sp>
    </p:spTree>
    <p:extLst>
      <p:ext uri="{BB962C8B-B14F-4D97-AF65-F5344CB8AC3E}">
        <p14:creationId xmlns:p14="http://schemas.microsoft.com/office/powerpoint/2010/main" val="356681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6:7-13 – The Sending of the Twelve</a:t>
            </a:r>
            <a:endParaRPr lang="en-US" dirty="0"/>
          </a:p>
        </p:txBody>
      </p:sp>
      <p:pic>
        <p:nvPicPr>
          <p:cNvPr id="1028" name="Picture 4" descr="Jesus Sends Out 12 Disciple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109" y="1968137"/>
            <a:ext cx="7515497" cy="453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54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 Mark 6:7-13. This is a short passage.</a:t>
            </a:r>
          </a:p>
          <a:p>
            <a:r>
              <a:rPr lang="en-US" dirty="0" smtClean="0"/>
              <a:t>As you translate, make note of any historic present tense verbs or imperfect verbs.</a:t>
            </a:r>
          </a:p>
          <a:p>
            <a:r>
              <a:rPr lang="en-US" dirty="0" smtClean="0"/>
              <a:t>Recall the options when translating imperfect verbs (see p. 60 of </a:t>
            </a:r>
            <a:r>
              <a:rPr lang="en-US" i="1" dirty="0" smtClean="0"/>
              <a:t>Fundamental Greek Grammar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34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Translating Imperfect Verbs - </a:t>
            </a:r>
            <a:r>
              <a:rPr lang="el-GR" dirty="0" smtClean="0"/>
              <a:t>ἔλυον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Progressive/continuous action – “I was loosing”</a:t>
            </a:r>
          </a:p>
          <a:p>
            <a:r>
              <a:rPr lang="en-US" dirty="0" smtClean="0"/>
              <a:t>Inceptive – “I began to loose”</a:t>
            </a:r>
          </a:p>
          <a:p>
            <a:r>
              <a:rPr lang="en-US" dirty="0" smtClean="0"/>
              <a:t>Conative – “I tried to loose”</a:t>
            </a:r>
          </a:p>
          <a:p>
            <a:r>
              <a:rPr lang="en-US" dirty="0" smtClean="0"/>
              <a:t>Habitual – “I used to loose”</a:t>
            </a:r>
          </a:p>
          <a:p>
            <a:r>
              <a:rPr lang="en-US" dirty="0" smtClean="0"/>
              <a:t>Repetitive – “I repeatedly loosed”</a:t>
            </a:r>
          </a:p>
          <a:p>
            <a:r>
              <a:rPr lang="en-US" dirty="0" smtClean="0"/>
              <a:t>Emphatic – “I </a:t>
            </a:r>
            <a:r>
              <a:rPr lang="en-US" b="1" i="1" dirty="0" smtClean="0"/>
              <a:t>did</a:t>
            </a:r>
            <a:r>
              <a:rPr lang="en-US" dirty="0" smtClean="0"/>
              <a:t> loose”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38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Bold = Major conjunctions/introduction of clauses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Red = finite verbs (indicative, subjunctive, or imperative)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Blue = Nonfinite verbs (infinitive or participle) </a:t>
            </a:r>
          </a:p>
        </p:txBody>
      </p:sp>
    </p:spTree>
    <p:extLst>
      <p:ext uri="{BB962C8B-B14F-4D97-AF65-F5344CB8AC3E}">
        <p14:creationId xmlns:p14="http://schemas.microsoft.com/office/powerpoint/2010/main" val="214571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6:7-10a –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προσκαλέω</a:t>
            </a:r>
            <a:r>
              <a:rPr lang="en-US" dirty="0" smtClean="0"/>
              <a:t> – verb: I summon/call to myself; occurs only in the middle voice in the New Testament.</a:t>
            </a:r>
          </a:p>
          <a:p>
            <a:r>
              <a:rPr lang="el-GR" dirty="0" smtClean="0"/>
              <a:t>παραγγέλλω</a:t>
            </a:r>
            <a:r>
              <a:rPr lang="en-US" dirty="0" smtClean="0"/>
              <a:t> – verb: I command/instruct</a:t>
            </a:r>
          </a:p>
          <a:p>
            <a:r>
              <a:rPr lang="el-GR" dirty="0"/>
              <a:t>ῥάβδος, </a:t>
            </a:r>
            <a:r>
              <a:rPr lang="el-GR" dirty="0" smtClean="0"/>
              <a:t>ου</a:t>
            </a:r>
            <a:r>
              <a:rPr lang="en-US" dirty="0" smtClean="0"/>
              <a:t> – noun: staff</a:t>
            </a:r>
          </a:p>
          <a:p>
            <a:r>
              <a:rPr lang="el-GR" dirty="0"/>
              <a:t>πήρα, </a:t>
            </a:r>
            <a:r>
              <a:rPr lang="el-GR" dirty="0" smtClean="0"/>
              <a:t>ας</a:t>
            </a:r>
            <a:r>
              <a:rPr lang="en-US" dirty="0" smtClean="0"/>
              <a:t> – noun: knapsack, traveler’s bag</a:t>
            </a:r>
          </a:p>
          <a:p>
            <a:r>
              <a:rPr lang="el-GR" dirty="0"/>
              <a:t>ζώνη, </a:t>
            </a:r>
            <a:r>
              <a:rPr lang="el-GR" dirty="0" smtClean="0"/>
              <a:t>ης</a:t>
            </a:r>
            <a:r>
              <a:rPr lang="en-US" dirty="0" smtClean="0"/>
              <a:t> – noun: belt</a:t>
            </a:r>
          </a:p>
          <a:p>
            <a:r>
              <a:rPr lang="el-GR" dirty="0"/>
              <a:t>χαλκός, </a:t>
            </a:r>
            <a:r>
              <a:rPr lang="el-GR" dirty="0" smtClean="0"/>
              <a:t>οῦ</a:t>
            </a:r>
            <a:r>
              <a:rPr lang="en-US" dirty="0" smtClean="0"/>
              <a:t> - noun: money, coins</a:t>
            </a:r>
          </a:p>
          <a:p>
            <a:r>
              <a:rPr lang="el-GR" dirty="0" smtClean="0"/>
              <a:t>ὑποδέω</a:t>
            </a:r>
            <a:r>
              <a:rPr lang="en-US" dirty="0" smtClean="0"/>
              <a:t> – verb: I put on; occurs primarily in the middle voice in NT</a:t>
            </a:r>
          </a:p>
          <a:p>
            <a:r>
              <a:rPr lang="el-GR" dirty="0" smtClean="0"/>
              <a:t>ἐνδύω</a:t>
            </a:r>
            <a:r>
              <a:rPr lang="en-US" dirty="0" smtClean="0"/>
              <a:t> – verb: I dress (someone); middle voice = I dress myself</a:t>
            </a:r>
          </a:p>
          <a:p>
            <a:r>
              <a:rPr lang="el-GR" dirty="0"/>
              <a:t>χιτών, </a:t>
            </a:r>
            <a:r>
              <a:rPr lang="el-GR" dirty="0" smtClean="0"/>
              <a:t>ῶνος</a:t>
            </a:r>
            <a:r>
              <a:rPr lang="en-US" dirty="0" smtClean="0"/>
              <a:t> – noun: tunic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7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7 </a:t>
            </a: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/>
              <a:t>⸂</a:t>
            </a:r>
            <a:r>
              <a:rPr lang="el-GR" dirty="0" smtClean="0">
                <a:solidFill>
                  <a:srgbClr val="FF0000"/>
                </a:solidFill>
              </a:rPr>
              <a:t>προσκαλεῖται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/>
              <a:t>τοὺς δώδεκα 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ἤρξατο</a:t>
            </a:r>
            <a:r>
              <a:rPr lang="el-GR" dirty="0"/>
              <a:t> αὐτοὺς </a:t>
            </a:r>
            <a:r>
              <a:rPr lang="el-GR" dirty="0" smtClean="0">
                <a:solidFill>
                  <a:srgbClr val="0070C0"/>
                </a:solidFill>
              </a:rPr>
              <a:t>ἀποστέλλειν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δύο⸃ </a:t>
            </a:r>
            <a:r>
              <a:rPr lang="el-GR" dirty="0" smtClean="0"/>
              <a:t>δύο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 </a:t>
            </a:r>
            <a:r>
              <a:rPr lang="el-GR" dirty="0" smtClean="0">
                <a:solidFill>
                  <a:srgbClr val="FF0000"/>
                </a:solidFill>
              </a:rPr>
              <a:t>ἐδίδου</a:t>
            </a:r>
            <a:r>
              <a:rPr lang="en-US" baseline="30000" dirty="0"/>
              <a:t>4</a:t>
            </a:r>
            <a:r>
              <a:rPr lang="el-GR" dirty="0" smtClean="0"/>
              <a:t> </a:t>
            </a:r>
            <a:r>
              <a:rPr lang="el-GR" dirty="0"/>
              <a:t>αὐτοῖς ἐξουσίαν τῶν </a:t>
            </a:r>
            <a:r>
              <a:rPr lang="el-GR" dirty="0" smtClean="0"/>
              <a:t>πνευμάτων</a:t>
            </a:r>
            <a:r>
              <a:rPr lang="en-US" baseline="30000" dirty="0"/>
              <a:t>5</a:t>
            </a:r>
            <a:r>
              <a:rPr lang="el-GR" dirty="0" smtClean="0"/>
              <a:t> </a:t>
            </a:r>
            <a:r>
              <a:rPr lang="el-GR" dirty="0"/>
              <a:t>τῶν </a:t>
            </a:r>
            <a:r>
              <a:rPr lang="el-GR" dirty="0" smtClean="0"/>
              <a:t>ἀκαθάρτων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παρήγγειλεν</a:t>
            </a:r>
            <a:r>
              <a:rPr lang="el-GR" dirty="0"/>
              <a:t> </a:t>
            </a:r>
            <a:r>
              <a:rPr lang="el-GR" dirty="0" smtClean="0"/>
              <a:t>αὐτοῖς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l-GR" b="1" dirty="0" smtClean="0"/>
              <a:t>ἵνα</a:t>
            </a:r>
            <a:r>
              <a:rPr lang="el-GR" dirty="0" smtClean="0"/>
              <a:t> </a:t>
            </a:r>
            <a:r>
              <a:rPr lang="el-GR" dirty="0"/>
              <a:t>μηδὲν </a:t>
            </a:r>
            <a:r>
              <a:rPr lang="el-GR" dirty="0"/>
              <a:t>⸀</a:t>
            </a:r>
            <a:r>
              <a:rPr lang="el-GR" dirty="0" smtClean="0">
                <a:solidFill>
                  <a:srgbClr val="FF0000"/>
                </a:solidFill>
              </a:rPr>
              <a:t>αἴρωσιν</a:t>
            </a:r>
            <a:r>
              <a:rPr lang="en-US" baseline="30000" dirty="0"/>
              <a:t>6</a:t>
            </a:r>
            <a:r>
              <a:rPr lang="el-GR" dirty="0" smtClean="0"/>
              <a:t> </a:t>
            </a:r>
            <a:r>
              <a:rPr lang="el-GR" dirty="0"/>
              <a:t>εἰς ὁδὸν εἰ μὴ ῥάβδον </a:t>
            </a:r>
            <a:r>
              <a:rPr lang="el-GR" dirty="0" smtClean="0"/>
              <a:t>μόνον,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l-GR" dirty="0" smtClean="0"/>
              <a:t>μὴ ἄρτον,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l-GR" dirty="0" smtClean="0"/>
              <a:t>μὴ πήραν,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l-GR" dirty="0" smtClean="0"/>
              <a:t>μὴ </a:t>
            </a:r>
            <a:r>
              <a:rPr lang="el-GR" dirty="0"/>
              <a:t>εἰς τὴν ζώνην χαλκόν</a:t>
            </a:r>
            <a:r>
              <a:rPr lang="el-GR" dirty="0" smtClean="0"/>
              <a:t>,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421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6:9-10a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9 </a:t>
            </a:r>
            <a:r>
              <a:rPr lang="el-GR" b="1" dirty="0" smtClean="0"/>
              <a:t>ἀλλʼ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ὑποδεδεμένους</a:t>
            </a:r>
            <a:r>
              <a:rPr lang="en-US" baseline="30000" dirty="0"/>
              <a:t>7</a:t>
            </a:r>
            <a:r>
              <a:rPr lang="el-GR" dirty="0" smtClean="0"/>
              <a:t> </a:t>
            </a:r>
            <a:r>
              <a:rPr lang="el-GR" dirty="0"/>
              <a:t>σανδάλια</a:t>
            </a:r>
            <a:r>
              <a:rPr lang="el-GR" dirty="0" smtClean="0"/>
              <a:t>,</a:t>
            </a:r>
            <a:endParaRPr lang="en-US" dirty="0" smtClean="0"/>
          </a:p>
          <a:p>
            <a:pPr marL="0" indent="0">
              <a:buNone/>
            </a:pP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/>
              <a:t>μὴ </a:t>
            </a:r>
            <a:r>
              <a:rPr lang="el-GR" dirty="0"/>
              <a:t>⸀</a:t>
            </a:r>
            <a:r>
              <a:rPr lang="el-GR" dirty="0">
                <a:solidFill>
                  <a:srgbClr val="FF0000"/>
                </a:solidFill>
              </a:rPr>
              <a:t>ἐνδύσησθε </a:t>
            </a:r>
            <a:r>
              <a:rPr lang="el-GR" dirty="0"/>
              <a:t>δύο χιτῶνας</a:t>
            </a:r>
            <a:r>
              <a:rPr lang="el-GR" dirty="0" smtClean="0"/>
              <a:t>.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10a</a:t>
            </a:r>
            <a:r>
              <a:rPr lang="en-US" dirty="0" smtClean="0"/>
              <a:t> </a:t>
            </a:r>
            <a:r>
              <a:rPr lang="el-GR" b="1" dirty="0" smtClean="0"/>
              <a:t>καὶ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ἔλεγεν</a:t>
            </a:r>
            <a:r>
              <a:rPr lang="en-US" baseline="30000" dirty="0" smtClean="0"/>
              <a:t>4</a:t>
            </a:r>
            <a:r>
              <a:rPr lang="el-GR" dirty="0" smtClean="0"/>
              <a:t> </a:t>
            </a:r>
            <a:r>
              <a:rPr lang="el-GR" dirty="0"/>
              <a:t>αὐτοῖς</a:t>
            </a:r>
            <a:r>
              <a:rPr lang="el-GR" dirty="0" smtClean="0"/>
              <a:t>·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09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 6:7-10a –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Historic present</a:t>
            </a: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l-GR" dirty="0" smtClean="0"/>
              <a:t>ἄρχομαι </a:t>
            </a:r>
            <a:r>
              <a:rPr lang="en-US" dirty="0" smtClean="0"/>
              <a:t>takes present infinitive; here infinitive functions as direct object/complement to verb</a:t>
            </a:r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 smtClean="0"/>
              <a:t>Distributive doubling, likely a Semitism – “two by two” </a:t>
            </a:r>
          </a:p>
          <a:p>
            <a:pPr marL="0" indent="0">
              <a:buNone/>
            </a:pPr>
            <a:r>
              <a:rPr lang="en-US" baseline="30000" dirty="0" smtClean="0"/>
              <a:t>4 </a:t>
            </a:r>
            <a:r>
              <a:rPr lang="en-US" dirty="0" smtClean="0"/>
              <a:t>Imperfect verb</a:t>
            </a:r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baseline="30000" dirty="0" smtClean="0"/>
              <a:t> </a:t>
            </a:r>
            <a:r>
              <a:rPr lang="en-US" dirty="0" smtClean="0"/>
              <a:t>Genitive case is not used to express possession, but here is likely an objective genitive with the sense of “over them”</a:t>
            </a:r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baseline="30000" dirty="0" smtClean="0"/>
              <a:t> </a:t>
            </a:r>
            <a:r>
              <a:rPr lang="el-GR" dirty="0" smtClean="0"/>
              <a:t>ἵνα </a:t>
            </a:r>
            <a:r>
              <a:rPr lang="en-US" dirty="0" smtClean="0"/>
              <a:t>+ subjunctive clause functions as direct object of </a:t>
            </a:r>
            <a:r>
              <a:rPr lang="el-GR" dirty="0" smtClean="0"/>
              <a:t>παρήγγειλεν</a:t>
            </a:r>
            <a:r>
              <a:rPr lang="en-US" dirty="0" smtClean="0"/>
              <a:t>; here one can translate as an infinitive</a:t>
            </a:r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baseline="30000" dirty="0" smtClean="0"/>
              <a:t> </a:t>
            </a:r>
            <a:r>
              <a:rPr lang="en-US" dirty="0" smtClean="0"/>
              <a:t>Participle is middle voice; the active voice would have two accusatives, the person dressed and the article of clothing used; in the middle voice there is only the article of clothing as the direct object; participle here appears to be shorthand for indicative mood ver.</a:t>
            </a:r>
          </a:p>
        </p:txBody>
      </p:sp>
    </p:spTree>
    <p:extLst>
      <p:ext uri="{BB962C8B-B14F-4D97-AF65-F5344CB8AC3E}">
        <p14:creationId xmlns:p14="http://schemas.microsoft.com/office/powerpoint/2010/main" val="113367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4342</TotalTime>
  <Words>1043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  Mark 6:7-13 St. Barnabas, Apostle </vt:lpstr>
      <vt:lpstr>Mark 6:7-13 – The Sending of the Twelve</vt:lpstr>
      <vt:lpstr>Assignment</vt:lpstr>
      <vt:lpstr>Translating Imperfect Verbs - ἔλυον</vt:lpstr>
      <vt:lpstr>Key</vt:lpstr>
      <vt:lpstr>Mark 6:7-10a – Vocabulary</vt:lpstr>
      <vt:lpstr>Mark 6:7-8</vt:lpstr>
      <vt:lpstr>Mark 6:9-10a</vt:lpstr>
      <vt:lpstr>Mark 6:7-10a – Grammar</vt:lpstr>
      <vt:lpstr>Mark 6:10b-11 – Vocabulary</vt:lpstr>
      <vt:lpstr>Mark 6:10b-11</vt:lpstr>
      <vt:lpstr>Mark 6:10b-11 – Grammar</vt:lpstr>
      <vt:lpstr>Mark 6:12-13 – Vocabulary</vt:lpstr>
      <vt:lpstr>Mark 6:12-13</vt:lpstr>
      <vt:lpstr>Mark 6:12-13 – Grammar</vt:lpstr>
      <vt:lpstr>Reflections on This Passage</vt:lpstr>
      <vt:lpstr>Reflections on This Passage</vt:lpstr>
      <vt:lpstr>Reflections on This Passage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16:7-13 St. Barnabas, Apostle</dc:title>
  <dc:creator>Lewis, David</dc:creator>
  <cp:lastModifiedBy>Lewis, David</cp:lastModifiedBy>
  <cp:revision>31</cp:revision>
  <dcterms:created xsi:type="dcterms:W3CDTF">2023-05-22T16:29:43Z</dcterms:created>
  <dcterms:modified xsi:type="dcterms:W3CDTF">2023-05-25T17:10:06Z</dcterms:modified>
</cp:coreProperties>
</file>