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8"/>
  </p:handoutMasterIdLst>
  <p:sldIdLst>
    <p:sldId id="256" r:id="rId2"/>
    <p:sldId id="257" r:id="rId3"/>
    <p:sldId id="290" r:id="rId4"/>
    <p:sldId id="305" r:id="rId5"/>
    <p:sldId id="306" r:id="rId6"/>
    <p:sldId id="307" r:id="rId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518" autoAdjust="0"/>
    <p:restoredTop sz="94660"/>
  </p:normalViewPr>
  <p:slideViewPr>
    <p:cSldViewPr snapToGrid="0">
      <p:cViewPr varScale="1">
        <p:scale>
          <a:sx n="89" d="100"/>
          <a:sy n="89" d="100"/>
        </p:scale>
        <p:origin x="965" y="77"/>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0B934A74-D7C8-463A-9680-A1F342946CB3}" type="datetimeFigureOut">
              <a:rPr lang="en-US" smtClean="0"/>
              <a:t>1/24/2019</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D7F33C69-CB32-4DA7-A738-5638A7ED9400}" type="slidenum">
              <a:rPr lang="en-US" smtClean="0"/>
              <a:t>‹#›</a:t>
            </a:fld>
            <a:endParaRPr lang="en-US"/>
          </a:p>
        </p:txBody>
      </p:sp>
    </p:spTree>
    <p:extLst>
      <p:ext uri="{BB962C8B-B14F-4D97-AF65-F5344CB8AC3E}">
        <p14:creationId xmlns:p14="http://schemas.microsoft.com/office/powerpoint/2010/main" val="13410340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7FE5421-A412-463C-B69F-1251C1F7AE78}" type="datetimeFigureOut">
              <a:rPr lang="en-US" smtClean="0"/>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BFAC9-EF5E-4F1D-9CFD-AA38DAFC591F}" type="slidenum">
              <a:rPr lang="en-US" smtClean="0"/>
              <a:t>‹#›</a:t>
            </a:fld>
            <a:endParaRPr lang="en-US" dirty="0"/>
          </a:p>
        </p:txBody>
      </p:sp>
    </p:spTree>
    <p:extLst>
      <p:ext uri="{BB962C8B-B14F-4D97-AF65-F5344CB8AC3E}">
        <p14:creationId xmlns:p14="http://schemas.microsoft.com/office/powerpoint/2010/main" val="2079374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FE5421-A412-463C-B69F-1251C1F7AE78}" type="datetimeFigureOut">
              <a:rPr lang="en-US" smtClean="0"/>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BFAC9-EF5E-4F1D-9CFD-AA38DAFC591F}" type="slidenum">
              <a:rPr lang="en-US" smtClean="0"/>
              <a:t>‹#›</a:t>
            </a:fld>
            <a:endParaRPr lang="en-US" dirty="0"/>
          </a:p>
        </p:txBody>
      </p:sp>
    </p:spTree>
    <p:extLst>
      <p:ext uri="{BB962C8B-B14F-4D97-AF65-F5344CB8AC3E}">
        <p14:creationId xmlns:p14="http://schemas.microsoft.com/office/powerpoint/2010/main" val="3368930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FE5421-A412-463C-B69F-1251C1F7AE78}" type="datetimeFigureOut">
              <a:rPr lang="en-US" smtClean="0"/>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BFAC9-EF5E-4F1D-9CFD-AA38DAFC591F}" type="slidenum">
              <a:rPr lang="en-US" smtClean="0"/>
              <a:t>‹#›</a:t>
            </a:fld>
            <a:endParaRPr lang="en-US" dirty="0"/>
          </a:p>
        </p:txBody>
      </p:sp>
    </p:spTree>
    <p:extLst>
      <p:ext uri="{BB962C8B-B14F-4D97-AF65-F5344CB8AC3E}">
        <p14:creationId xmlns:p14="http://schemas.microsoft.com/office/powerpoint/2010/main" val="992455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FE5421-A412-463C-B69F-1251C1F7AE78}" type="datetimeFigureOut">
              <a:rPr lang="en-US" smtClean="0"/>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BFAC9-EF5E-4F1D-9CFD-AA38DAFC591F}" type="slidenum">
              <a:rPr lang="en-US" smtClean="0"/>
              <a:t>‹#›</a:t>
            </a:fld>
            <a:endParaRPr lang="en-US" dirty="0"/>
          </a:p>
        </p:txBody>
      </p:sp>
    </p:spTree>
    <p:extLst>
      <p:ext uri="{BB962C8B-B14F-4D97-AF65-F5344CB8AC3E}">
        <p14:creationId xmlns:p14="http://schemas.microsoft.com/office/powerpoint/2010/main" val="4095230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FE5421-A412-463C-B69F-1251C1F7AE78}" type="datetimeFigureOut">
              <a:rPr lang="en-US" smtClean="0"/>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BFAC9-EF5E-4F1D-9CFD-AA38DAFC591F}" type="slidenum">
              <a:rPr lang="en-US" smtClean="0"/>
              <a:t>‹#›</a:t>
            </a:fld>
            <a:endParaRPr lang="en-US" dirty="0"/>
          </a:p>
        </p:txBody>
      </p:sp>
    </p:spTree>
    <p:extLst>
      <p:ext uri="{BB962C8B-B14F-4D97-AF65-F5344CB8AC3E}">
        <p14:creationId xmlns:p14="http://schemas.microsoft.com/office/powerpoint/2010/main" val="3287754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FE5421-A412-463C-B69F-1251C1F7AE78}" type="datetimeFigureOut">
              <a:rPr lang="en-US" smtClean="0"/>
              <a:t>1/24/2019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BFAC9-EF5E-4F1D-9CFD-AA38DAFC591F}" type="slidenum">
              <a:rPr lang="en-US" smtClean="0"/>
              <a:t>‹#›</a:t>
            </a:fld>
            <a:endParaRPr lang="en-US" dirty="0"/>
          </a:p>
        </p:txBody>
      </p:sp>
    </p:spTree>
    <p:extLst>
      <p:ext uri="{BB962C8B-B14F-4D97-AF65-F5344CB8AC3E}">
        <p14:creationId xmlns:p14="http://schemas.microsoft.com/office/powerpoint/2010/main" val="2654915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FE5421-A412-463C-B69F-1251C1F7AE78}" type="datetimeFigureOut">
              <a:rPr lang="en-US" smtClean="0"/>
              <a:t>1/24/2019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BFAC9-EF5E-4F1D-9CFD-AA38DAFC591F}" type="slidenum">
              <a:rPr lang="en-US" smtClean="0"/>
              <a:t>‹#›</a:t>
            </a:fld>
            <a:endParaRPr lang="en-US" dirty="0"/>
          </a:p>
        </p:txBody>
      </p:sp>
    </p:spTree>
    <p:extLst>
      <p:ext uri="{BB962C8B-B14F-4D97-AF65-F5344CB8AC3E}">
        <p14:creationId xmlns:p14="http://schemas.microsoft.com/office/powerpoint/2010/main" val="456437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7FE5421-A412-463C-B69F-1251C1F7AE78}" type="datetimeFigureOut">
              <a:rPr lang="en-US" smtClean="0"/>
              <a:t>1/24/2019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BFAC9-EF5E-4F1D-9CFD-AA38DAFC591F}" type="slidenum">
              <a:rPr lang="en-US" smtClean="0"/>
              <a:t>‹#›</a:t>
            </a:fld>
            <a:endParaRPr lang="en-US" dirty="0"/>
          </a:p>
        </p:txBody>
      </p:sp>
    </p:spTree>
    <p:extLst>
      <p:ext uri="{BB962C8B-B14F-4D97-AF65-F5344CB8AC3E}">
        <p14:creationId xmlns:p14="http://schemas.microsoft.com/office/powerpoint/2010/main" val="2787093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5421-A412-463C-B69F-1251C1F7AE78}" type="datetimeFigureOut">
              <a:rPr lang="en-US" smtClean="0"/>
              <a:t>1/24/2019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BFAC9-EF5E-4F1D-9CFD-AA38DAFC591F}" type="slidenum">
              <a:rPr lang="en-US" smtClean="0"/>
              <a:t>‹#›</a:t>
            </a:fld>
            <a:endParaRPr lang="en-US" dirty="0"/>
          </a:p>
        </p:txBody>
      </p:sp>
    </p:spTree>
    <p:extLst>
      <p:ext uri="{BB962C8B-B14F-4D97-AF65-F5344CB8AC3E}">
        <p14:creationId xmlns:p14="http://schemas.microsoft.com/office/powerpoint/2010/main" val="691996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FE5421-A412-463C-B69F-1251C1F7AE78}" type="datetimeFigureOut">
              <a:rPr lang="en-US" smtClean="0"/>
              <a:t>1/24/2019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BFAC9-EF5E-4F1D-9CFD-AA38DAFC591F}" type="slidenum">
              <a:rPr lang="en-US" smtClean="0"/>
              <a:t>‹#›</a:t>
            </a:fld>
            <a:endParaRPr lang="en-US" dirty="0"/>
          </a:p>
        </p:txBody>
      </p:sp>
    </p:spTree>
    <p:extLst>
      <p:ext uri="{BB962C8B-B14F-4D97-AF65-F5344CB8AC3E}">
        <p14:creationId xmlns:p14="http://schemas.microsoft.com/office/powerpoint/2010/main" val="3636877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FE5421-A412-463C-B69F-1251C1F7AE78}" type="datetimeFigureOut">
              <a:rPr lang="en-US" smtClean="0"/>
              <a:t>1/24/2019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BFAC9-EF5E-4F1D-9CFD-AA38DAFC591F}" type="slidenum">
              <a:rPr lang="en-US" smtClean="0"/>
              <a:t>‹#›</a:t>
            </a:fld>
            <a:endParaRPr lang="en-US" dirty="0"/>
          </a:p>
        </p:txBody>
      </p:sp>
    </p:spTree>
    <p:extLst>
      <p:ext uri="{BB962C8B-B14F-4D97-AF65-F5344CB8AC3E}">
        <p14:creationId xmlns:p14="http://schemas.microsoft.com/office/powerpoint/2010/main" val="4006236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FE5421-A412-463C-B69F-1251C1F7AE78}" type="datetimeFigureOut">
              <a:rPr lang="en-US" smtClean="0"/>
              <a:t>1/24/2019</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BFAC9-EF5E-4F1D-9CFD-AA38DAFC591F}" type="slidenum">
              <a:rPr lang="en-US" smtClean="0"/>
              <a:t>‹#›</a:t>
            </a:fld>
            <a:endParaRPr lang="en-US" dirty="0"/>
          </a:p>
        </p:txBody>
      </p:sp>
    </p:spTree>
    <p:extLst>
      <p:ext uri="{BB962C8B-B14F-4D97-AF65-F5344CB8AC3E}">
        <p14:creationId xmlns:p14="http://schemas.microsoft.com/office/powerpoint/2010/main" val="11401965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64915"/>
            <a:ext cx="7772400" cy="2387600"/>
          </a:xfrm>
        </p:spPr>
        <p:txBody>
          <a:bodyPr>
            <a:normAutofit fontScale="90000"/>
          </a:bodyPr>
          <a:lstStyle/>
          <a:p>
            <a:r>
              <a:rPr lang="en-US" sz="10700" b="1" dirty="0" smtClean="0">
                <a:solidFill>
                  <a:schemeClr val="accent2">
                    <a:lumMod val="75000"/>
                  </a:schemeClr>
                </a:solidFill>
                <a:effectLst>
                  <a:outerShdw blurRad="38100" dist="38100" dir="2700000" algn="tl">
                    <a:srgbClr val="000000">
                      <a:alpha val="43137"/>
                    </a:srgbClr>
                  </a:outerShdw>
                </a:effectLst>
                <a:latin typeface="Papyrus" panose="03070502060502030205" pitchFamily="66" charset="0"/>
              </a:rPr>
              <a:t>EXODUS</a:t>
            </a:r>
            <a:r>
              <a:rPr lang="en-US" sz="11500" b="1" dirty="0" smtClean="0">
                <a:solidFill>
                  <a:schemeClr val="accent2">
                    <a:lumMod val="75000"/>
                  </a:schemeClr>
                </a:solidFill>
                <a:effectLst>
                  <a:outerShdw blurRad="38100" dist="38100" dir="2700000" algn="tl">
                    <a:srgbClr val="000000">
                      <a:alpha val="43137"/>
                    </a:srgbClr>
                  </a:outerShdw>
                </a:effectLst>
                <a:latin typeface="Gill Sans MT" panose="020B0502020104020203" pitchFamily="34" charset="0"/>
              </a:rPr>
              <a:t/>
            </a:r>
            <a:br>
              <a:rPr lang="en-US" sz="11500" b="1" dirty="0" smtClean="0">
                <a:solidFill>
                  <a:schemeClr val="accent2">
                    <a:lumMod val="75000"/>
                  </a:schemeClr>
                </a:solidFill>
                <a:effectLst>
                  <a:outerShdw blurRad="38100" dist="38100" dir="2700000" algn="tl">
                    <a:srgbClr val="000000">
                      <a:alpha val="43137"/>
                    </a:srgbClr>
                  </a:outerShdw>
                </a:effectLst>
                <a:latin typeface="Gill Sans MT" panose="020B0502020104020203" pitchFamily="34" charset="0"/>
              </a:rPr>
            </a:br>
            <a:r>
              <a:rPr lang="en-US" sz="4000" b="1" dirty="0">
                <a:solidFill>
                  <a:schemeClr val="accent2">
                    <a:lumMod val="75000"/>
                  </a:schemeClr>
                </a:solidFill>
                <a:effectLst>
                  <a:outerShdw blurRad="38100" dist="38100" dir="2700000" algn="tl">
                    <a:srgbClr val="000000">
                      <a:alpha val="43137"/>
                    </a:srgbClr>
                  </a:outerShdw>
                </a:effectLst>
                <a:latin typeface="Gill Sans MT" panose="020B0502020104020203" pitchFamily="34" charset="0"/>
              </a:rPr>
              <a:t>T</a:t>
            </a:r>
            <a:r>
              <a:rPr lang="en-US" sz="4000" b="1" dirty="0" smtClean="0">
                <a:solidFill>
                  <a:schemeClr val="accent2">
                    <a:lumMod val="75000"/>
                  </a:schemeClr>
                </a:solidFill>
                <a:effectLst>
                  <a:outerShdw blurRad="38100" dist="38100" dir="2700000" algn="tl">
                    <a:srgbClr val="000000">
                      <a:alpha val="43137"/>
                    </a:srgbClr>
                  </a:outerShdw>
                </a:effectLst>
                <a:latin typeface="Gill Sans MT" panose="020B0502020104020203" pitchFamily="34" charset="0"/>
              </a:rPr>
              <a:t>he Greatest (OT) Story Ever Told</a:t>
            </a:r>
            <a:r>
              <a:rPr lang="en-US" b="1" dirty="0" smtClean="0">
                <a:solidFill>
                  <a:schemeClr val="bg2"/>
                </a:solidFill>
                <a:latin typeface="Gill Sans MT" panose="020B0502020104020203" pitchFamily="34" charset="0"/>
              </a:rPr>
              <a:t/>
            </a:r>
            <a:br>
              <a:rPr lang="en-US" b="1" dirty="0" smtClean="0">
                <a:solidFill>
                  <a:schemeClr val="bg2"/>
                </a:solidFill>
                <a:latin typeface="Gill Sans MT" panose="020B0502020104020203" pitchFamily="34" charset="0"/>
              </a:rPr>
            </a:br>
            <a:endParaRPr lang="en-US" b="1" dirty="0">
              <a:solidFill>
                <a:schemeClr val="bg2"/>
              </a:solidFill>
              <a:latin typeface="Gill Sans MT" panose="020B0502020104020203" pitchFamily="34" charset="0"/>
            </a:endParaRPr>
          </a:p>
        </p:txBody>
      </p:sp>
      <p:sp>
        <p:nvSpPr>
          <p:cNvPr id="3" name="Subtitle 2"/>
          <p:cNvSpPr>
            <a:spLocks noGrp="1"/>
          </p:cNvSpPr>
          <p:nvPr>
            <p:ph type="subTitle" idx="1"/>
          </p:nvPr>
        </p:nvSpPr>
        <p:spPr>
          <a:xfrm>
            <a:off x="1143000" y="4259223"/>
            <a:ext cx="6858000" cy="1655762"/>
          </a:xfrm>
        </p:spPr>
        <p:txBody>
          <a:bodyPr>
            <a:normAutofit/>
          </a:bodyPr>
          <a:lstStyle/>
          <a:p>
            <a:pPr>
              <a:spcBef>
                <a:spcPts val="0"/>
              </a:spcBef>
            </a:pPr>
            <a:r>
              <a:rPr lang="en-US" sz="3200" b="1" dirty="0" smtClean="0">
                <a:solidFill>
                  <a:schemeClr val="bg1"/>
                </a:solidFill>
              </a:rPr>
              <a:t>Thomas Egger</a:t>
            </a:r>
          </a:p>
          <a:p>
            <a:pPr>
              <a:spcBef>
                <a:spcPts val="0"/>
              </a:spcBef>
            </a:pPr>
            <a:r>
              <a:rPr lang="en-US" b="1" dirty="0" smtClean="0">
                <a:solidFill>
                  <a:schemeClr val="bg1"/>
                </a:solidFill>
              </a:rPr>
              <a:t>Concordia </a:t>
            </a:r>
            <a:r>
              <a:rPr lang="en-US" b="1" dirty="0" smtClean="0">
                <a:solidFill>
                  <a:schemeClr val="bg1"/>
                </a:solidFill>
              </a:rPr>
              <a:t>Seminary Lay Bible Institute</a:t>
            </a:r>
          </a:p>
          <a:p>
            <a:pPr>
              <a:spcBef>
                <a:spcPts val="0"/>
              </a:spcBef>
            </a:pPr>
            <a:r>
              <a:rPr lang="en-US" b="1" dirty="0" smtClean="0">
                <a:solidFill>
                  <a:schemeClr val="bg1"/>
                </a:solidFill>
              </a:rPr>
              <a:t>January 26, 2019</a:t>
            </a:r>
            <a:endParaRPr lang="en-US" b="1" dirty="0">
              <a:solidFill>
                <a:schemeClr val="bg1"/>
              </a:solidFill>
            </a:endParaRPr>
          </a:p>
        </p:txBody>
      </p:sp>
    </p:spTree>
    <p:extLst>
      <p:ext uri="{BB962C8B-B14F-4D97-AF65-F5344CB8AC3E}">
        <p14:creationId xmlns:p14="http://schemas.microsoft.com/office/powerpoint/2010/main" val="627338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5" name="Content Placeholder 4"/>
          <p:cNvSpPr>
            <a:spLocks noGrp="1"/>
          </p:cNvSpPr>
          <p:nvPr>
            <p:ph idx="1"/>
          </p:nvPr>
        </p:nvSpPr>
        <p:spPr>
          <a:xfrm>
            <a:off x="628650" y="155276"/>
            <a:ext cx="7886700" cy="4951562"/>
          </a:xfrm>
        </p:spPr>
        <p:txBody>
          <a:bodyPr anchor="ctr">
            <a:normAutofit/>
          </a:bodyPr>
          <a:lstStyle/>
          <a:p>
            <a:pPr marL="0" indent="0" algn="ctr">
              <a:buNone/>
            </a:pPr>
            <a:r>
              <a:rPr lang="en-US" sz="4000" dirty="0" smtClean="0">
                <a:solidFill>
                  <a:schemeClr val="accent1">
                    <a:lumMod val="60000"/>
                    <a:lumOff val="40000"/>
                  </a:schemeClr>
                </a:solidFill>
                <a:latin typeface="Gill Sans MT" panose="020B0502020104020203" pitchFamily="34" charset="0"/>
              </a:rPr>
              <a:t>Session One:</a:t>
            </a:r>
          </a:p>
          <a:p>
            <a:pPr marL="0" indent="0" algn="ctr">
              <a:spcBef>
                <a:spcPts val="4800"/>
              </a:spcBef>
              <a:spcAft>
                <a:spcPts val="2400"/>
              </a:spcAft>
              <a:buNone/>
            </a:pPr>
            <a:r>
              <a:rPr lang="en-US" sz="5400" b="1" dirty="0" smtClean="0">
                <a:solidFill>
                  <a:schemeClr val="bg1"/>
                </a:solidFill>
                <a:latin typeface="Gill Sans MT" panose="020B0502020104020203" pitchFamily="34" charset="0"/>
              </a:rPr>
              <a:t> </a:t>
            </a:r>
            <a:r>
              <a:rPr lang="en-US" sz="8000" b="1" dirty="0" smtClean="0">
                <a:solidFill>
                  <a:schemeClr val="bg1"/>
                </a:solidFill>
                <a:latin typeface="Papyrus" panose="03070502060502030205" pitchFamily="66" charset="0"/>
              </a:rPr>
              <a:t>Beginnings and</a:t>
            </a:r>
          </a:p>
          <a:p>
            <a:pPr marL="0" indent="0" algn="ctr">
              <a:spcAft>
                <a:spcPts val="2400"/>
              </a:spcAft>
              <a:buNone/>
            </a:pPr>
            <a:r>
              <a:rPr lang="en-US" sz="8000" b="1" dirty="0" smtClean="0">
                <a:solidFill>
                  <a:schemeClr val="bg1"/>
                </a:solidFill>
                <a:latin typeface="Papyrus" panose="03070502060502030205" pitchFamily="66" charset="0"/>
              </a:rPr>
              <a:t>Endings</a:t>
            </a:r>
            <a:endParaRPr lang="en-US" sz="5400" b="1" dirty="0">
              <a:solidFill>
                <a:schemeClr val="bg1"/>
              </a:solidFill>
              <a:latin typeface="Papyrus" panose="03070502060502030205" pitchFamily="66" charset="0"/>
            </a:endParaRPr>
          </a:p>
        </p:txBody>
      </p:sp>
    </p:spTree>
    <p:extLst>
      <p:ext uri="{BB962C8B-B14F-4D97-AF65-F5344CB8AC3E}">
        <p14:creationId xmlns:p14="http://schemas.microsoft.com/office/powerpoint/2010/main" val="7764412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67" y="563533"/>
            <a:ext cx="7886700" cy="5811837"/>
          </a:xfrm>
        </p:spPr>
        <p:txBody>
          <a:bodyPr>
            <a:normAutofit/>
          </a:bodyPr>
          <a:lstStyle/>
          <a:p>
            <a:pPr marL="0" indent="0">
              <a:buNone/>
            </a:pPr>
            <a:r>
              <a:rPr lang="en-US" sz="6000" b="1" dirty="0" smtClean="0">
                <a:solidFill>
                  <a:schemeClr val="accent2">
                    <a:lumMod val="75000"/>
                  </a:schemeClr>
                </a:solidFill>
                <a:effectLst>
                  <a:outerShdw blurRad="38100" dist="38100" dir="2700000" algn="tl">
                    <a:srgbClr val="000000">
                      <a:alpha val="43137"/>
                    </a:srgbClr>
                  </a:outerShdw>
                </a:effectLst>
              </a:rPr>
              <a:t>“F</a:t>
            </a:r>
            <a:r>
              <a:rPr lang="en-US" sz="4800" b="1" dirty="0" smtClean="0">
                <a:solidFill>
                  <a:schemeClr val="accent2">
                    <a:lumMod val="75000"/>
                  </a:schemeClr>
                </a:solidFill>
                <a:effectLst>
                  <a:outerShdw blurRad="38100" dist="38100" dir="2700000" algn="tl">
                    <a:srgbClr val="000000">
                      <a:alpha val="43137"/>
                    </a:srgbClr>
                  </a:outerShdw>
                </a:effectLst>
              </a:rPr>
              <a:t>REEDOM</a:t>
            </a:r>
            <a:r>
              <a:rPr lang="en-US" sz="3600" dirty="0" smtClean="0">
                <a:solidFill>
                  <a:schemeClr val="accent2">
                    <a:lumMod val="75000"/>
                  </a:schemeClr>
                </a:solidFill>
              </a:rPr>
              <a:t> </a:t>
            </a:r>
            <a:r>
              <a:rPr lang="en-US" sz="3600" dirty="0" smtClean="0">
                <a:solidFill>
                  <a:schemeClr val="bg1"/>
                </a:solidFill>
              </a:rPr>
              <a:t>is </a:t>
            </a:r>
            <a:r>
              <a:rPr lang="en-US" sz="3600" dirty="0">
                <a:solidFill>
                  <a:schemeClr val="bg1"/>
                </a:solidFill>
              </a:rPr>
              <a:t>a compelling notion, and that is one of the </a:t>
            </a:r>
            <a:r>
              <a:rPr lang="en-US" sz="3600" dirty="0" smtClean="0">
                <a:solidFill>
                  <a:schemeClr val="bg1"/>
                </a:solidFill>
              </a:rPr>
              <a:t>ways that </a:t>
            </a:r>
            <a:r>
              <a:rPr lang="en-US" sz="3600" dirty="0">
                <a:solidFill>
                  <a:schemeClr val="bg1"/>
                </a:solidFill>
              </a:rPr>
              <a:t>we can understand the story of the Exodus – from being controlled by others to controlling oneself – the idea of </a:t>
            </a:r>
            <a:r>
              <a:rPr lang="en-US" sz="3600" dirty="0">
                <a:solidFill>
                  <a:schemeClr val="accent2">
                    <a:lumMod val="75000"/>
                  </a:schemeClr>
                </a:solidFill>
              </a:rPr>
              <a:t>a change from domination to autonomy</a:t>
            </a:r>
            <a:r>
              <a:rPr lang="en-US" sz="3600" dirty="0">
                <a:solidFill>
                  <a:schemeClr val="bg1"/>
                </a:solidFill>
              </a:rPr>
              <a:t>. These are very powerful ideas that resonate in the human spirit.  And Exodus gives narrative reality to those ideas</a:t>
            </a:r>
            <a:r>
              <a:rPr lang="en-US" sz="3600" dirty="0" smtClean="0">
                <a:solidFill>
                  <a:schemeClr val="bg1"/>
                </a:solidFill>
              </a:rPr>
              <a:t>.”</a:t>
            </a:r>
            <a:endParaRPr lang="en-US" sz="3600"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3728307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759125"/>
            <a:ext cx="7886700" cy="5417838"/>
          </a:xfrm>
        </p:spPr>
        <p:txBody>
          <a:bodyPr/>
          <a:lstStyle/>
          <a:p>
            <a:pPr marL="0" indent="0">
              <a:buNone/>
            </a:pPr>
            <a:r>
              <a:rPr lang="en-US" sz="3000" dirty="0" smtClean="0">
                <a:solidFill>
                  <a:schemeClr val="bg1"/>
                </a:solidFill>
              </a:rPr>
              <a:t>“The </a:t>
            </a:r>
            <a:r>
              <a:rPr lang="en-US" sz="3000" dirty="0">
                <a:solidFill>
                  <a:schemeClr val="bg1"/>
                </a:solidFill>
              </a:rPr>
              <a:t>theme of the exodus is an archetype in not only the Bible but in western culture in general. Even though it may be rooted in some cultural memory experienced by only a few people, it became a way of looking at the world that would have great power for generations and millennia to come—the idea that </a:t>
            </a:r>
            <a:r>
              <a:rPr lang="en-US" sz="3000" dirty="0">
                <a:solidFill>
                  <a:schemeClr val="accent2">
                    <a:lumMod val="75000"/>
                  </a:schemeClr>
                </a:solidFill>
              </a:rPr>
              <a:t>human beings should be free to determine the course of their own lives</a:t>
            </a:r>
            <a:r>
              <a:rPr lang="en-US" sz="3000" dirty="0">
                <a:solidFill>
                  <a:schemeClr val="bg1"/>
                </a:solidFill>
              </a:rPr>
              <a:t>, to be able to work and enjoy the rewards of the work of their own hands and their own minds</a:t>
            </a:r>
            <a:r>
              <a:rPr lang="en-US" sz="3000" dirty="0" smtClean="0">
                <a:solidFill>
                  <a:schemeClr val="bg1"/>
                </a:solidFill>
              </a:rPr>
              <a:t>.”</a:t>
            </a:r>
          </a:p>
          <a:p>
            <a:pPr marL="0" indent="0">
              <a:spcBef>
                <a:spcPts val="3000"/>
              </a:spcBef>
              <a:buNone/>
            </a:pPr>
            <a:r>
              <a:rPr lang="en-US" sz="2000" dirty="0" smtClean="0">
                <a:solidFill>
                  <a:schemeClr val="bg1"/>
                </a:solidFill>
              </a:rPr>
              <a:t>      -- </a:t>
            </a:r>
            <a:r>
              <a:rPr lang="en-US" sz="2000" dirty="0">
                <a:solidFill>
                  <a:schemeClr val="bg1"/>
                </a:solidFill>
              </a:rPr>
              <a:t>Carol Meyers, on PBS </a:t>
            </a:r>
            <a:r>
              <a:rPr lang="en-US" sz="2000" dirty="0" smtClean="0">
                <a:solidFill>
                  <a:schemeClr val="bg1"/>
                </a:solidFill>
              </a:rPr>
              <a:t>program</a:t>
            </a:r>
            <a:r>
              <a:rPr lang="en-US" sz="2000" dirty="0">
                <a:solidFill>
                  <a:schemeClr val="bg1"/>
                </a:solidFill>
              </a:rPr>
              <a:t>, "The Bible's Buried Secrets" (2008)</a:t>
            </a:r>
          </a:p>
        </p:txBody>
      </p:sp>
    </p:spTree>
    <p:extLst>
      <p:ext uri="{BB962C8B-B14F-4D97-AF65-F5344CB8AC3E}">
        <p14:creationId xmlns:p14="http://schemas.microsoft.com/office/powerpoint/2010/main" val="11673338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5" name="Content Placeholder 4"/>
          <p:cNvSpPr>
            <a:spLocks noGrp="1"/>
          </p:cNvSpPr>
          <p:nvPr>
            <p:ph idx="1"/>
          </p:nvPr>
        </p:nvSpPr>
        <p:spPr>
          <a:xfrm>
            <a:off x="628650" y="595223"/>
            <a:ext cx="7886700" cy="4951562"/>
          </a:xfrm>
        </p:spPr>
        <p:txBody>
          <a:bodyPr anchor="ctr">
            <a:normAutofit/>
          </a:bodyPr>
          <a:lstStyle/>
          <a:p>
            <a:pPr marL="0" indent="0" algn="ctr">
              <a:buNone/>
            </a:pPr>
            <a:r>
              <a:rPr lang="en-US" sz="4000" dirty="0" smtClean="0">
                <a:solidFill>
                  <a:schemeClr val="accent1">
                    <a:lumMod val="60000"/>
                    <a:lumOff val="40000"/>
                  </a:schemeClr>
                </a:solidFill>
                <a:latin typeface="Gill Sans MT" panose="020B0502020104020203" pitchFamily="34" charset="0"/>
              </a:rPr>
              <a:t>Session Two:</a:t>
            </a:r>
          </a:p>
          <a:p>
            <a:pPr marL="0" indent="0" algn="ctr">
              <a:spcBef>
                <a:spcPts val="4800"/>
              </a:spcBef>
              <a:spcAft>
                <a:spcPts val="2400"/>
              </a:spcAft>
              <a:buNone/>
            </a:pPr>
            <a:r>
              <a:rPr lang="en-US" sz="5400" b="1" dirty="0" smtClean="0">
                <a:solidFill>
                  <a:schemeClr val="bg1"/>
                </a:solidFill>
                <a:latin typeface="Gill Sans MT" panose="020B0502020104020203" pitchFamily="34" charset="0"/>
              </a:rPr>
              <a:t> </a:t>
            </a:r>
            <a:r>
              <a:rPr lang="en-US" sz="8000" b="1" dirty="0" smtClean="0">
                <a:solidFill>
                  <a:schemeClr val="bg1"/>
                </a:solidFill>
                <a:latin typeface="Papyrus" panose="03070502060502030205" pitchFamily="66" charset="0"/>
              </a:rPr>
              <a:t>The Revelation of the Divine NAME</a:t>
            </a:r>
            <a:endParaRPr lang="en-US" sz="8000" b="1" dirty="0" smtClean="0">
              <a:solidFill>
                <a:schemeClr val="bg1"/>
              </a:solidFill>
              <a:latin typeface="Papyrus" panose="03070502060502030205" pitchFamily="66" charset="0"/>
            </a:endParaRPr>
          </a:p>
        </p:txBody>
      </p:sp>
    </p:spTree>
    <p:extLst>
      <p:ext uri="{BB962C8B-B14F-4D97-AF65-F5344CB8AC3E}">
        <p14:creationId xmlns:p14="http://schemas.microsoft.com/office/powerpoint/2010/main" val="15998611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5" name="Content Placeholder 4"/>
          <p:cNvSpPr>
            <a:spLocks noGrp="1"/>
          </p:cNvSpPr>
          <p:nvPr>
            <p:ph idx="1"/>
          </p:nvPr>
        </p:nvSpPr>
        <p:spPr>
          <a:xfrm>
            <a:off x="628650" y="457201"/>
            <a:ext cx="7886700" cy="4951562"/>
          </a:xfrm>
        </p:spPr>
        <p:txBody>
          <a:bodyPr anchor="ctr">
            <a:normAutofit lnSpcReduction="10000"/>
          </a:bodyPr>
          <a:lstStyle/>
          <a:p>
            <a:pPr marL="0" indent="0" algn="ctr">
              <a:buNone/>
            </a:pPr>
            <a:r>
              <a:rPr lang="en-US" sz="4000" dirty="0" smtClean="0">
                <a:solidFill>
                  <a:schemeClr val="accent1">
                    <a:lumMod val="60000"/>
                    <a:lumOff val="40000"/>
                  </a:schemeClr>
                </a:solidFill>
                <a:latin typeface="Gill Sans MT" panose="020B0502020104020203" pitchFamily="34" charset="0"/>
              </a:rPr>
              <a:t>Session Three:</a:t>
            </a:r>
          </a:p>
          <a:p>
            <a:pPr marL="0" indent="0" algn="ctr">
              <a:spcBef>
                <a:spcPts val="4800"/>
              </a:spcBef>
              <a:spcAft>
                <a:spcPts val="600"/>
              </a:spcAft>
              <a:buNone/>
            </a:pPr>
            <a:r>
              <a:rPr lang="en-US" sz="5400" b="1" dirty="0" smtClean="0">
                <a:solidFill>
                  <a:schemeClr val="bg1"/>
                </a:solidFill>
                <a:latin typeface="Gill Sans MT" panose="020B0502020104020203" pitchFamily="34" charset="0"/>
              </a:rPr>
              <a:t> </a:t>
            </a:r>
            <a:r>
              <a:rPr lang="en-US" sz="8000" b="1" dirty="0" smtClean="0">
                <a:solidFill>
                  <a:schemeClr val="bg1"/>
                </a:solidFill>
                <a:latin typeface="Papyrus" panose="03070502060502030205" pitchFamily="66" charset="0"/>
              </a:rPr>
              <a:t>Exodus as</a:t>
            </a:r>
          </a:p>
          <a:p>
            <a:pPr marL="0" indent="0" algn="ctr">
              <a:spcBef>
                <a:spcPts val="1800"/>
              </a:spcBef>
              <a:spcAft>
                <a:spcPts val="600"/>
              </a:spcAft>
              <a:buNone/>
            </a:pPr>
            <a:r>
              <a:rPr lang="en-US" sz="8000" b="1" dirty="0" smtClean="0">
                <a:solidFill>
                  <a:schemeClr val="bg1"/>
                </a:solidFill>
                <a:latin typeface="Papyrus" panose="03070502060502030205" pitchFamily="66" charset="0"/>
              </a:rPr>
              <a:t> Testimony to</a:t>
            </a:r>
          </a:p>
          <a:p>
            <a:pPr marL="0" indent="0" algn="ctr">
              <a:spcBef>
                <a:spcPts val="1800"/>
              </a:spcBef>
              <a:spcAft>
                <a:spcPts val="600"/>
              </a:spcAft>
              <a:buNone/>
            </a:pPr>
            <a:r>
              <a:rPr lang="en-US" sz="8000" b="1" dirty="0" smtClean="0">
                <a:solidFill>
                  <a:schemeClr val="bg1"/>
                </a:solidFill>
                <a:latin typeface="Papyrus" panose="03070502060502030205" pitchFamily="66" charset="0"/>
              </a:rPr>
              <a:t> CHRIST</a:t>
            </a:r>
            <a:endParaRPr lang="en-US" sz="8000" b="1" dirty="0" smtClean="0">
              <a:solidFill>
                <a:schemeClr val="bg1"/>
              </a:solidFill>
              <a:latin typeface="Papyrus" panose="03070502060502030205" pitchFamily="66" charset="0"/>
            </a:endParaRPr>
          </a:p>
        </p:txBody>
      </p:sp>
    </p:spTree>
    <p:extLst>
      <p:ext uri="{BB962C8B-B14F-4D97-AF65-F5344CB8AC3E}">
        <p14:creationId xmlns:p14="http://schemas.microsoft.com/office/powerpoint/2010/main" val="782155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1918</TotalTime>
  <Words>217</Words>
  <Application>Microsoft Office PowerPoint</Application>
  <PresentationFormat>On-screen Show (4:3)</PresentationFormat>
  <Paragraphs>16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Gill Sans MT</vt:lpstr>
      <vt:lpstr>Papyrus</vt:lpstr>
      <vt:lpstr>Office Theme</vt:lpstr>
      <vt:lpstr>EXODUS The Greatest (OT) Story Ever Told </vt:lpstr>
      <vt:lpstr>PowerPoint Presentation</vt:lpstr>
      <vt:lpstr>PowerPoint Presentation</vt:lpstr>
      <vt:lpstr>PowerPoint Presentation</vt:lpstr>
      <vt:lpstr>PowerPoint Presentation</vt:lpstr>
      <vt:lpstr>PowerPoint Presentation</vt:lpstr>
    </vt:vector>
  </TitlesOfParts>
  <Company>CSL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Through the Sea</dc:title>
  <dc:creator>Egger, Thomas</dc:creator>
  <cp:lastModifiedBy>Egger, Thomas</cp:lastModifiedBy>
  <cp:revision>79</cp:revision>
  <cp:lastPrinted>2019-01-09T21:03:00Z</cp:lastPrinted>
  <dcterms:created xsi:type="dcterms:W3CDTF">2015-10-18T01:00:40Z</dcterms:created>
  <dcterms:modified xsi:type="dcterms:W3CDTF">2019-01-25T04:00:52Z</dcterms:modified>
</cp:coreProperties>
</file>