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60" r:id="rId6"/>
    <p:sldId id="283" r:id="rId7"/>
    <p:sldId id="282" r:id="rId8"/>
    <p:sldId id="258" r:id="rId9"/>
    <p:sldId id="285" r:id="rId10"/>
    <p:sldId id="267" r:id="rId11"/>
    <p:sldId id="269" r:id="rId12"/>
    <p:sldId id="284" r:id="rId13"/>
    <p:sldId id="268" r:id="rId14"/>
    <p:sldId id="261" r:id="rId15"/>
    <p:sldId id="270" r:id="rId16"/>
    <p:sldId id="271" r:id="rId17"/>
    <p:sldId id="262" r:id="rId18"/>
    <p:sldId id="272" r:id="rId19"/>
    <p:sldId id="273" r:id="rId20"/>
    <p:sldId id="263" r:id="rId21"/>
    <p:sldId id="274" r:id="rId22"/>
    <p:sldId id="264" r:id="rId23"/>
    <p:sldId id="275" r:id="rId24"/>
    <p:sldId id="276" r:id="rId25"/>
    <p:sldId id="265" r:id="rId26"/>
    <p:sldId id="277" r:id="rId27"/>
    <p:sldId id="281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77" autoAdjust="0"/>
    <p:restoredTop sz="94660"/>
  </p:normalViewPr>
  <p:slideViewPr>
    <p:cSldViewPr snapToGrid="0">
      <p:cViewPr>
        <p:scale>
          <a:sx n="100" d="100"/>
          <a:sy n="100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00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96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63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95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333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45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76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4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22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9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0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7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38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3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57ACEB-D85B-467F-BB1F-E475AA33574E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9C7DB1-BB2E-4030-9EE4-8F490BCBE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 10:32-45</a:t>
            </a:r>
            <a:br>
              <a:rPr lang="en-US" dirty="0" smtClean="0"/>
            </a:br>
            <a:r>
              <a:rPr lang="en-US" dirty="0" smtClean="0"/>
              <a:t>Series B </a:t>
            </a:r>
            <a:r>
              <a:rPr lang="en-US" smtClean="0"/>
              <a:t>– </a:t>
            </a:r>
            <a:r>
              <a:rPr lang="en-US" smtClean="0"/>
              <a:t>Lent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Jesus’ Third Passion Prediction and</a:t>
            </a:r>
          </a:p>
          <a:p>
            <a:r>
              <a:rPr lang="en-US" sz="2800" dirty="0" smtClean="0"/>
              <a:t>The Request of James and John</a:t>
            </a:r>
          </a:p>
        </p:txBody>
      </p:sp>
    </p:spTree>
    <p:extLst>
      <p:ext uri="{BB962C8B-B14F-4D97-AF65-F5344CB8AC3E}">
        <p14:creationId xmlns:p14="http://schemas.microsoft.com/office/powerpoint/2010/main" val="412893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ὃς ἂν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ὃς </a:t>
            </a:r>
            <a:r>
              <a:rPr lang="en-US" dirty="0" smtClean="0"/>
              <a:t>– masculine-singular-nominative of the relative pronoun – “who”</a:t>
            </a:r>
          </a:p>
          <a:p>
            <a:r>
              <a:rPr lang="en-US" dirty="0" smtClean="0"/>
              <a:t>This form uses an indicative form of the verb</a:t>
            </a:r>
          </a:p>
          <a:p>
            <a:r>
              <a:rPr lang="el-GR" dirty="0" smtClean="0"/>
              <a:t>ἂν</a:t>
            </a:r>
            <a:r>
              <a:rPr lang="en-US" dirty="0" smtClean="0"/>
              <a:t> – a particle that indicates that the action is not (yet) real; not really translatable.</a:t>
            </a:r>
          </a:p>
          <a:p>
            <a:r>
              <a:rPr lang="el-GR" dirty="0"/>
              <a:t>ὃς </a:t>
            </a:r>
            <a:r>
              <a:rPr lang="el-GR" dirty="0" smtClean="0"/>
              <a:t>ἂν</a:t>
            </a:r>
            <a:r>
              <a:rPr lang="en-US" dirty="0" smtClean="0"/>
              <a:t> – this form uses a subjunctive form of the verb – “who” or maybe “whoever”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1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Translate Mark 10:41-45.</a:t>
            </a:r>
          </a:p>
          <a:p>
            <a:r>
              <a:rPr lang="en-US" dirty="0" smtClean="0"/>
              <a:t>Identify and parse each infinitive and identify its function (SOAPER).</a:t>
            </a:r>
          </a:p>
          <a:p>
            <a:r>
              <a:rPr lang="en-US" dirty="0" smtClean="0"/>
              <a:t>Identify and resolve each participle.</a:t>
            </a:r>
          </a:p>
          <a:p>
            <a:r>
              <a:rPr lang="en-US" dirty="0" smtClean="0"/>
              <a:t>Properly translate relative clauses with </a:t>
            </a:r>
            <a:r>
              <a:rPr lang="el-GR" dirty="0"/>
              <a:t>ὃς ἂν</a:t>
            </a:r>
            <a:r>
              <a:rPr lang="en-US" dirty="0"/>
              <a:t> </a:t>
            </a:r>
            <a:r>
              <a:rPr lang="en-US" dirty="0" smtClean="0"/>
              <a:t>+ the subjunctive.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0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Mark 10:41-45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 has just predicted His impending suffering, death, and resurrection a third time. See Mark 10:32-34.</a:t>
            </a:r>
          </a:p>
          <a:p>
            <a:r>
              <a:rPr lang="en-US" dirty="0" smtClean="0"/>
              <a:t>James and John show that they do not understand when they ask to sit at Jesus’ right and left in His glory. Jesus responds to their misunderstanding. See Mark 10:35-40.</a:t>
            </a:r>
          </a:p>
          <a:p>
            <a:r>
              <a:rPr lang="en-US" dirty="0" smtClean="0"/>
              <a:t>The other disciples show that they do not understand when they become indignant with James and John. Jesus responds and teaches on discipleship. See Mark 10:41-45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2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10:41 –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ἄρχω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verb: I rule; middle: I begin to (+ infinitive)</a:t>
            </a:r>
          </a:p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ἀγανακτέω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verb: I am indignant</a:t>
            </a:r>
            <a:endParaRPr lang="en-US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84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10:41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dirty="0" smtClean="0"/>
              <a:t>Καὶ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</a:t>
            </a:r>
            <a:r>
              <a:rPr lang="el-GR" sz="2800" dirty="0" smtClean="0">
                <a:solidFill>
                  <a:srgbClr val="0070C0"/>
                </a:solidFill>
              </a:rPr>
              <a:t>ἀκούσαντες</a:t>
            </a:r>
            <a:r>
              <a:rPr lang="el-GR" sz="2800" dirty="0" smtClean="0"/>
              <a:t> </a:t>
            </a:r>
            <a:r>
              <a:rPr lang="el-GR" sz="2800" dirty="0"/>
              <a:t>οἱ </a:t>
            </a:r>
            <a:r>
              <a:rPr lang="el-GR" sz="2800" dirty="0" smtClean="0"/>
              <a:t>δέκα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l-GR" sz="2800" dirty="0">
                <a:solidFill>
                  <a:srgbClr val="FF0000"/>
                </a:solidFill>
              </a:rPr>
              <a:t>ἤρξαντο</a:t>
            </a:r>
            <a:r>
              <a:rPr lang="el-GR" sz="2800" dirty="0"/>
              <a:t> </a:t>
            </a:r>
            <a:r>
              <a:rPr lang="el-GR" sz="2800" dirty="0">
                <a:solidFill>
                  <a:srgbClr val="00B050"/>
                </a:solidFill>
              </a:rPr>
              <a:t>ἀγανακτεῖν</a:t>
            </a:r>
            <a:r>
              <a:rPr lang="el-GR" sz="2800" dirty="0"/>
              <a:t> περὶ Ἰακώβου καὶ Ἰωάννου</a:t>
            </a:r>
            <a:r>
              <a:rPr lang="en-US" sz="2800" dirty="0"/>
              <a:t>.*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10:41 –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ἀκούσαντες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Resolve the participle (PRRP)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Parse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Identify its referent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Establish its relative time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Identify its position and translate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ἀγανακτεῖν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What is the function (SOAPER)?</a:t>
            </a:r>
            <a:endParaRPr lang="en-US" dirty="0">
              <a:solidFill>
                <a:schemeClr val="tx1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5289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10:42 –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προσκαλέομαι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verb</a:t>
            </a:r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(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Passive deponent): I summon/call someone to myself</a:t>
            </a:r>
          </a:p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οἶδα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verb: I know (perfect in tense yet present in meaning)</a:t>
            </a:r>
          </a:p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δοκέω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verb: I seem (to be something)</a:t>
            </a:r>
          </a:p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ἄρχω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verb + genitive: I rule</a:t>
            </a:r>
          </a:p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κατακυριεύω</a:t>
            </a:r>
            <a:r>
              <a:rPr lang="en-US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– verb + genitive: I lord it over, I rule over</a:t>
            </a:r>
          </a:p>
          <a:p>
            <a:r>
              <a:rPr lang="el-GR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μέγας, μεγάλη, </a:t>
            </a:r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μέγα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adjective: great</a:t>
            </a:r>
          </a:p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κατεξουσιάζω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verb + genitive: I exercise authority over</a:t>
            </a:r>
          </a:p>
        </p:txBody>
      </p:sp>
    </p:spTree>
    <p:extLst>
      <p:ext uri="{BB962C8B-B14F-4D97-AF65-F5344CB8AC3E}">
        <p14:creationId xmlns:p14="http://schemas.microsoft.com/office/powerpoint/2010/main" val="235738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10:42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                 </a:t>
            </a:r>
            <a:r>
              <a:rPr lang="en-US" b="1" dirty="0"/>
              <a:t> </a:t>
            </a:r>
            <a:r>
              <a:rPr lang="el-GR" sz="7000" b="1" dirty="0" smtClean="0"/>
              <a:t>καὶ</a:t>
            </a:r>
            <a:r>
              <a:rPr lang="en-US" sz="7000" dirty="0"/>
              <a:t> </a:t>
            </a:r>
            <a:r>
              <a:rPr lang="en-US" sz="7000" dirty="0" smtClean="0"/>
              <a:t> </a:t>
            </a:r>
            <a:r>
              <a:rPr lang="el-GR" sz="7000" dirty="0" smtClean="0">
                <a:solidFill>
                  <a:srgbClr val="0070C0"/>
                </a:solidFill>
              </a:rPr>
              <a:t>προσκαλεσάμενος</a:t>
            </a:r>
            <a:r>
              <a:rPr lang="el-GR" sz="7000" dirty="0" smtClean="0"/>
              <a:t> αὐτοὺς</a:t>
            </a:r>
            <a:endParaRPr lang="en-US" sz="7000" dirty="0"/>
          </a:p>
          <a:p>
            <a:pPr marL="0" indent="0">
              <a:buNone/>
            </a:pPr>
            <a:r>
              <a:rPr lang="el-GR" sz="7000" dirty="0"/>
              <a:t>ὁ Ἰησοῦς </a:t>
            </a:r>
            <a:r>
              <a:rPr lang="el-GR" sz="7000" dirty="0">
                <a:solidFill>
                  <a:srgbClr val="FF0000"/>
                </a:solidFill>
              </a:rPr>
              <a:t>λέγει </a:t>
            </a:r>
            <a:r>
              <a:rPr lang="el-GR" sz="7000" dirty="0"/>
              <a:t>αὐτοῖς</a:t>
            </a:r>
            <a:r>
              <a:rPr lang="en-US" sz="7000" dirty="0" smtClean="0"/>
              <a:t>·</a:t>
            </a:r>
            <a:r>
              <a:rPr lang="en-US" sz="7000" dirty="0"/>
              <a:t> </a:t>
            </a:r>
            <a:endParaRPr lang="en-US" sz="7000" dirty="0" smtClean="0"/>
          </a:p>
          <a:p>
            <a:pPr marL="0" indent="0">
              <a:buNone/>
            </a:pPr>
            <a:r>
              <a:rPr lang="en-US" sz="7000" dirty="0">
                <a:solidFill>
                  <a:srgbClr val="FF0000"/>
                </a:solidFill>
              </a:rPr>
              <a:t> </a:t>
            </a:r>
            <a:r>
              <a:rPr lang="en-US" sz="7000" dirty="0" smtClean="0">
                <a:solidFill>
                  <a:srgbClr val="FF0000"/>
                </a:solidFill>
              </a:rPr>
              <a:t>     </a:t>
            </a:r>
            <a:r>
              <a:rPr lang="el-GR" sz="7000" dirty="0" smtClean="0">
                <a:solidFill>
                  <a:srgbClr val="FF0000"/>
                </a:solidFill>
              </a:rPr>
              <a:t>οἴδατε</a:t>
            </a:r>
            <a:r>
              <a:rPr lang="en-US" sz="7000" dirty="0" smtClean="0">
                <a:solidFill>
                  <a:srgbClr val="FF0000"/>
                </a:solidFill>
              </a:rPr>
              <a:t> </a:t>
            </a:r>
            <a:r>
              <a:rPr lang="el-GR" sz="7000" b="1" dirty="0" smtClean="0"/>
              <a:t>ὅτι</a:t>
            </a:r>
            <a:r>
              <a:rPr lang="el-GR" sz="7000" dirty="0" smtClean="0"/>
              <a:t> </a:t>
            </a:r>
            <a:r>
              <a:rPr lang="el-GR" sz="7000" u="sng" dirty="0"/>
              <a:t>οἱ </a:t>
            </a:r>
            <a:r>
              <a:rPr lang="el-GR" sz="7000" u="sng" dirty="0">
                <a:solidFill>
                  <a:srgbClr val="0070C0"/>
                </a:solidFill>
              </a:rPr>
              <a:t>δοκοῦντες</a:t>
            </a:r>
            <a:r>
              <a:rPr lang="el-GR" sz="7000" dirty="0"/>
              <a:t> </a:t>
            </a:r>
            <a:r>
              <a:rPr lang="el-GR" sz="7000" dirty="0">
                <a:solidFill>
                  <a:srgbClr val="00B050"/>
                </a:solidFill>
              </a:rPr>
              <a:t>ἄρχειν</a:t>
            </a:r>
            <a:r>
              <a:rPr lang="el-GR" sz="7000" dirty="0"/>
              <a:t> τῶν </a:t>
            </a:r>
            <a:r>
              <a:rPr lang="el-GR" sz="7000" dirty="0" smtClean="0"/>
              <a:t>ἐθνῶν</a:t>
            </a:r>
            <a:endParaRPr lang="en-US" sz="7000" dirty="0" smtClean="0"/>
          </a:p>
          <a:p>
            <a:pPr marL="0" indent="0">
              <a:buNone/>
            </a:pPr>
            <a:r>
              <a:rPr lang="en-US" sz="7000" dirty="0">
                <a:solidFill>
                  <a:srgbClr val="FF0000"/>
                </a:solidFill>
              </a:rPr>
              <a:t> </a:t>
            </a:r>
            <a:r>
              <a:rPr lang="en-US" sz="7000" dirty="0" smtClean="0">
                <a:solidFill>
                  <a:srgbClr val="FF0000"/>
                </a:solidFill>
              </a:rPr>
              <a:t>         </a:t>
            </a:r>
            <a:r>
              <a:rPr lang="el-GR" sz="7000" dirty="0" smtClean="0">
                <a:solidFill>
                  <a:srgbClr val="FF0000"/>
                </a:solidFill>
              </a:rPr>
              <a:t>κατακυριεύουσιν</a:t>
            </a:r>
            <a:r>
              <a:rPr lang="el-GR" sz="7000" dirty="0" smtClean="0"/>
              <a:t> αὐτῶν</a:t>
            </a:r>
            <a:endParaRPr lang="en-US" sz="7000" dirty="0"/>
          </a:p>
          <a:p>
            <a:pPr marL="0" indent="0">
              <a:buNone/>
            </a:pPr>
            <a:r>
              <a:rPr lang="en-US" sz="7000" b="1" dirty="0" smtClean="0"/>
              <a:t>          </a:t>
            </a:r>
            <a:r>
              <a:rPr lang="el-GR" sz="7000" b="1" dirty="0" smtClean="0"/>
              <a:t>καὶ</a:t>
            </a:r>
            <a:r>
              <a:rPr lang="el-GR" sz="7000" dirty="0" smtClean="0"/>
              <a:t> </a:t>
            </a:r>
            <a:r>
              <a:rPr lang="el-GR" sz="7000" dirty="0"/>
              <a:t>οἱ ⸂μεγάλοι αὐτῶν⸃ </a:t>
            </a:r>
            <a:r>
              <a:rPr lang="el-GR" sz="7000" dirty="0">
                <a:solidFill>
                  <a:srgbClr val="FF0000"/>
                </a:solidFill>
              </a:rPr>
              <a:t>κατεξουσιάζουσιν</a:t>
            </a:r>
            <a:r>
              <a:rPr lang="el-GR" sz="7000" dirty="0"/>
              <a:t> αὐτῶν.*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8072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10:42 –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>
                <a:solidFill>
                  <a:srgbClr val="0070C0"/>
                </a:solidFill>
              </a:rPr>
              <a:t>προσκαλεσάμενος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Resolve the participle (PRRP)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Parse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Identify its referent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Establish its relative time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Identify its position and translate</a:t>
            </a:r>
          </a:p>
          <a:p>
            <a:r>
              <a:rPr lang="el-GR" dirty="0">
                <a:solidFill>
                  <a:srgbClr val="FF0000"/>
                </a:solidFill>
              </a:rPr>
              <a:t>λέγει </a:t>
            </a:r>
            <a:r>
              <a:rPr lang="en-US" dirty="0" smtClean="0">
                <a:solidFill>
                  <a:schemeClr val="tx1"/>
                </a:solidFill>
              </a:rPr>
              <a:t>– historic present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l-GR" u="sng" dirty="0" smtClean="0"/>
              <a:t>οἱ </a:t>
            </a:r>
            <a:r>
              <a:rPr lang="el-GR" u="sng" dirty="0">
                <a:solidFill>
                  <a:srgbClr val="0070C0"/>
                </a:solidFill>
              </a:rPr>
              <a:t>δοκοῦντες</a:t>
            </a:r>
            <a:r>
              <a:rPr lang="el-GR" dirty="0"/>
              <a:t> </a:t>
            </a:r>
            <a:r>
              <a:rPr lang="en-US" dirty="0" smtClean="0"/>
              <a:t>– substantized participle; functions as a noun</a:t>
            </a:r>
          </a:p>
          <a:p>
            <a:r>
              <a:rPr lang="el-GR" dirty="0">
                <a:solidFill>
                  <a:srgbClr val="00B050"/>
                </a:solidFill>
              </a:rPr>
              <a:t>ἄρχειν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What is the function (SOAPER)?</a:t>
            </a:r>
            <a:endParaRPr lang="en-US" dirty="0">
              <a:solidFill>
                <a:schemeClr val="tx1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91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10:43 –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οὕτως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adverb: in this manner, thus, so</a:t>
            </a:r>
          </a:p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ἐν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+ dative – preposition: in, among</a:t>
            </a:r>
            <a:endParaRPr lang="en-US" dirty="0"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  <a:p>
            <a:r>
              <a:rPr lang="el-GR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διάκονος, </a:t>
            </a:r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ου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noun: servant</a:t>
            </a:r>
          </a:p>
        </p:txBody>
      </p:sp>
    </p:spTree>
    <p:extLst>
      <p:ext uri="{BB962C8B-B14F-4D97-AF65-F5344CB8AC3E}">
        <p14:creationId xmlns:p14="http://schemas.microsoft.com/office/powerpoint/2010/main" val="72395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Request of James and </a:t>
            </a:r>
            <a:r>
              <a:rPr lang="en-US" dirty="0" smtClean="0"/>
              <a:t>John</a:t>
            </a:r>
            <a:endParaRPr lang="en-US" dirty="0"/>
          </a:p>
        </p:txBody>
      </p:sp>
      <p:pic>
        <p:nvPicPr>
          <p:cNvPr id="1026" name="Picture 2" descr="https://encrypted-tbn0.gstatic.com/images?q=tbn:ANd9GcSdOeH-OFzAzzZaLLe78PItWcZE7A4Au3JMr0crKdwkZef6gsF-coUVG9xok0KUNosuxhg&amp;usqp=CA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69" y="2603862"/>
            <a:ext cx="7402285" cy="34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60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10:43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3100" dirty="0"/>
              <a:t>οὐχ οὕτως </a:t>
            </a:r>
            <a:r>
              <a:rPr lang="el-GR" sz="3100" b="1" dirty="0"/>
              <a:t>δέ</a:t>
            </a:r>
            <a:r>
              <a:rPr lang="el-GR" sz="3100" dirty="0"/>
              <a:t> ⸀</a:t>
            </a:r>
            <a:r>
              <a:rPr lang="el-GR" sz="3100" dirty="0">
                <a:solidFill>
                  <a:srgbClr val="FF0000"/>
                </a:solidFill>
              </a:rPr>
              <a:t>ἐστιν</a:t>
            </a:r>
            <a:r>
              <a:rPr lang="el-GR" sz="3100" dirty="0"/>
              <a:t> ἐν ὑμῖν</a:t>
            </a:r>
            <a:r>
              <a:rPr lang="el-GR" sz="3100" dirty="0" smtClean="0"/>
              <a:t>,</a:t>
            </a:r>
            <a:endParaRPr lang="en-US" sz="3100" dirty="0"/>
          </a:p>
          <a:p>
            <a:pPr marL="0" indent="0">
              <a:buNone/>
            </a:pPr>
            <a:r>
              <a:rPr lang="el-GR" sz="3100" b="1" dirty="0" smtClean="0"/>
              <a:t>ἀλλʼ</a:t>
            </a:r>
            <a:endParaRPr lang="en-US" sz="3100" dirty="0"/>
          </a:p>
          <a:p>
            <a:pPr marL="0" indent="0">
              <a:buNone/>
            </a:pPr>
            <a:r>
              <a:rPr lang="en-US" sz="3100" dirty="0" smtClean="0"/>
              <a:t>     </a:t>
            </a:r>
            <a:r>
              <a:rPr lang="el-GR" sz="3100" dirty="0" smtClean="0"/>
              <a:t>ὃς </a:t>
            </a:r>
            <a:r>
              <a:rPr lang="el-GR" sz="3100" dirty="0"/>
              <a:t>ἂν </a:t>
            </a:r>
            <a:r>
              <a:rPr lang="el-GR" sz="3100" dirty="0">
                <a:solidFill>
                  <a:srgbClr val="FF0000"/>
                </a:solidFill>
              </a:rPr>
              <a:t>θέλῃ</a:t>
            </a:r>
            <a:r>
              <a:rPr lang="el-GR" sz="3100" dirty="0"/>
              <a:t> μέγας ⸁</a:t>
            </a:r>
            <a:r>
              <a:rPr lang="el-GR" sz="3100" dirty="0">
                <a:solidFill>
                  <a:srgbClr val="00B050"/>
                </a:solidFill>
              </a:rPr>
              <a:t>γενέσθαι</a:t>
            </a:r>
            <a:r>
              <a:rPr lang="el-GR" sz="3100" dirty="0"/>
              <a:t> ἐν </a:t>
            </a:r>
            <a:r>
              <a:rPr lang="el-GR" sz="3100" dirty="0" smtClean="0"/>
              <a:t>ὑμῖν</a:t>
            </a:r>
            <a:endParaRPr lang="en-US" sz="3100" dirty="0"/>
          </a:p>
          <a:p>
            <a:pPr marL="0" indent="0">
              <a:buNone/>
            </a:pPr>
            <a:r>
              <a:rPr lang="el-GR" sz="3100" dirty="0" smtClean="0"/>
              <a:t>⸀</a:t>
            </a:r>
            <a:r>
              <a:rPr lang="el-GR" sz="3100" baseline="30000" dirty="0"/>
              <a:t>1</a:t>
            </a:r>
            <a:r>
              <a:rPr lang="el-GR" sz="3100" dirty="0">
                <a:solidFill>
                  <a:srgbClr val="FF0000"/>
                </a:solidFill>
              </a:rPr>
              <a:t>ἔσται</a:t>
            </a:r>
            <a:r>
              <a:rPr lang="el-GR" sz="3100" dirty="0"/>
              <a:t> ὑμῶν διάκονος,*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84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10:43 –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γενέσθαι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What is the function (SOAPER)?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ἔσται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Note mood and tense: Is this a regular future or an imperatival future?</a:t>
            </a:r>
          </a:p>
          <a:p>
            <a:r>
              <a:rPr lang="el-GR" u="sng" dirty="0"/>
              <a:t>ὑμῶν</a:t>
            </a:r>
            <a:r>
              <a:rPr lang="el-GR" dirty="0"/>
              <a:t> διάκονος</a:t>
            </a:r>
            <a:r>
              <a:rPr lang="en-US" dirty="0" smtClean="0"/>
              <a:t> – Genitive comes before the noun it possesses; genitive is emphatic.</a:t>
            </a:r>
            <a:endParaRPr lang="en-US" dirty="0">
              <a:solidFill>
                <a:schemeClr val="tx1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8228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10:44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dirty="0"/>
              <a:t>καὶ</a:t>
            </a:r>
            <a:endParaRPr lang="en-US" sz="2800" dirty="0"/>
          </a:p>
          <a:p>
            <a:pPr marL="0" indent="0">
              <a:buNone/>
            </a:pPr>
            <a:r>
              <a:rPr lang="el-GR" sz="2800" dirty="0"/>
              <a:t>	ὃς ἂν </a:t>
            </a:r>
            <a:r>
              <a:rPr lang="el-GR" sz="2800" dirty="0">
                <a:solidFill>
                  <a:srgbClr val="FF0000"/>
                </a:solidFill>
              </a:rPr>
              <a:t>θέλῃ</a:t>
            </a:r>
            <a:r>
              <a:rPr lang="el-GR" sz="2800" dirty="0"/>
              <a:t> ⸂ἐν ὑμῖν </a:t>
            </a:r>
            <a:r>
              <a:rPr lang="el-GR" sz="2800" dirty="0">
                <a:solidFill>
                  <a:srgbClr val="00B050"/>
                </a:solidFill>
              </a:rPr>
              <a:t>εἶναι</a:t>
            </a:r>
            <a:r>
              <a:rPr lang="el-GR" sz="2800" dirty="0"/>
              <a:t>⸃ *</a:t>
            </a:r>
            <a:r>
              <a:rPr lang="el-GR" sz="2800" dirty="0" smtClean="0"/>
              <a:t>πρῶτος</a:t>
            </a:r>
            <a:r>
              <a:rPr lang="el-GR" sz="2800" dirty="0"/>
              <a:t> </a:t>
            </a:r>
            <a:endParaRPr lang="en-US" sz="2800" dirty="0"/>
          </a:p>
          <a:p>
            <a:pPr marL="0" indent="0">
              <a:buNone/>
            </a:pPr>
            <a:r>
              <a:rPr lang="el-GR" sz="2800" dirty="0">
                <a:solidFill>
                  <a:srgbClr val="FF0000"/>
                </a:solidFill>
              </a:rPr>
              <a:t>ἔσται</a:t>
            </a:r>
            <a:r>
              <a:rPr lang="el-GR" sz="2800" dirty="0"/>
              <a:t> πάντων δοῦλος·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21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10:44 –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εἶναι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What is the function (SOAPER)?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ἔσται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dirty="0">
                <a:solidFill>
                  <a:schemeClr val="tx1"/>
                </a:solidFill>
              </a:rPr>
              <a:t>Note mood and tense: Is this a regular future or an imperatival future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  <a:p>
            <a:r>
              <a:rPr lang="el-GR" u="sng" dirty="0"/>
              <a:t>πάντων</a:t>
            </a:r>
            <a:r>
              <a:rPr lang="el-GR" dirty="0"/>
              <a:t> </a:t>
            </a:r>
            <a:r>
              <a:rPr lang="el-GR" dirty="0" smtClean="0"/>
              <a:t>δοῦλος</a:t>
            </a:r>
            <a:r>
              <a:rPr lang="en-US" dirty="0" smtClean="0"/>
              <a:t> </a:t>
            </a:r>
            <a:r>
              <a:rPr lang="en-US" dirty="0"/>
              <a:t>– Genitive comes before the noun it possesses; genitive is emphatic.</a:t>
            </a:r>
            <a:endParaRPr lang="en-US" dirty="0">
              <a:solidFill>
                <a:schemeClr val="tx1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7652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10:45 –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καὶ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adverb (here): even, also</a:t>
            </a:r>
          </a:p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διακονέω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verb: I serve</a:t>
            </a:r>
          </a:p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δίδωμι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verb: I give</a:t>
            </a:r>
          </a:p>
          <a:p>
            <a:r>
              <a:rPr lang="el-GR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λύτρον, </a:t>
            </a:r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ου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– noun: price of release, ransom</a:t>
            </a:r>
          </a:p>
          <a:p>
            <a:r>
              <a:rPr lang="el-GR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ἀντί</a:t>
            </a:r>
            <a:r>
              <a:rPr lang="en-US" dirty="0" smtClean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+ genitive – preposition: in behalf of, for</a:t>
            </a:r>
          </a:p>
        </p:txBody>
      </p:sp>
    </p:spTree>
    <p:extLst>
      <p:ext uri="{BB962C8B-B14F-4D97-AF65-F5344CB8AC3E}">
        <p14:creationId xmlns:p14="http://schemas.microsoft.com/office/powerpoint/2010/main" val="51210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10:45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καὶ</a:t>
            </a:r>
            <a:r>
              <a:rPr lang="el-GR" sz="2800" b="1" dirty="0"/>
              <a:t> γὰρ</a:t>
            </a:r>
            <a:r>
              <a:rPr lang="el-GR" sz="2800" dirty="0"/>
              <a:t> ὁ υἱὸς τοῦ ἀνθρώπου οὐκ </a:t>
            </a:r>
            <a:r>
              <a:rPr lang="el-GR" sz="2800" dirty="0">
                <a:solidFill>
                  <a:srgbClr val="FF0000"/>
                </a:solidFill>
              </a:rPr>
              <a:t>ἦλθεν</a:t>
            </a:r>
            <a:r>
              <a:rPr lang="el-GR" sz="2800" dirty="0"/>
              <a:t> </a:t>
            </a:r>
            <a:r>
              <a:rPr lang="el-GR" sz="2800" dirty="0" smtClean="0">
                <a:solidFill>
                  <a:srgbClr val="00B050"/>
                </a:solidFill>
              </a:rPr>
              <a:t>διακονηθῆναι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l-GR" sz="2800" b="1" dirty="0" smtClean="0"/>
              <a:t>ἀλλὰ</a:t>
            </a:r>
            <a:r>
              <a:rPr lang="el-GR" sz="2800" dirty="0" smtClean="0"/>
              <a:t> </a:t>
            </a:r>
            <a:r>
              <a:rPr lang="el-GR" sz="2800" dirty="0">
                <a:solidFill>
                  <a:srgbClr val="00B050"/>
                </a:solidFill>
              </a:rPr>
              <a:t>διακονῆσαι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l-GR" sz="2800" dirty="0"/>
              <a:t> </a:t>
            </a:r>
            <a:r>
              <a:rPr lang="el-GR" sz="2800" b="1" dirty="0" smtClean="0"/>
              <a:t>καὶ</a:t>
            </a:r>
            <a:r>
              <a:rPr lang="el-GR" sz="2800" dirty="0" smtClean="0"/>
              <a:t> </a:t>
            </a:r>
            <a:r>
              <a:rPr lang="el-GR" sz="2800" dirty="0">
                <a:solidFill>
                  <a:srgbClr val="00B050"/>
                </a:solidFill>
              </a:rPr>
              <a:t>δοῦναι </a:t>
            </a:r>
            <a:r>
              <a:rPr lang="el-GR" sz="2800" dirty="0"/>
              <a:t>τὴν ψυχὴν αὐτοῦ λύτρον ἀντὶ πολλῶν*.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11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smtClean="0"/>
              <a:t>10:45 –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διακονηθῆναι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– What is the function (SOAPER)?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διακονῆσαι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What is the function (SOAPER</a:t>
            </a:r>
            <a:r>
              <a:rPr lang="en-US" dirty="0" smtClean="0">
                <a:solidFill>
                  <a:schemeClr val="tx1"/>
                </a:solidFill>
              </a:rPr>
              <a:t>)?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δοῦναι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What is the function (SOAPER</a:t>
            </a:r>
            <a:r>
              <a:rPr lang="en-US" dirty="0" smtClean="0">
                <a:solidFill>
                  <a:schemeClr val="tx1"/>
                </a:solidFill>
              </a:rPr>
              <a:t>)?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76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Jesus’ third passion prediction gives many more details about what He will suffer.</a:t>
            </a:r>
          </a:p>
          <a:p>
            <a:r>
              <a:rPr lang="en-US" dirty="0" smtClean="0"/>
              <a:t>Note that each of the three passion predictions includes the detail of Jesus rising again on the third day. See 8:31 and 9:30-32.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7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10:37, James and John ask to sit at Jesus’ right and left hand in His glory (</a:t>
            </a:r>
            <a:r>
              <a:rPr lang="el-GR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τῇ δόξῃ σου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What is Jesus’ glory in Mark’s Gospel? </a:t>
            </a:r>
            <a:r>
              <a:rPr lang="en-US" b="1" i="1" dirty="0" smtClean="0"/>
              <a:t>It is His crucifixion!</a:t>
            </a:r>
            <a:endParaRPr lang="en-US" dirty="0" smtClean="0"/>
          </a:p>
          <a:p>
            <a:r>
              <a:rPr lang="en-US" dirty="0" smtClean="0"/>
              <a:t>Why/How is Jesus’ crucifixion His glory?</a:t>
            </a:r>
          </a:p>
          <a:p>
            <a:r>
              <a:rPr lang="en-US" dirty="0" smtClean="0"/>
              <a:t>So they do not know what they are asking!</a:t>
            </a:r>
          </a:p>
          <a:p>
            <a:r>
              <a:rPr lang="en-US" dirty="0" smtClean="0"/>
              <a:t>Jesus says that this is not His to give, but it is for those to whom it is prepared—namely the two robbers crucified at Jesus’ right and left.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39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does it mean to drink Jesus’ cup (</a:t>
            </a:r>
            <a:r>
              <a:rPr lang="el-GR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ποτήριον</a:t>
            </a:r>
            <a:r>
              <a:rPr lang="en-US" dirty="0" smtClean="0"/>
              <a:t>) and be baptized with Jesus’ baptism (</a:t>
            </a:r>
            <a:r>
              <a:rPr lang="el-GR" dirty="0"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βάπτισμα</a:t>
            </a:r>
            <a:r>
              <a:rPr lang="en-US" dirty="0" smtClean="0"/>
              <a:t>)?</a:t>
            </a:r>
          </a:p>
          <a:p>
            <a:r>
              <a:rPr lang="en-US" dirty="0" smtClean="0"/>
              <a:t>Cup likely refers to fulfillment of Jesus’ mission in His suffering and crucifixion, referred to later as “a cup” (14:36).</a:t>
            </a:r>
          </a:p>
          <a:p>
            <a:r>
              <a:rPr lang="en-US" dirty="0" smtClean="0"/>
              <a:t>Jesus’ baptism (see 1:9-11) begins His ministry—and this ministry was always meant to conclude with His suffering and death. Note the parallel in Mark between Jesus’ baptism and His death (see 15:37-39).</a:t>
            </a:r>
          </a:p>
          <a:p>
            <a:r>
              <a:rPr lang="en-US" dirty="0" smtClean="0"/>
              <a:t>So, to drink Jesus’ cup and be baptized with His baptism is to suffer because of Him and His word (see 8:34-38).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5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Pericope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10:32-34 – Jesus predicts His suffering, death, and resurrection a third time while going up to Jerusalem.</a:t>
            </a:r>
          </a:p>
          <a:p>
            <a:r>
              <a:rPr lang="en-US" dirty="0" smtClean="0"/>
              <a:t>Mark 10:35-40 – James and John request to sit at Jesus’ right and left in His glory; Jesus </a:t>
            </a:r>
            <a:r>
              <a:rPr lang="en-US" dirty="0" smtClean="0"/>
              <a:t>responds that they do not know what they are asking.</a:t>
            </a:r>
            <a:endParaRPr lang="en-US" dirty="0" smtClean="0"/>
          </a:p>
          <a:p>
            <a:r>
              <a:rPr lang="en-US" dirty="0" smtClean="0"/>
              <a:t>Mark 10:41-45 – The other disciples are indignant with James and John; Jesus </a:t>
            </a:r>
            <a:r>
              <a:rPr lang="en-US" dirty="0" smtClean="0"/>
              <a:t>responds and teaches on what it means to be great in the reign of God.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5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great in the kingdom is the opposite of being great in the world.</a:t>
            </a:r>
          </a:p>
          <a:p>
            <a:r>
              <a:rPr lang="en-US" dirty="0" smtClean="0"/>
              <a:t>Jesus is the example: Though He is the divine Son of God, He did not come to be served but to serve. See Philippians 2:1-11.</a:t>
            </a:r>
          </a:p>
          <a:p>
            <a:r>
              <a:rPr lang="en-US" dirty="0" smtClean="0"/>
              <a:t>Jesus’ ultimate service: He gave His life as a ransom (or a thing in exchange) for many people.</a:t>
            </a:r>
          </a:p>
          <a:p>
            <a:r>
              <a:rPr lang="en-US" dirty="0" smtClean="0"/>
              <a:t>Note: </a:t>
            </a:r>
            <a:r>
              <a:rPr lang="el-GR" dirty="0">
                <a:solidFill>
                  <a:schemeClr val="tx1"/>
                </a:solidFill>
              </a:rPr>
              <a:t>οἱ δοκοῦντες ἄρχειν τῶν ἐθνῶν </a:t>
            </a:r>
            <a:r>
              <a:rPr lang="en-US" dirty="0" smtClean="0">
                <a:solidFill>
                  <a:schemeClr val="tx1"/>
                </a:solidFill>
              </a:rPr>
              <a:t>– Does the use of </a:t>
            </a:r>
            <a:r>
              <a:rPr lang="el-GR" dirty="0" smtClean="0">
                <a:solidFill>
                  <a:schemeClr val="tx1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δοκέω</a:t>
            </a:r>
            <a:r>
              <a:rPr lang="en-US" dirty="0" smtClean="0">
                <a:solidFill>
                  <a:schemeClr val="tx1"/>
                </a:solidFill>
                <a:latin typeface="Cardo" panose="02020600000000000000" pitchFamily="18" charset="-79"/>
                <a:ea typeface="Cardo" panose="02020600000000000000" pitchFamily="18" charset="-79"/>
                <a:cs typeface="Cardo" panose="02020600000000000000" pitchFamily="18" charset="-79"/>
              </a:rPr>
              <a:t> here indicate that the rulers of the Gentiles only appear to be in charge?</a:t>
            </a:r>
            <a:endParaRPr lang="en-US" dirty="0">
              <a:solidFill>
                <a:schemeClr val="tx1"/>
              </a:solidFill>
              <a:latin typeface="Cardo" panose="02020600000000000000" pitchFamily="18" charset="-79"/>
              <a:ea typeface="Cardo" panose="02020600000000000000" pitchFamily="18" charset="-79"/>
              <a:cs typeface="Cardo" panose="02020600000000000000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317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Some Greek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Infinitives</a:t>
            </a:r>
          </a:p>
          <a:p>
            <a:r>
              <a:rPr lang="en-US" dirty="0" smtClean="0"/>
              <a:t>Attendant Circumstance Participle according to Daniel Wallace</a:t>
            </a:r>
          </a:p>
          <a:p>
            <a:r>
              <a:rPr lang="el-GR" dirty="0"/>
              <a:t>ὃς ἂν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9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Infinitive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infinitive is a verbal noun.</a:t>
            </a:r>
          </a:p>
          <a:p>
            <a:r>
              <a:rPr lang="en-US" dirty="0" smtClean="0"/>
              <a:t>As a verb an infinitive has. . .</a:t>
            </a:r>
          </a:p>
          <a:p>
            <a:r>
              <a:rPr lang="en-US" dirty="0" smtClean="0"/>
              <a:t>Aspect/Focus (aka Tense)</a:t>
            </a:r>
            <a:endParaRPr lang="en-US" dirty="0" smtClean="0"/>
          </a:p>
          <a:p>
            <a:pPr lvl="1"/>
            <a:r>
              <a:rPr lang="en-US" dirty="0" smtClean="0"/>
              <a:t>Present/Focus on connection (translate with an option from p. </a:t>
            </a:r>
            <a:r>
              <a:rPr lang="en-US" dirty="0" smtClean="0"/>
              <a:t>60 of </a:t>
            </a:r>
            <a:r>
              <a:rPr lang="en-US" i="1" dirty="0" smtClean="0"/>
              <a:t>FGG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Aorist/Focus on action</a:t>
            </a:r>
          </a:p>
          <a:p>
            <a:pPr lvl="1"/>
            <a:r>
              <a:rPr lang="en-US" dirty="0" smtClean="0"/>
              <a:t>Perfect/Focus on present result of past action</a:t>
            </a:r>
          </a:p>
          <a:p>
            <a:r>
              <a:rPr lang="en-US" dirty="0" smtClean="0"/>
              <a:t>Voice – Active, Middle, or Passive</a:t>
            </a:r>
          </a:p>
          <a:p>
            <a:r>
              <a:rPr lang="en-US" dirty="0" smtClean="0"/>
              <a:t>See infinitive morphology handout.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3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Infinitive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</a:t>
            </a:r>
            <a:r>
              <a:rPr lang="en-US" dirty="0" smtClean="0"/>
              <a:t>a verb an </a:t>
            </a:r>
            <a:r>
              <a:rPr lang="en-US" dirty="0" smtClean="0"/>
              <a:t>infinitive. . .</a:t>
            </a:r>
            <a:endParaRPr lang="en-US" dirty="0" smtClean="0"/>
          </a:p>
          <a:p>
            <a:r>
              <a:rPr lang="en-US" dirty="0" smtClean="0"/>
              <a:t>Will have a subject.</a:t>
            </a:r>
            <a:endParaRPr lang="en-US" dirty="0" smtClean="0"/>
          </a:p>
          <a:p>
            <a:pPr lvl="1"/>
            <a:r>
              <a:rPr lang="en-US" dirty="0" smtClean="0"/>
              <a:t>Often the subject of the infinitive will be the subject of the main verb.</a:t>
            </a:r>
            <a:endParaRPr lang="el-GR" dirty="0" smtClean="0"/>
          </a:p>
          <a:p>
            <a:pPr lvl="1"/>
            <a:r>
              <a:rPr lang="el-GR" dirty="0" smtClean="0"/>
              <a:t>ὁ δοῦλος θέλει ἰδεῖν τὸν κύριον</a:t>
            </a:r>
            <a:r>
              <a:rPr lang="el-GR" dirty="0"/>
              <a:t>. δοῦλος </a:t>
            </a:r>
            <a:r>
              <a:rPr lang="en-US" dirty="0" smtClean="0"/>
              <a:t>is subject of </a:t>
            </a:r>
            <a:r>
              <a:rPr lang="el-GR" dirty="0" smtClean="0"/>
              <a:t>ἰδεῖν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When the subject of an infinitive is not the subject of the main verb, the subject of the infinitive will be in the accusative case.</a:t>
            </a:r>
          </a:p>
          <a:p>
            <a:pPr lvl="1"/>
            <a:r>
              <a:rPr lang="el-GR" dirty="0"/>
              <a:t>ὁ δοῦλος θέλει </a:t>
            </a:r>
            <a:r>
              <a:rPr lang="el-GR" dirty="0" smtClean="0"/>
              <a:t>με ἰδεῖν </a:t>
            </a:r>
            <a:r>
              <a:rPr lang="el-GR" dirty="0"/>
              <a:t>τὸν κύριον. με</a:t>
            </a:r>
            <a:r>
              <a:rPr lang="el-GR" dirty="0" smtClean="0"/>
              <a:t> </a:t>
            </a:r>
            <a:r>
              <a:rPr lang="en-US" dirty="0"/>
              <a:t>is subject of </a:t>
            </a:r>
            <a:r>
              <a:rPr lang="el-GR" dirty="0"/>
              <a:t>ἰδεῖν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May have a direct object or predicate accusative.</a:t>
            </a:r>
          </a:p>
          <a:p>
            <a:r>
              <a:rPr lang="en-US" dirty="0" smtClean="0"/>
              <a:t>Can be modified by an adverb.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3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Infinitive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</a:t>
            </a:r>
            <a:r>
              <a:rPr lang="en-US" dirty="0" smtClean="0"/>
              <a:t>a </a:t>
            </a:r>
            <a:r>
              <a:rPr lang="en-US" dirty="0" smtClean="0"/>
              <a:t>noun </a:t>
            </a:r>
            <a:r>
              <a:rPr lang="en-US" dirty="0" smtClean="0"/>
              <a:t>an infinitive has. . .</a:t>
            </a:r>
          </a:p>
          <a:p>
            <a:r>
              <a:rPr lang="en-US" dirty="0" smtClean="0"/>
              <a:t>Gender – Always neuter</a:t>
            </a:r>
          </a:p>
          <a:p>
            <a:r>
              <a:rPr lang="en-US" dirty="0" smtClean="0"/>
              <a:t>Number – Always singular</a:t>
            </a:r>
          </a:p>
          <a:p>
            <a:r>
              <a:rPr lang="en-US" dirty="0" smtClean="0"/>
              <a:t>Case (but no case endings)</a:t>
            </a:r>
          </a:p>
          <a:p>
            <a:pPr lvl="1"/>
            <a:r>
              <a:rPr lang="en-US" dirty="0" smtClean="0"/>
              <a:t>Can be the subject of a verb (usually </a:t>
            </a:r>
            <a:r>
              <a:rPr lang="el-GR" dirty="0" smtClean="0"/>
              <a:t>ἐστι</a:t>
            </a:r>
            <a:r>
              <a:rPr lang="en-US" dirty="0" smtClean="0"/>
              <a:t>) – nominative </a:t>
            </a:r>
          </a:p>
          <a:p>
            <a:pPr lvl="1"/>
            <a:r>
              <a:rPr lang="en-US" dirty="0" smtClean="0"/>
              <a:t>Can be the direct object of a verb – accusative </a:t>
            </a:r>
          </a:p>
          <a:p>
            <a:pPr lvl="1"/>
            <a:r>
              <a:rPr lang="en-US" dirty="0" smtClean="0"/>
              <a:t>Can be the object of a preposition – genitive, dative, or accusative</a:t>
            </a:r>
            <a:endParaRPr lang="en-US" dirty="0" smtClean="0"/>
          </a:p>
          <a:p>
            <a:r>
              <a:rPr lang="en-US" dirty="0" smtClean="0"/>
              <a:t>Can be indefinite (no definite article) or definite (has definite article)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234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SOAPER</a:t>
            </a:r>
            <a:r>
              <a:rPr lang="en-US" dirty="0" smtClean="0"/>
              <a:t> for </a:t>
            </a:r>
            <a:r>
              <a:rPr lang="en-US" dirty="0" smtClean="0"/>
              <a:t>Indefinite Infinitives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</a:t>
            </a:r>
            <a:r>
              <a:rPr lang="en-US" dirty="0" smtClean="0"/>
              <a:t> = Subject of </a:t>
            </a:r>
            <a:r>
              <a:rPr lang="el-GR" dirty="0" smtClean="0"/>
              <a:t>δεῖ </a:t>
            </a:r>
            <a:r>
              <a:rPr lang="en-US" dirty="0" smtClean="0"/>
              <a:t>(or other impersonal verb)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O</a:t>
            </a:r>
            <a:r>
              <a:rPr lang="en-US" dirty="0" smtClean="0"/>
              <a:t> = Direct object of a verb, typically a verb that uses an infinitive to complete the 	     idea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 = Apposition to </a:t>
            </a:r>
            <a:r>
              <a:rPr lang="el-GR" dirty="0" smtClean="0"/>
              <a:t>τοῦτο</a:t>
            </a:r>
            <a:r>
              <a:rPr lang="en-US" dirty="0" smtClean="0"/>
              <a:t>/</a:t>
            </a:r>
            <a:r>
              <a:rPr lang="el-GR" dirty="0" smtClean="0"/>
              <a:t>ἐκεῖνο</a:t>
            </a:r>
            <a:r>
              <a:rPr lang="en-US" dirty="0" smtClean="0"/>
              <a:t> (neuter singular of demonstrative pronouns)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</a:t>
            </a:r>
            <a:r>
              <a:rPr lang="en-US" dirty="0" smtClean="0"/>
              <a:t> = Purpose, typically following a verb of motion or certain actions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</a:t>
            </a:r>
            <a:r>
              <a:rPr lang="en-US" dirty="0" smtClean="0"/>
              <a:t> = Epexegetical, that is, explaining with what respect a noun or adjective is true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R</a:t>
            </a:r>
            <a:r>
              <a:rPr lang="en-US" dirty="0" smtClean="0"/>
              <a:t> = Result following</a:t>
            </a:r>
            <a:r>
              <a:rPr lang="el-GR" dirty="0"/>
              <a:t> ὥ</a:t>
            </a:r>
            <a:r>
              <a:rPr lang="el-GR" dirty="0" smtClean="0"/>
              <a:t>στε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Daniel Wallace Attendant Circumstance Participle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Aorist tense/aspect</a:t>
            </a:r>
          </a:p>
          <a:p>
            <a:r>
              <a:rPr lang="en-US" dirty="0" smtClean="0"/>
              <a:t>Predicate position</a:t>
            </a:r>
          </a:p>
          <a:p>
            <a:r>
              <a:rPr lang="en-US" dirty="0" smtClean="0"/>
              <a:t>Comes before main verb</a:t>
            </a:r>
          </a:p>
          <a:p>
            <a:r>
              <a:rPr lang="en-US" dirty="0" smtClean="0"/>
              <a:t>“Piggybacks” on mood of main verb</a:t>
            </a:r>
          </a:p>
          <a:p>
            <a:r>
              <a:rPr lang="en-US" dirty="0" smtClean="0"/>
              <a:t>Translate as mood of main verb (indicative, subjunctive, or imperative)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48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1688</TotalTime>
  <Words>1514</Words>
  <Application>Microsoft Office PowerPoint</Application>
  <PresentationFormat>Widescreen</PresentationFormat>
  <Paragraphs>157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Cardo</vt:lpstr>
      <vt:lpstr>Garamond</vt:lpstr>
      <vt:lpstr>Organic</vt:lpstr>
      <vt:lpstr>Mark 10:32-45 Series B – Lent 5</vt:lpstr>
      <vt:lpstr>The Request of James and John</vt:lpstr>
      <vt:lpstr>Outline of Pericope</vt:lpstr>
      <vt:lpstr>Review of Some Greek Grammar</vt:lpstr>
      <vt:lpstr>The Infinitive</vt:lpstr>
      <vt:lpstr>The Infinitive</vt:lpstr>
      <vt:lpstr>The Infinitive</vt:lpstr>
      <vt:lpstr>SOAPER for Indefinite Infinitives</vt:lpstr>
      <vt:lpstr>Daniel Wallace Attendant Circumstance Participle</vt:lpstr>
      <vt:lpstr>ὃς ἂν</vt:lpstr>
      <vt:lpstr>Assignment</vt:lpstr>
      <vt:lpstr>Context of Mark 10:41-45</vt:lpstr>
      <vt:lpstr>Mark 10:41 – Vocabulary</vt:lpstr>
      <vt:lpstr>Mark 10:41</vt:lpstr>
      <vt:lpstr>Mark 10:41 – Grammar</vt:lpstr>
      <vt:lpstr>Mark 10:42 – Vocabulary</vt:lpstr>
      <vt:lpstr>Mark 10:42</vt:lpstr>
      <vt:lpstr>Mark 10:42 – Grammar</vt:lpstr>
      <vt:lpstr>Mark 10:43 – Vocabulary</vt:lpstr>
      <vt:lpstr>Mark 10:43</vt:lpstr>
      <vt:lpstr>Mark 10:43 – Grammar</vt:lpstr>
      <vt:lpstr>Mark 10:44</vt:lpstr>
      <vt:lpstr>Mark 10:44 – Grammar</vt:lpstr>
      <vt:lpstr>Mark 10:45 – Vocabulary</vt:lpstr>
      <vt:lpstr>Mark 10:45</vt:lpstr>
      <vt:lpstr>Mark 10:45 – Grammar</vt:lpstr>
      <vt:lpstr>Interpretation</vt:lpstr>
      <vt:lpstr>Interpretation</vt:lpstr>
      <vt:lpstr>Interpretation</vt:lpstr>
      <vt:lpstr>Interpretation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 10:32-45 Lent 5</dc:title>
  <dc:creator>Lewis, David</dc:creator>
  <cp:lastModifiedBy>Lewis, David</cp:lastModifiedBy>
  <cp:revision>21</cp:revision>
  <dcterms:created xsi:type="dcterms:W3CDTF">2024-02-02T06:29:52Z</dcterms:created>
  <dcterms:modified xsi:type="dcterms:W3CDTF">2024-02-23T05:45:34Z</dcterms:modified>
</cp:coreProperties>
</file>