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71" r:id="rId5"/>
    <p:sldId id="291" r:id="rId6"/>
    <p:sldId id="272" r:id="rId7"/>
    <p:sldId id="273" r:id="rId8"/>
    <p:sldId id="292" r:id="rId9"/>
    <p:sldId id="275" r:id="rId10"/>
    <p:sldId id="288" r:id="rId11"/>
    <p:sldId id="274" r:id="rId12"/>
    <p:sldId id="294" r:id="rId13"/>
    <p:sldId id="269" r:id="rId14"/>
    <p:sldId id="276" r:id="rId15"/>
    <p:sldId id="258" r:id="rId16"/>
    <p:sldId id="278" r:id="rId17"/>
    <p:sldId id="277" r:id="rId18"/>
    <p:sldId id="259" r:id="rId19"/>
    <p:sldId id="279" r:id="rId20"/>
    <p:sldId id="280" r:id="rId21"/>
    <p:sldId id="260" r:id="rId22"/>
    <p:sldId id="281" r:id="rId23"/>
    <p:sldId id="282" r:id="rId24"/>
    <p:sldId id="261" r:id="rId25"/>
    <p:sldId id="283" r:id="rId26"/>
    <p:sldId id="284" r:id="rId27"/>
    <p:sldId id="262" r:id="rId28"/>
    <p:sldId id="285" r:id="rId29"/>
    <p:sldId id="286" r:id="rId30"/>
    <p:sldId id="263" r:id="rId31"/>
    <p:sldId id="287" r:id="rId32"/>
    <p:sldId id="289" r:id="rId33"/>
    <p:sldId id="293" r:id="rId34"/>
    <p:sldId id="295" r:id="rId35"/>
    <p:sldId id="298" r:id="rId36"/>
    <p:sldId id="296" r:id="rId37"/>
    <p:sldId id="297" r:id="rId38"/>
    <p:sldId id="299" r:id="rId39"/>
    <p:sldId id="30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277" autoAdjust="0"/>
    <p:restoredTop sz="94660"/>
  </p:normalViewPr>
  <p:slideViewPr>
    <p:cSldViewPr snapToGrid="0">
      <p:cViewPr>
        <p:scale>
          <a:sx n="120" d="100"/>
          <a:sy n="120" d="100"/>
        </p:scale>
        <p:origin x="-178" y="-3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23FC5C8-84AD-43C5-B76C-9BC53507CF84}" type="datetimeFigureOut">
              <a:rPr lang="en-US" smtClean="0"/>
              <a:t>1/9/2024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2A854A5-C57A-4EEA-ACD4-CBCA0885B4F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775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23FC5C8-84AD-43C5-B76C-9BC53507CF84}"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854A5-C57A-4EEA-ACD4-CBCA0885B4F3}" type="slidenum">
              <a:rPr lang="en-US" smtClean="0"/>
              <a:t>‹#›</a:t>
            </a:fld>
            <a:endParaRPr lang="en-US"/>
          </a:p>
        </p:txBody>
      </p:sp>
    </p:spTree>
    <p:extLst>
      <p:ext uri="{BB962C8B-B14F-4D97-AF65-F5344CB8AC3E}">
        <p14:creationId xmlns:p14="http://schemas.microsoft.com/office/powerpoint/2010/main" val="4294537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23FC5C8-84AD-43C5-B76C-9BC53507CF84}"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854A5-C57A-4EEA-ACD4-CBCA0885B4F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4029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23FC5C8-84AD-43C5-B76C-9BC53507CF84}"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854A5-C57A-4EEA-ACD4-CBCA0885B4F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5461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23FC5C8-84AD-43C5-B76C-9BC53507CF84}"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854A5-C57A-4EEA-ACD4-CBCA0885B4F3}" type="slidenum">
              <a:rPr lang="en-US" smtClean="0"/>
              <a:t>‹#›</a:t>
            </a:fld>
            <a:endParaRPr lang="en-US"/>
          </a:p>
        </p:txBody>
      </p:sp>
    </p:spTree>
    <p:extLst>
      <p:ext uri="{BB962C8B-B14F-4D97-AF65-F5344CB8AC3E}">
        <p14:creationId xmlns:p14="http://schemas.microsoft.com/office/powerpoint/2010/main" val="4083570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23FC5C8-84AD-43C5-B76C-9BC53507CF84}"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854A5-C57A-4EEA-ACD4-CBCA0885B4F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2834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23FC5C8-84AD-43C5-B76C-9BC53507CF84}"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854A5-C57A-4EEA-ACD4-CBCA0885B4F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8726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3FC5C8-84AD-43C5-B76C-9BC53507CF84}"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854A5-C57A-4EEA-ACD4-CBCA0885B4F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8061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3FC5C8-84AD-43C5-B76C-9BC53507CF84}"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854A5-C57A-4EEA-ACD4-CBCA0885B4F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845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3FC5C8-84AD-43C5-B76C-9BC53507CF84}"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854A5-C57A-4EEA-ACD4-CBCA0885B4F3}" type="slidenum">
              <a:rPr lang="en-US" smtClean="0"/>
              <a:t>‹#›</a:t>
            </a:fld>
            <a:endParaRPr lang="en-US"/>
          </a:p>
        </p:txBody>
      </p:sp>
    </p:spTree>
    <p:extLst>
      <p:ext uri="{BB962C8B-B14F-4D97-AF65-F5344CB8AC3E}">
        <p14:creationId xmlns:p14="http://schemas.microsoft.com/office/powerpoint/2010/main" val="422744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23FC5C8-84AD-43C5-B76C-9BC53507CF84}"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854A5-C57A-4EEA-ACD4-CBCA0885B4F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1438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3FC5C8-84AD-43C5-B76C-9BC53507CF84}"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854A5-C57A-4EEA-ACD4-CBCA0885B4F3}" type="slidenum">
              <a:rPr lang="en-US" smtClean="0"/>
              <a:t>‹#›</a:t>
            </a:fld>
            <a:endParaRPr lang="en-US"/>
          </a:p>
        </p:txBody>
      </p:sp>
    </p:spTree>
    <p:extLst>
      <p:ext uri="{BB962C8B-B14F-4D97-AF65-F5344CB8AC3E}">
        <p14:creationId xmlns:p14="http://schemas.microsoft.com/office/powerpoint/2010/main" val="221437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3FC5C8-84AD-43C5-B76C-9BC53507CF84}" type="datetimeFigureOut">
              <a:rPr lang="en-US" smtClean="0"/>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A854A5-C57A-4EEA-ACD4-CBCA0885B4F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151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3FC5C8-84AD-43C5-B76C-9BC53507CF84}" type="datetimeFigureOut">
              <a:rPr lang="en-US" smtClean="0"/>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A854A5-C57A-4EEA-ACD4-CBCA0885B4F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8577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FC5C8-84AD-43C5-B76C-9BC53507CF84}" type="datetimeFigureOut">
              <a:rPr lang="en-US" smtClean="0"/>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A854A5-C57A-4EEA-ACD4-CBCA0885B4F3}" type="slidenum">
              <a:rPr lang="en-US" smtClean="0"/>
              <a:t>‹#›</a:t>
            </a:fld>
            <a:endParaRPr lang="en-US"/>
          </a:p>
        </p:txBody>
      </p:sp>
    </p:spTree>
    <p:extLst>
      <p:ext uri="{BB962C8B-B14F-4D97-AF65-F5344CB8AC3E}">
        <p14:creationId xmlns:p14="http://schemas.microsoft.com/office/powerpoint/2010/main" val="149832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23FC5C8-84AD-43C5-B76C-9BC53507CF84}"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854A5-C57A-4EEA-ACD4-CBCA0885B4F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759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23FC5C8-84AD-43C5-B76C-9BC53507CF84}"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854A5-C57A-4EEA-ACD4-CBCA0885B4F3}" type="slidenum">
              <a:rPr lang="en-US" smtClean="0"/>
              <a:t>‹#›</a:t>
            </a:fld>
            <a:endParaRPr lang="en-US"/>
          </a:p>
        </p:txBody>
      </p:sp>
    </p:spTree>
    <p:extLst>
      <p:ext uri="{BB962C8B-B14F-4D97-AF65-F5344CB8AC3E}">
        <p14:creationId xmlns:p14="http://schemas.microsoft.com/office/powerpoint/2010/main" val="4278036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23FC5C8-84AD-43C5-B76C-9BC53507CF84}" type="datetimeFigureOut">
              <a:rPr lang="en-US" smtClean="0"/>
              <a:t>1/9/2024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A854A5-C57A-4EEA-ACD4-CBCA0885B4F3}" type="slidenum">
              <a:rPr lang="en-US" smtClean="0"/>
              <a:t>‹#›</a:t>
            </a:fld>
            <a:endParaRPr lang="en-US"/>
          </a:p>
        </p:txBody>
      </p:sp>
    </p:spTree>
    <p:extLst>
      <p:ext uri="{BB962C8B-B14F-4D97-AF65-F5344CB8AC3E}">
        <p14:creationId xmlns:p14="http://schemas.microsoft.com/office/powerpoint/2010/main" val="2943986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Mark 1:29-39</a:t>
            </a:r>
            <a:br>
              <a:rPr lang="en-US" dirty="0" smtClean="0"/>
            </a:br>
            <a:r>
              <a:rPr lang="en-US" dirty="0" smtClean="0"/>
              <a:t>Epiphany 5</a:t>
            </a:r>
            <a:endParaRPr lang="en-US" dirty="0"/>
          </a:p>
        </p:txBody>
      </p:sp>
      <p:sp>
        <p:nvSpPr>
          <p:cNvPr id="3" name="Subtitle 2"/>
          <p:cNvSpPr>
            <a:spLocks noGrp="1"/>
          </p:cNvSpPr>
          <p:nvPr>
            <p:ph type="subTitle" idx="1"/>
          </p:nvPr>
        </p:nvSpPr>
        <p:spPr/>
        <p:txBody>
          <a:bodyPr>
            <a:normAutofit fontScale="92500" lnSpcReduction="10000"/>
          </a:bodyPr>
          <a:lstStyle/>
          <a:p>
            <a:r>
              <a:rPr lang="en-US" sz="2800" dirty="0" smtClean="0"/>
              <a:t>Jesus in Peter’s House – </a:t>
            </a:r>
          </a:p>
          <a:p>
            <a:r>
              <a:rPr lang="en-US" sz="2800" dirty="0" smtClean="0"/>
              <a:t>Jesus Heals Peter’s Mother-in-Law (and Many Others)—and Then Goes Away to Pray</a:t>
            </a:r>
            <a:endParaRPr lang="en-US" sz="2800" dirty="0"/>
          </a:p>
        </p:txBody>
      </p:sp>
    </p:spTree>
    <p:extLst>
      <p:ext uri="{BB962C8B-B14F-4D97-AF65-F5344CB8AC3E}">
        <p14:creationId xmlns:p14="http://schemas.microsoft.com/office/powerpoint/2010/main" val="1324016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SOAPER</a:t>
            </a:r>
            <a:r>
              <a:rPr lang="en-US" dirty="0" smtClean="0"/>
              <a:t> for Infinitives</a:t>
            </a:r>
            <a:endParaRPr lang="en-US" dirty="0"/>
          </a:p>
        </p:txBody>
      </p:sp>
      <p:sp>
        <p:nvSpPr>
          <p:cNvPr id="3" name="Content Placeholder 2"/>
          <p:cNvSpPr>
            <a:spLocks noGrp="1"/>
          </p:cNvSpPr>
          <p:nvPr>
            <p:ph idx="1"/>
          </p:nvPr>
        </p:nvSpPr>
        <p:spPr/>
        <p:txBody>
          <a:bodyPr>
            <a:normAutofit fontScale="92500"/>
          </a:bodyPr>
          <a:lstStyle/>
          <a:p>
            <a:r>
              <a:rPr lang="en-US" b="1" dirty="0" smtClean="0">
                <a:solidFill>
                  <a:srgbClr val="00B050"/>
                </a:solidFill>
              </a:rPr>
              <a:t>S</a:t>
            </a:r>
            <a:r>
              <a:rPr lang="en-US" dirty="0" smtClean="0"/>
              <a:t> = Subject of </a:t>
            </a:r>
            <a:r>
              <a:rPr lang="el-GR" dirty="0" smtClean="0"/>
              <a:t>δεῖ </a:t>
            </a:r>
            <a:r>
              <a:rPr lang="en-US" dirty="0" smtClean="0"/>
              <a:t>(or other impersonal verb)</a:t>
            </a:r>
          </a:p>
          <a:p>
            <a:r>
              <a:rPr lang="en-US" b="1" dirty="0" smtClean="0">
                <a:solidFill>
                  <a:srgbClr val="00B050"/>
                </a:solidFill>
              </a:rPr>
              <a:t>O</a:t>
            </a:r>
            <a:r>
              <a:rPr lang="en-US" dirty="0" smtClean="0"/>
              <a:t> = Direct object of a verb, typically a verb that uses an infinitive to complete </a:t>
            </a:r>
            <a:r>
              <a:rPr lang="en-US" dirty="0" smtClean="0"/>
              <a:t>the 	     idea</a:t>
            </a:r>
            <a:endParaRPr lang="en-US" dirty="0" smtClean="0"/>
          </a:p>
          <a:p>
            <a:r>
              <a:rPr lang="en-US" b="1" dirty="0" smtClean="0">
                <a:solidFill>
                  <a:srgbClr val="00B050"/>
                </a:solidFill>
              </a:rPr>
              <a:t>A</a:t>
            </a:r>
            <a:r>
              <a:rPr lang="en-US" dirty="0" smtClean="0"/>
              <a:t> = Apposition to </a:t>
            </a:r>
            <a:r>
              <a:rPr lang="el-GR" dirty="0" smtClean="0"/>
              <a:t>τοῦτο</a:t>
            </a:r>
            <a:r>
              <a:rPr lang="en-US" dirty="0" smtClean="0"/>
              <a:t>/</a:t>
            </a:r>
            <a:r>
              <a:rPr lang="el-GR" dirty="0" smtClean="0"/>
              <a:t>ἐκεῖνο</a:t>
            </a:r>
            <a:r>
              <a:rPr lang="en-US" dirty="0" smtClean="0"/>
              <a:t> (neuter singular of demonstrative pronouns)</a:t>
            </a:r>
          </a:p>
          <a:p>
            <a:r>
              <a:rPr lang="en-US" b="1" dirty="0" smtClean="0">
                <a:solidFill>
                  <a:srgbClr val="00B050"/>
                </a:solidFill>
              </a:rPr>
              <a:t>P</a:t>
            </a:r>
            <a:r>
              <a:rPr lang="en-US" dirty="0" smtClean="0"/>
              <a:t> = Purpose, typically following a verb of motion or certain actions</a:t>
            </a:r>
          </a:p>
          <a:p>
            <a:r>
              <a:rPr lang="en-US" b="1" dirty="0" smtClean="0">
                <a:solidFill>
                  <a:srgbClr val="00B050"/>
                </a:solidFill>
              </a:rPr>
              <a:t>E</a:t>
            </a:r>
            <a:r>
              <a:rPr lang="en-US" dirty="0" smtClean="0"/>
              <a:t> = Epexegetical, that is, explaining with what respect a noun or adjective is true</a:t>
            </a:r>
          </a:p>
          <a:p>
            <a:r>
              <a:rPr lang="en-US" b="1" dirty="0" smtClean="0">
                <a:solidFill>
                  <a:srgbClr val="00B050"/>
                </a:solidFill>
              </a:rPr>
              <a:t>R</a:t>
            </a:r>
            <a:r>
              <a:rPr lang="en-US" dirty="0" smtClean="0"/>
              <a:t> = Result following</a:t>
            </a:r>
            <a:r>
              <a:rPr lang="el-GR" dirty="0"/>
              <a:t> ὥ</a:t>
            </a:r>
            <a:r>
              <a:rPr lang="el-GR" dirty="0" smtClean="0"/>
              <a:t>στε </a:t>
            </a:r>
            <a:endParaRPr lang="en-US" dirty="0"/>
          </a:p>
        </p:txBody>
      </p:sp>
    </p:spTree>
    <p:extLst>
      <p:ext uri="{BB962C8B-B14F-4D97-AF65-F5344CB8AC3E}">
        <p14:creationId xmlns:p14="http://schemas.microsoft.com/office/powerpoint/2010/main" val="4112662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 Grammar</a:t>
            </a:r>
            <a:endParaRPr lang="en-US" dirty="0"/>
          </a:p>
        </p:txBody>
      </p:sp>
      <p:sp>
        <p:nvSpPr>
          <p:cNvPr id="3" name="Content Placeholder 2"/>
          <p:cNvSpPr>
            <a:spLocks noGrp="1"/>
          </p:cNvSpPr>
          <p:nvPr>
            <p:ph idx="1"/>
          </p:nvPr>
        </p:nvSpPr>
        <p:spPr/>
        <p:txBody>
          <a:bodyPr>
            <a:normAutofit/>
          </a:bodyPr>
          <a:lstStyle/>
          <a:p>
            <a:r>
              <a:rPr lang="en-US" dirty="0" smtClean="0"/>
              <a:t>Read through Mark 1:29-34 in the Greek and properly translate the imperfect verbs that you encounter using one of the six options given above on slides 6 and 7.</a:t>
            </a:r>
          </a:p>
          <a:p>
            <a:pPr lvl="1"/>
            <a:r>
              <a:rPr lang="en-US" dirty="0" smtClean="0"/>
              <a:t>If you use the slides that follow, note that each imperfect verb is </a:t>
            </a:r>
            <a:r>
              <a:rPr lang="en-US" dirty="0" smtClean="0"/>
              <a:t>red AND underlined</a:t>
            </a:r>
            <a:r>
              <a:rPr lang="en-US" dirty="0" smtClean="0"/>
              <a:t>.</a:t>
            </a:r>
          </a:p>
          <a:p>
            <a:r>
              <a:rPr lang="en-US" dirty="0" smtClean="0"/>
              <a:t>Resolve the participle in Mark 1:29 (in blue) using the PRRP approach.</a:t>
            </a:r>
            <a:endParaRPr lang="el-GR" dirty="0" smtClean="0"/>
          </a:p>
          <a:p>
            <a:r>
              <a:rPr lang="en-US" dirty="0" smtClean="0"/>
              <a:t>Identify the SOAPER use of the infinitive in Mark 1:34 (in green).</a:t>
            </a:r>
          </a:p>
        </p:txBody>
      </p:sp>
    </p:spTree>
    <p:extLst>
      <p:ext uri="{BB962C8B-B14F-4D97-AF65-F5344CB8AC3E}">
        <p14:creationId xmlns:p14="http://schemas.microsoft.com/office/powerpoint/2010/main" val="2572412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 Interpretation</a:t>
            </a:r>
            <a:endParaRPr lang="en-US" dirty="0"/>
          </a:p>
        </p:txBody>
      </p:sp>
      <p:sp>
        <p:nvSpPr>
          <p:cNvPr id="3" name="Content Placeholder 2"/>
          <p:cNvSpPr>
            <a:spLocks noGrp="1"/>
          </p:cNvSpPr>
          <p:nvPr>
            <p:ph idx="1"/>
          </p:nvPr>
        </p:nvSpPr>
        <p:spPr/>
        <p:txBody>
          <a:bodyPr>
            <a:normAutofit/>
          </a:bodyPr>
          <a:lstStyle/>
          <a:p>
            <a:r>
              <a:rPr lang="en-US" dirty="0" smtClean="0"/>
              <a:t>Answer this question: In Mark 1:14-15 Jesus proclaimed that the reign of God is here. Given Jesus’ actions in Mark 1:29-34, what are some things that are entailed in the reign of God?</a:t>
            </a:r>
          </a:p>
          <a:p>
            <a:r>
              <a:rPr lang="en-US" dirty="0" smtClean="0"/>
              <a:t>What does it mean that the unclean spirits/demons knew who Jesus is? How is this possible? Why does Jesus not permit them to speak?</a:t>
            </a:r>
          </a:p>
          <a:p>
            <a:endParaRPr lang="en-US" dirty="0"/>
          </a:p>
        </p:txBody>
      </p:sp>
    </p:spTree>
    <p:extLst>
      <p:ext uri="{BB962C8B-B14F-4D97-AF65-F5344CB8AC3E}">
        <p14:creationId xmlns:p14="http://schemas.microsoft.com/office/powerpoint/2010/main" val="30629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a:t>
            </a:r>
            <a:endParaRPr lang="en-US" dirty="0"/>
          </a:p>
        </p:txBody>
      </p:sp>
      <p:sp>
        <p:nvSpPr>
          <p:cNvPr id="3" name="Content Placeholder 2"/>
          <p:cNvSpPr>
            <a:spLocks noGrp="1"/>
          </p:cNvSpPr>
          <p:nvPr>
            <p:ph idx="1"/>
          </p:nvPr>
        </p:nvSpPr>
        <p:spPr/>
        <p:txBody>
          <a:bodyPr/>
          <a:lstStyle/>
          <a:p>
            <a:r>
              <a:rPr lang="en-US" b="1" dirty="0" smtClean="0"/>
              <a:t>Bold = Major conjunction</a:t>
            </a:r>
          </a:p>
          <a:p>
            <a:r>
              <a:rPr lang="en-US" dirty="0" smtClean="0">
                <a:solidFill>
                  <a:srgbClr val="FF0000"/>
                </a:solidFill>
              </a:rPr>
              <a:t>Red = Finite verb (indicative or subjunctive)</a:t>
            </a:r>
            <a:endParaRPr lang="en-US" dirty="0" smtClean="0">
              <a:solidFill>
                <a:srgbClr val="0070C0"/>
              </a:solidFill>
            </a:endParaRPr>
          </a:p>
          <a:p>
            <a:r>
              <a:rPr lang="en-US" dirty="0" smtClean="0">
                <a:solidFill>
                  <a:srgbClr val="0070C0"/>
                </a:solidFill>
              </a:rPr>
              <a:t>Blue = Participle</a:t>
            </a:r>
          </a:p>
          <a:p>
            <a:r>
              <a:rPr lang="en-US" dirty="0" smtClean="0">
                <a:solidFill>
                  <a:srgbClr val="00B050"/>
                </a:solidFill>
              </a:rPr>
              <a:t>Green = Infinitive</a:t>
            </a:r>
          </a:p>
        </p:txBody>
      </p:sp>
    </p:spTree>
    <p:extLst>
      <p:ext uri="{BB962C8B-B14F-4D97-AF65-F5344CB8AC3E}">
        <p14:creationId xmlns:p14="http://schemas.microsoft.com/office/powerpoint/2010/main" val="152987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in Mark 1:29</a:t>
            </a:r>
            <a:endParaRPr lang="en-US" dirty="0"/>
          </a:p>
        </p:txBody>
      </p:sp>
      <p:sp>
        <p:nvSpPr>
          <p:cNvPr id="3" name="Content Placeholder 2"/>
          <p:cNvSpPr>
            <a:spLocks noGrp="1"/>
          </p:cNvSpPr>
          <p:nvPr>
            <p:ph idx="1"/>
          </p:nvPr>
        </p:nvSpPr>
        <p:spPr/>
        <p:txBody>
          <a:bodyPr/>
          <a:lstStyle/>
          <a:p>
            <a:r>
              <a:rPr lang="el-GR" dirty="0" smtClean="0"/>
              <a:t>εὐθὺς</a:t>
            </a:r>
            <a:r>
              <a:rPr lang="en-US" dirty="0" smtClean="0"/>
              <a:t> – adjective used as adverb: immediately</a:t>
            </a:r>
          </a:p>
          <a:p>
            <a:r>
              <a:rPr lang="el-GR" dirty="0"/>
              <a:t>συναγωγή, </a:t>
            </a:r>
            <a:r>
              <a:rPr lang="el-GR" dirty="0" smtClean="0"/>
              <a:t>ῆς</a:t>
            </a:r>
            <a:r>
              <a:rPr lang="en-US" dirty="0" smtClean="0"/>
              <a:t> – noun: synagogue</a:t>
            </a:r>
          </a:p>
          <a:p>
            <a:r>
              <a:rPr lang="el-GR" dirty="0" smtClean="0"/>
              <a:t>ἐξελθόντες</a:t>
            </a:r>
            <a:r>
              <a:rPr lang="en-US" dirty="0" smtClean="0"/>
              <a:t> – participle of </a:t>
            </a:r>
            <a:r>
              <a:rPr lang="el-GR" dirty="0" smtClean="0"/>
              <a:t>ἐξέρχομαι</a:t>
            </a:r>
            <a:r>
              <a:rPr lang="en-US" dirty="0" smtClean="0"/>
              <a:t> (I go out)</a:t>
            </a:r>
          </a:p>
          <a:p>
            <a:r>
              <a:rPr lang="el-GR" dirty="0" smtClean="0"/>
              <a:t>ἦλθον</a:t>
            </a:r>
            <a:r>
              <a:rPr lang="en-US" dirty="0" smtClean="0"/>
              <a:t> – verb: aorist of </a:t>
            </a:r>
            <a:r>
              <a:rPr lang="el-GR" dirty="0" smtClean="0"/>
              <a:t>ἔρχομαι</a:t>
            </a:r>
            <a:r>
              <a:rPr lang="en-US" dirty="0" smtClean="0"/>
              <a:t> (I come/go)</a:t>
            </a:r>
          </a:p>
          <a:p>
            <a:r>
              <a:rPr lang="el-GR" dirty="0" smtClean="0"/>
              <a:t>οἰκία</a:t>
            </a:r>
            <a:r>
              <a:rPr lang="el-GR" dirty="0"/>
              <a:t>, </a:t>
            </a:r>
            <a:r>
              <a:rPr lang="el-GR" dirty="0" smtClean="0"/>
              <a:t>ας</a:t>
            </a:r>
            <a:r>
              <a:rPr lang="en-US" dirty="0" smtClean="0"/>
              <a:t> – noun: house</a:t>
            </a:r>
          </a:p>
          <a:p>
            <a:r>
              <a:rPr lang="en-US" dirty="0" smtClean="0"/>
              <a:t>Note the four proper nouns which are male names</a:t>
            </a:r>
            <a:endParaRPr lang="en-US" dirty="0"/>
          </a:p>
        </p:txBody>
      </p:sp>
    </p:spTree>
    <p:extLst>
      <p:ext uri="{BB962C8B-B14F-4D97-AF65-F5344CB8AC3E}">
        <p14:creationId xmlns:p14="http://schemas.microsoft.com/office/powerpoint/2010/main" val="2138973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1:29</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l-GR" sz="2800" dirty="0" smtClean="0"/>
              <a:t>⸂</a:t>
            </a:r>
            <a:r>
              <a:rPr lang="el-GR" sz="2800" b="1" dirty="0"/>
              <a:t>Καὶ </a:t>
            </a:r>
            <a:r>
              <a:rPr lang="el-GR" sz="2800" dirty="0"/>
              <a:t>εὐθὺς ἐκ τῆς συναγωγῆς* </a:t>
            </a:r>
            <a:r>
              <a:rPr lang="el-GR" sz="2800" dirty="0" smtClean="0">
                <a:solidFill>
                  <a:srgbClr val="0070C0"/>
                </a:solidFill>
              </a:rPr>
              <a:t>ἐξελθόντες</a:t>
            </a:r>
            <a:endParaRPr lang="en-US" sz="2800" dirty="0" smtClean="0">
              <a:solidFill>
                <a:srgbClr val="0070C0"/>
              </a:solidFill>
            </a:endParaRPr>
          </a:p>
          <a:p>
            <a:pPr marL="0" indent="0">
              <a:buNone/>
            </a:pPr>
            <a:endParaRPr lang="en-US" sz="2800" dirty="0">
              <a:solidFill>
                <a:srgbClr val="0070C0"/>
              </a:solidFill>
            </a:endParaRPr>
          </a:p>
          <a:p>
            <a:pPr marL="0" indent="0">
              <a:buNone/>
            </a:pPr>
            <a:r>
              <a:rPr lang="el-GR" sz="2800" dirty="0"/>
              <a:t> </a:t>
            </a:r>
            <a:r>
              <a:rPr lang="el-GR" sz="2800" dirty="0" smtClean="0">
                <a:solidFill>
                  <a:srgbClr val="FF0000"/>
                </a:solidFill>
              </a:rPr>
              <a:t>ἦλθον</a:t>
            </a:r>
            <a:r>
              <a:rPr lang="el-GR" sz="2800" dirty="0"/>
              <a:t>⸃ εἰς τὴν οἰκίαν Σίμωνος καὶ </a:t>
            </a:r>
            <a:r>
              <a:rPr lang="el-GR" sz="2800" dirty="0" smtClean="0"/>
              <a:t>Ἀνδρέου</a:t>
            </a:r>
            <a:endParaRPr lang="en-US" sz="2800" dirty="0" smtClean="0"/>
          </a:p>
          <a:p>
            <a:pPr marL="0" indent="0">
              <a:buNone/>
            </a:pPr>
            <a:endParaRPr lang="en-US" sz="2800" dirty="0" smtClean="0"/>
          </a:p>
          <a:p>
            <a:pPr marL="0" indent="0">
              <a:buNone/>
            </a:pPr>
            <a:r>
              <a:rPr lang="en-US" sz="2800" dirty="0" smtClean="0"/>
              <a:t>	       </a:t>
            </a:r>
            <a:r>
              <a:rPr lang="el-GR" sz="2800" dirty="0" smtClean="0"/>
              <a:t>μετὰ </a:t>
            </a:r>
            <a:r>
              <a:rPr lang="el-GR" sz="2800" dirty="0"/>
              <a:t>Ἰακώβου καὶ Ἰωάννου.*</a:t>
            </a:r>
            <a:endParaRPr lang="en-US" sz="2800" dirty="0"/>
          </a:p>
          <a:p>
            <a:pPr marL="0" indent="0">
              <a:buNone/>
            </a:pPr>
            <a:endParaRPr lang="en-US" dirty="0"/>
          </a:p>
        </p:txBody>
      </p:sp>
    </p:spTree>
    <p:extLst>
      <p:ext uri="{BB962C8B-B14F-4D97-AF65-F5344CB8AC3E}">
        <p14:creationId xmlns:p14="http://schemas.microsoft.com/office/powerpoint/2010/main" val="1750965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Grammar/Syntax in Mark 1:29</a:t>
            </a:r>
            <a:endParaRPr lang="en-US" dirty="0"/>
          </a:p>
        </p:txBody>
      </p:sp>
      <p:sp>
        <p:nvSpPr>
          <p:cNvPr id="3" name="Content Placeholder 2"/>
          <p:cNvSpPr>
            <a:spLocks noGrp="1"/>
          </p:cNvSpPr>
          <p:nvPr>
            <p:ph idx="1"/>
          </p:nvPr>
        </p:nvSpPr>
        <p:spPr/>
        <p:txBody>
          <a:bodyPr/>
          <a:lstStyle/>
          <a:p>
            <a:r>
              <a:rPr lang="en-US" dirty="0" smtClean="0"/>
              <a:t>Resolve the participle </a:t>
            </a:r>
            <a:r>
              <a:rPr lang="el-GR" dirty="0" smtClean="0">
                <a:solidFill>
                  <a:srgbClr val="0070C0"/>
                </a:solidFill>
              </a:rPr>
              <a:t>ἐξελθόντες</a:t>
            </a:r>
            <a:endParaRPr lang="en-US" dirty="0" smtClean="0">
              <a:solidFill>
                <a:srgbClr val="0070C0"/>
              </a:solidFill>
            </a:endParaRPr>
          </a:p>
          <a:p>
            <a:pPr lvl="1"/>
            <a:r>
              <a:rPr lang="en-US" sz="2400" dirty="0" smtClean="0">
                <a:solidFill>
                  <a:schemeClr val="tx1"/>
                </a:solidFill>
              </a:rPr>
              <a:t>Parse</a:t>
            </a:r>
          </a:p>
          <a:p>
            <a:pPr lvl="1"/>
            <a:r>
              <a:rPr lang="en-US" sz="2400" dirty="0" smtClean="0">
                <a:solidFill>
                  <a:schemeClr val="tx1"/>
                </a:solidFill>
              </a:rPr>
              <a:t>Identify its referent</a:t>
            </a:r>
          </a:p>
          <a:p>
            <a:pPr lvl="1"/>
            <a:r>
              <a:rPr lang="en-US" sz="2400" dirty="0" smtClean="0">
                <a:solidFill>
                  <a:schemeClr val="tx1"/>
                </a:solidFill>
              </a:rPr>
              <a:t>Establish relative time (main verb is </a:t>
            </a:r>
            <a:r>
              <a:rPr lang="el-GR" sz="2400" dirty="0" smtClean="0">
                <a:solidFill>
                  <a:srgbClr val="FF0000"/>
                </a:solidFill>
              </a:rPr>
              <a:t>ἦλθον</a:t>
            </a:r>
            <a:r>
              <a:rPr lang="en-US" sz="2400" dirty="0" smtClean="0">
                <a:solidFill>
                  <a:schemeClr val="tx1"/>
                </a:solidFill>
              </a:rPr>
              <a:t>)</a:t>
            </a:r>
          </a:p>
          <a:p>
            <a:pPr lvl="1"/>
            <a:r>
              <a:rPr lang="en-US" sz="2400" dirty="0" smtClean="0">
                <a:solidFill>
                  <a:schemeClr val="tx1"/>
                </a:solidFill>
              </a:rPr>
              <a:t>Identify is position</a:t>
            </a:r>
            <a:endParaRPr lang="en-US" sz="2400" dirty="0">
              <a:solidFill>
                <a:schemeClr val="tx1"/>
              </a:solidFill>
            </a:endParaRPr>
          </a:p>
          <a:p>
            <a:endParaRPr lang="en-US" dirty="0"/>
          </a:p>
        </p:txBody>
      </p:sp>
    </p:spTree>
    <p:extLst>
      <p:ext uri="{BB962C8B-B14F-4D97-AF65-F5344CB8AC3E}">
        <p14:creationId xmlns:p14="http://schemas.microsoft.com/office/powerpoint/2010/main" val="1442618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in Mark 1:30</a:t>
            </a:r>
            <a:endParaRPr lang="en-US" dirty="0"/>
          </a:p>
        </p:txBody>
      </p:sp>
      <p:sp>
        <p:nvSpPr>
          <p:cNvPr id="3" name="Content Placeholder 2"/>
          <p:cNvSpPr>
            <a:spLocks noGrp="1"/>
          </p:cNvSpPr>
          <p:nvPr>
            <p:ph idx="1"/>
          </p:nvPr>
        </p:nvSpPr>
        <p:spPr/>
        <p:txBody>
          <a:bodyPr/>
          <a:lstStyle/>
          <a:p>
            <a:r>
              <a:rPr lang="el-GR" dirty="0"/>
              <a:t>πενθερά, </a:t>
            </a:r>
            <a:r>
              <a:rPr lang="el-GR" dirty="0" smtClean="0"/>
              <a:t>ᾶς</a:t>
            </a:r>
            <a:r>
              <a:rPr lang="en-US" dirty="0" smtClean="0"/>
              <a:t> – noun: mother-in-law</a:t>
            </a:r>
          </a:p>
          <a:p>
            <a:r>
              <a:rPr lang="el-GR" dirty="0" smtClean="0"/>
              <a:t>κατάκειμαι</a:t>
            </a:r>
            <a:r>
              <a:rPr lang="en-US" dirty="0" smtClean="0"/>
              <a:t> – verb: I lie down</a:t>
            </a:r>
          </a:p>
          <a:p>
            <a:r>
              <a:rPr lang="el-GR" dirty="0" smtClean="0"/>
              <a:t>πυρέσσω</a:t>
            </a:r>
            <a:r>
              <a:rPr lang="en-US" dirty="0" smtClean="0"/>
              <a:t> – verb: I suffer with a fever</a:t>
            </a:r>
            <a:endParaRPr lang="en-US" dirty="0"/>
          </a:p>
        </p:txBody>
      </p:sp>
    </p:spTree>
    <p:extLst>
      <p:ext uri="{BB962C8B-B14F-4D97-AF65-F5344CB8AC3E}">
        <p14:creationId xmlns:p14="http://schemas.microsoft.com/office/powerpoint/2010/main" val="54337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1:30</a:t>
            </a:r>
            <a:endParaRPr lang="en-US" dirty="0"/>
          </a:p>
        </p:txBody>
      </p:sp>
      <p:sp>
        <p:nvSpPr>
          <p:cNvPr id="3" name="Content Placeholder 2"/>
          <p:cNvSpPr>
            <a:spLocks noGrp="1"/>
          </p:cNvSpPr>
          <p:nvPr>
            <p:ph idx="1"/>
          </p:nvPr>
        </p:nvSpPr>
        <p:spPr/>
        <p:txBody>
          <a:bodyPr/>
          <a:lstStyle/>
          <a:p>
            <a:pPr marL="0" indent="0">
              <a:buNone/>
            </a:pPr>
            <a:r>
              <a:rPr lang="el-GR" sz="2800" dirty="0"/>
              <a:t>ἡ </a:t>
            </a:r>
            <a:r>
              <a:rPr lang="el-GR" sz="2800" b="1" dirty="0"/>
              <a:t>δὲ</a:t>
            </a:r>
            <a:r>
              <a:rPr lang="el-GR" sz="2800" dirty="0"/>
              <a:t> πενθερὰ Σίμωνος </a:t>
            </a:r>
            <a:r>
              <a:rPr lang="el-GR" sz="2800" u="sng" dirty="0">
                <a:solidFill>
                  <a:srgbClr val="FF0000"/>
                </a:solidFill>
              </a:rPr>
              <a:t>κατέκειτο</a:t>
            </a:r>
            <a:r>
              <a:rPr lang="el-GR" sz="2800" dirty="0"/>
              <a:t> </a:t>
            </a:r>
            <a:r>
              <a:rPr lang="el-GR" sz="2800" dirty="0">
                <a:solidFill>
                  <a:srgbClr val="0070C0"/>
                </a:solidFill>
              </a:rPr>
              <a:t>πυρέσσουσα</a:t>
            </a:r>
            <a:r>
              <a:rPr lang="el-GR" sz="2800" dirty="0" smtClean="0"/>
              <a:t>,</a:t>
            </a:r>
            <a:endParaRPr lang="en-US" sz="2800" dirty="0" smtClean="0"/>
          </a:p>
          <a:p>
            <a:pPr marL="0" indent="0">
              <a:buNone/>
            </a:pPr>
            <a:endParaRPr lang="en-US" sz="2800" dirty="0"/>
          </a:p>
          <a:p>
            <a:pPr marL="0" indent="0">
              <a:buNone/>
            </a:pPr>
            <a:r>
              <a:rPr lang="el-GR" sz="2800" dirty="0"/>
              <a:t> </a:t>
            </a:r>
            <a:r>
              <a:rPr lang="el-GR" sz="2800" b="1" dirty="0" smtClean="0"/>
              <a:t>καὶ</a:t>
            </a:r>
            <a:r>
              <a:rPr lang="el-GR" sz="2800" dirty="0" smtClean="0"/>
              <a:t> </a:t>
            </a:r>
            <a:r>
              <a:rPr lang="el-GR" sz="2800" dirty="0"/>
              <a:t>εὐθὺς </a:t>
            </a:r>
            <a:r>
              <a:rPr lang="el-GR" sz="2800" dirty="0">
                <a:solidFill>
                  <a:srgbClr val="FF0000"/>
                </a:solidFill>
              </a:rPr>
              <a:t>λέγουσιν </a:t>
            </a:r>
            <a:r>
              <a:rPr lang="el-GR" sz="2800" dirty="0"/>
              <a:t>αὐτῷ περὶ αὐτῆς.*</a:t>
            </a:r>
            <a:endParaRPr lang="en-US" sz="2800" dirty="0"/>
          </a:p>
          <a:p>
            <a:endParaRPr lang="en-US" dirty="0"/>
          </a:p>
        </p:txBody>
      </p:sp>
    </p:spTree>
    <p:extLst>
      <p:ext uri="{BB962C8B-B14F-4D97-AF65-F5344CB8AC3E}">
        <p14:creationId xmlns:p14="http://schemas.microsoft.com/office/powerpoint/2010/main" val="3121076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Grammar/Syntax in Mark 1:30</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best way to translate the imperfect </a:t>
            </a:r>
            <a:r>
              <a:rPr lang="el-GR" dirty="0">
                <a:solidFill>
                  <a:srgbClr val="FF0000"/>
                </a:solidFill>
              </a:rPr>
              <a:t>κατέκειτο</a:t>
            </a:r>
            <a:r>
              <a:rPr lang="en-US" dirty="0" smtClean="0"/>
              <a:t>?</a:t>
            </a:r>
          </a:p>
          <a:p>
            <a:r>
              <a:rPr lang="en-US" dirty="0" smtClean="0"/>
              <a:t>Participle </a:t>
            </a:r>
            <a:r>
              <a:rPr lang="el-GR" dirty="0">
                <a:solidFill>
                  <a:srgbClr val="0070C0"/>
                </a:solidFill>
              </a:rPr>
              <a:t>πυρέσσουσα </a:t>
            </a:r>
            <a:r>
              <a:rPr lang="en-US" dirty="0" smtClean="0"/>
              <a:t>is attendant circumstance </a:t>
            </a:r>
            <a:r>
              <a:rPr lang="en-US" sz="1800" dirty="0" smtClean="0"/>
              <a:t>(according to Voelz in </a:t>
            </a:r>
            <a:r>
              <a:rPr lang="en-US" sz="1800" i="1" dirty="0" smtClean="0"/>
              <a:t>Fundamental Greek Grammar</a:t>
            </a:r>
            <a:r>
              <a:rPr lang="en-US" sz="1800" dirty="0" smtClean="0"/>
              <a:t>).</a:t>
            </a:r>
            <a:endParaRPr lang="en-US" dirty="0" smtClean="0"/>
          </a:p>
          <a:p>
            <a:pPr lvl="1"/>
            <a:r>
              <a:rPr lang="en-US" dirty="0" smtClean="0"/>
              <a:t>Present participle in nominative case. Referent is subject of main verb.</a:t>
            </a:r>
          </a:p>
          <a:p>
            <a:pPr lvl="1"/>
            <a:r>
              <a:rPr lang="en-US" dirty="0" smtClean="0"/>
              <a:t>Predicate position.</a:t>
            </a:r>
          </a:p>
          <a:p>
            <a:pPr lvl="1"/>
            <a:r>
              <a:rPr lang="en-US" dirty="0" smtClean="0"/>
              <a:t>Follows verb of motion or non-motion—here verb of non-motion (</a:t>
            </a:r>
            <a:r>
              <a:rPr lang="el-GR" dirty="0">
                <a:solidFill>
                  <a:srgbClr val="FF0000"/>
                </a:solidFill>
              </a:rPr>
              <a:t>κατέκειτο</a:t>
            </a:r>
            <a:r>
              <a:rPr lang="en-US" dirty="0" smtClean="0"/>
              <a:t>).</a:t>
            </a:r>
          </a:p>
          <a:p>
            <a:pPr lvl="1"/>
            <a:r>
              <a:rPr lang="en-US" dirty="0" smtClean="0"/>
              <a:t>Translate with –ing.</a:t>
            </a:r>
          </a:p>
          <a:p>
            <a:r>
              <a:rPr lang="el-GR" dirty="0" smtClean="0">
                <a:solidFill>
                  <a:srgbClr val="FF0000"/>
                </a:solidFill>
              </a:rPr>
              <a:t>λέγουσιν</a:t>
            </a:r>
            <a:r>
              <a:rPr lang="en-US" dirty="0" smtClean="0">
                <a:solidFill>
                  <a:srgbClr val="FF0000"/>
                </a:solidFill>
              </a:rPr>
              <a:t> </a:t>
            </a:r>
            <a:r>
              <a:rPr lang="en-US" dirty="0" smtClean="0">
                <a:solidFill>
                  <a:schemeClr val="tx1"/>
                </a:solidFill>
              </a:rPr>
              <a:t>is historic present.</a:t>
            </a:r>
            <a:endParaRPr lang="en-US" dirty="0" smtClean="0"/>
          </a:p>
          <a:p>
            <a:endParaRPr lang="en-US" sz="1800" dirty="0" smtClean="0"/>
          </a:p>
          <a:p>
            <a:endParaRPr lang="en-US" dirty="0"/>
          </a:p>
        </p:txBody>
      </p:sp>
    </p:spTree>
    <p:extLst>
      <p:ext uri="{BB962C8B-B14F-4D97-AF65-F5344CB8AC3E}">
        <p14:creationId xmlns:p14="http://schemas.microsoft.com/office/powerpoint/2010/main" val="2909517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at Peter’s House</a:t>
            </a:r>
            <a:endParaRPr lang="en-US" dirty="0"/>
          </a:p>
        </p:txBody>
      </p:sp>
      <p:pic>
        <p:nvPicPr>
          <p:cNvPr id="1026" name="Picture 2" descr="https://catalog.obitel-minsk.com/blog/wp-content/uploads/2021/07/6-10-775x51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4457" y="2557463"/>
            <a:ext cx="6113417"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849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in Mark 1:31</a:t>
            </a:r>
            <a:endParaRPr lang="en-US" dirty="0"/>
          </a:p>
        </p:txBody>
      </p:sp>
      <p:sp>
        <p:nvSpPr>
          <p:cNvPr id="3" name="Content Placeholder 2"/>
          <p:cNvSpPr>
            <a:spLocks noGrp="1"/>
          </p:cNvSpPr>
          <p:nvPr>
            <p:ph idx="1"/>
          </p:nvPr>
        </p:nvSpPr>
        <p:spPr/>
        <p:txBody>
          <a:bodyPr>
            <a:normAutofit lnSpcReduction="10000"/>
          </a:bodyPr>
          <a:lstStyle/>
          <a:p>
            <a:r>
              <a:rPr lang="el-GR" dirty="0" smtClean="0"/>
              <a:t>προσελθὼν</a:t>
            </a:r>
            <a:r>
              <a:rPr lang="en-US" dirty="0" smtClean="0"/>
              <a:t> – verb: aorist particle of </a:t>
            </a:r>
            <a:r>
              <a:rPr lang="el-GR" dirty="0" smtClean="0"/>
              <a:t>προσέρχομαι</a:t>
            </a:r>
            <a:r>
              <a:rPr lang="en-US" dirty="0" smtClean="0"/>
              <a:t> (I come/go to)</a:t>
            </a:r>
          </a:p>
          <a:p>
            <a:r>
              <a:rPr lang="el-GR" dirty="0"/>
              <a:t>ἤγειρεν </a:t>
            </a:r>
            <a:r>
              <a:rPr lang="en-US" dirty="0" smtClean="0"/>
              <a:t>– verb: aorist of </a:t>
            </a:r>
            <a:r>
              <a:rPr lang="el-GR" dirty="0" smtClean="0"/>
              <a:t>ἐγείρω</a:t>
            </a:r>
            <a:r>
              <a:rPr lang="en-US" dirty="0" smtClean="0"/>
              <a:t> (I raise)</a:t>
            </a:r>
          </a:p>
          <a:p>
            <a:r>
              <a:rPr lang="el-GR" dirty="0"/>
              <a:t>κ</a:t>
            </a:r>
            <a:r>
              <a:rPr lang="el-GR" dirty="0" smtClean="0"/>
              <a:t>ρατέω</a:t>
            </a:r>
            <a:r>
              <a:rPr lang="en-US" dirty="0" smtClean="0"/>
              <a:t> – verb: I seize/take</a:t>
            </a:r>
          </a:p>
          <a:p>
            <a:r>
              <a:rPr lang="el-GR" dirty="0"/>
              <a:t>χείρ, </a:t>
            </a:r>
            <a:r>
              <a:rPr lang="el-GR" dirty="0" smtClean="0"/>
              <a:t>χειρός</a:t>
            </a:r>
            <a:r>
              <a:rPr lang="en-US" dirty="0" smtClean="0"/>
              <a:t> – noun: hand</a:t>
            </a:r>
          </a:p>
          <a:p>
            <a:r>
              <a:rPr lang="el-GR" dirty="0"/>
              <a:t>ἀφῆκεν </a:t>
            </a:r>
            <a:r>
              <a:rPr lang="en-US" dirty="0" smtClean="0"/>
              <a:t>– verb: aorist of </a:t>
            </a:r>
            <a:r>
              <a:rPr lang="el-GR" dirty="0" smtClean="0"/>
              <a:t>ἀφίημι</a:t>
            </a:r>
            <a:r>
              <a:rPr lang="en-US" dirty="0" smtClean="0"/>
              <a:t> (I leave)</a:t>
            </a:r>
          </a:p>
          <a:p>
            <a:r>
              <a:rPr lang="el-GR" dirty="0"/>
              <a:t>πυρετός, </a:t>
            </a:r>
            <a:r>
              <a:rPr lang="el-GR" dirty="0" smtClean="0"/>
              <a:t>οῦ</a:t>
            </a:r>
            <a:r>
              <a:rPr lang="en-US" dirty="0" smtClean="0"/>
              <a:t> </a:t>
            </a:r>
            <a:r>
              <a:rPr lang="en-US" dirty="0"/>
              <a:t>–</a:t>
            </a:r>
            <a:r>
              <a:rPr lang="en-US" dirty="0" smtClean="0"/>
              <a:t> noun: fever</a:t>
            </a:r>
          </a:p>
          <a:p>
            <a:r>
              <a:rPr lang="el-GR" dirty="0" smtClean="0"/>
              <a:t>διακονέω</a:t>
            </a:r>
            <a:r>
              <a:rPr lang="en-US" dirty="0" smtClean="0"/>
              <a:t> – verb: I serve</a:t>
            </a:r>
            <a:endParaRPr lang="en-US" dirty="0"/>
          </a:p>
        </p:txBody>
      </p:sp>
    </p:spTree>
    <p:extLst>
      <p:ext uri="{BB962C8B-B14F-4D97-AF65-F5344CB8AC3E}">
        <p14:creationId xmlns:p14="http://schemas.microsoft.com/office/powerpoint/2010/main" val="114452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1:31</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l-GR" sz="2800" b="1" dirty="0"/>
              <a:t>καὶ </a:t>
            </a:r>
            <a:r>
              <a:rPr lang="el-GR" sz="2800" dirty="0">
                <a:solidFill>
                  <a:srgbClr val="0070C0"/>
                </a:solidFill>
              </a:rPr>
              <a:t>προσελθὼν</a:t>
            </a:r>
            <a:r>
              <a:rPr lang="el-GR" sz="2800" dirty="0"/>
              <a:t> ⸂</a:t>
            </a:r>
            <a:r>
              <a:rPr lang="el-GR" sz="2800" dirty="0">
                <a:solidFill>
                  <a:srgbClr val="FF0000"/>
                </a:solidFill>
              </a:rPr>
              <a:t>ἤγειρεν</a:t>
            </a:r>
            <a:r>
              <a:rPr lang="el-GR" sz="2800" dirty="0"/>
              <a:t> αὐτὴν </a:t>
            </a:r>
            <a:r>
              <a:rPr lang="el-GR" sz="2800" dirty="0">
                <a:solidFill>
                  <a:srgbClr val="0070C0"/>
                </a:solidFill>
              </a:rPr>
              <a:t>κρατήσας</a:t>
            </a:r>
            <a:r>
              <a:rPr lang="el-GR" sz="2800" dirty="0"/>
              <a:t> τῆς χειρός⸃⸆·*</a:t>
            </a:r>
            <a:endParaRPr lang="en-US" sz="2800" dirty="0"/>
          </a:p>
          <a:p>
            <a:pPr marL="0" indent="0">
              <a:buNone/>
            </a:pPr>
            <a:r>
              <a:rPr lang="el-GR" sz="2800" dirty="0"/>
              <a:t> </a:t>
            </a:r>
            <a:endParaRPr lang="en-US" sz="2800" dirty="0"/>
          </a:p>
          <a:p>
            <a:pPr marL="0" indent="0">
              <a:buNone/>
            </a:pPr>
            <a:r>
              <a:rPr lang="el-GR" sz="2800" b="1" dirty="0"/>
              <a:t>καὶ</a:t>
            </a:r>
            <a:r>
              <a:rPr lang="el-GR" sz="2800" dirty="0"/>
              <a:t> </a:t>
            </a:r>
            <a:r>
              <a:rPr lang="el-GR" sz="2800" dirty="0">
                <a:solidFill>
                  <a:srgbClr val="FF0000"/>
                </a:solidFill>
              </a:rPr>
              <a:t>ἀφῆκεν</a:t>
            </a:r>
            <a:r>
              <a:rPr lang="el-GR" sz="2800" dirty="0"/>
              <a:t> αὐτὴν ὁ πυρετός ⸇,</a:t>
            </a:r>
            <a:endParaRPr lang="en-US" sz="2800" dirty="0"/>
          </a:p>
          <a:p>
            <a:pPr marL="0" indent="0">
              <a:buNone/>
            </a:pPr>
            <a:r>
              <a:rPr lang="el-GR" sz="2800" dirty="0"/>
              <a:t> </a:t>
            </a:r>
            <a:endParaRPr lang="en-US" sz="2800" dirty="0"/>
          </a:p>
          <a:p>
            <a:pPr marL="0" indent="0">
              <a:buNone/>
            </a:pPr>
            <a:r>
              <a:rPr lang="el-GR" sz="2800" b="1" dirty="0"/>
              <a:t>καὶ </a:t>
            </a:r>
            <a:r>
              <a:rPr lang="el-GR" sz="2800" u="sng" dirty="0">
                <a:solidFill>
                  <a:srgbClr val="FF0000"/>
                </a:solidFill>
              </a:rPr>
              <a:t>διηκόνει</a:t>
            </a:r>
            <a:r>
              <a:rPr lang="el-GR" sz="2800" dirty="0"/>
              <a:t> αὐτοῖς. </a:t>
            </a:r>
            <a:endParaRPr lang="en-US" sz="2800" dirty="0"/>
          </a:p>
          <a:p>
            <a:pPr marL="0" indent="0">
              <a:buNone/>
            </a:pPr>
            <a:r>
              <a:rPr lang="el-GR" dirty="0"/>
              <a:t> </a:t>
            </a:r>
            <a:endParaRPr lang="en-US" dirty="0"/>
          </a:p>
          <a:p>
            <a:pPr marL="0" indent="0">
              <a:buNone/>
            </a:pPr>
            <a:endParaRPr lang="en-US" dirty="0"/>
          </a:p>
        </p:txBody>
      </p:sp>
    </p:spTree>
    <p:extLst>
      <p:ext uri="{BB962C8B-B14F-4D97-AF65-F5344CB8AC3E}">
        <p14:creationId xmlns:p14="http://schemas.microsoft.com/office/powerpoint/2010/main" val="2731586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Grammar/Syntax in Mark </a:t>
            </a:r>
            <a:r>
              <a:rPr lang="en-US" dirty="0" smtClean="0"/>
              <a:t>1:31</a:t>
            </a:r>
            <a:endParaRPr lang="en-US" dirty="0"/>
          </a:p>
        </p:txBody>
      </p:sp>
      <p:sp>
        <p:nvSpPr>
          <p:cNvPr id="3" name="Content Placeholder 2"/>
          <p:cNvSpPr>
            <a:spLocks noGrp="1"/>
          </p:cNvSpPr>
          <p:nvPr>
            <p:ph idx="1"/>
          </p:nvPr>
        </p:nvSpPr>
        <p:spPr/>
        <p:txBody>
          <a:bodyPr>
            <a:normAutofit lnSpcReduction="10000"/>
          </a:bodyPr>
          <a:lstStyle/>
          <a:p>
            <a:r>
              <a:rPr lang="en-US" dirty="0"/>
              <a:t>What is best way to translate the imperfect </a:t>
            </a:r>
            <a:r>
              <a:rPr lang="el-GR" dirty="0">
                <a:solidFill>
                  <a:srgbClr val="FF0000"/>
                </a:solidFill>
              </a:rPr>
              <a:t>διηκόνει</a:t>
            </a:r>
            <a:r>
              <a:rPr lang="en-US" dirty="0" smtClean="0"/>
              <a:t>?</a:t>
            </a:r>
            <a:endParaRPr lang="en-US" dirty="0"/>
          </a:p>
          <a:p>
            <a:r>
              <a:rPr lang="en-US" dirty="0" smtClean="0"/>
              <a:t>Participle </a:t>
            </a:r>
            <a:r>
              <a:rPr lang="el-GR" dirty="0" smtClean="0">
                <a:solidFill>
                  <a:srgbClr val="0070C0"/>
                </a:solidFill>
              </a:rPr>
              <a:t>προσελθὼν</a:t>
            </a:r>
            <a:r>
              <a:rPr lang="en-US" dirty="0" smtClean="0">
                <a:solidFill>
                  <a:srgbClr val="0070C0"/>
                </a:solidFill>
              </a:rPr>
              <a:t> </a:t>
            </a:r>
            <a:r>
              <a:rPr lang="en-US" dirty="0"/>
              <a:t>is attendant circumstance </a:t>
            </a:r>
            <a:r>
              <a:rPr lang="en-US" sz="1800" dirty="0"/>
              <a:t>(according to </a:t>
            </a:r>
            <a:r>
              <a:rPr lang="en-US" sz="1800" dirty="0" smtClean="0"/>
              <a:t>Daniel Wallace in </a:t>
            </a:r>
            <a:r>
              <a:rPr lang="en-US" sz="1800" i="1" dirty="0" smtClean="0"/>
              <a:t>Greek Grammar Beyond the Basics</a:t>
            </a:r>
            <a:r>
              <a:rPr lang="en-US" sz="1800" dirty="0" smtClean="0"/>
              <a:t>)</a:t>
            </a:r>
            <a:r>
              <a:rPr lang="en-US" dirty="0" smtClean="0"/>
              <a:t>.</a:t>
            </a:r>
          </a:p>
          <a:p>
            <a:pPr lvl="1"/>
            <a:r>
              <a:rPr lang="en-US" dirty="0" smtClean="0"/>
              <a:t>Aorist participle in nominative case. Referent is subject of main verb</a:t>
            </a:r>
          </a:p>
          <a:p>
            <a:pPr lvl="1"/>
            <a:r>
              <a:rPr lang="en-US" dirty="0" smtClean="0"/>
              <a:t>Predicate position.</a:t>
            </a:r>
          </a:p>
          <a:p>
            <a:pPr lvl="1"/>
            <a:r>
              <a:rPr lang="en-US" dirty="0" smtClean="0"/>
              <a:t>Comes before the main verb and “piggybacks” on mood of main verb. Translate as same mood as main verb (and add “and” between verbs).</a:t>
            </a:r>
            <a:endParaRPr lang="en-US" dirty="0"/>
          </a:p>
          <a:p>
            <a:r>
              <a:rPr lang="en-US" dirty="0" smtClean="0">
                <a:solidFill>
                  <a:schemeClr val="tx1"/>
                </a:solidFill>
              </a:rPr>
              <a:t>Participle </a:t>
            </a:r>
            <a:r>
              <a:rPr lang="el-GR" dirty="0">
                <a:solidFill>
                  <a:srgbClr val="0070C0"/>
                </a:solidFill>
              </a:rPr>
              <a:t>κρατήσας </a:t>
            </a:r>
            <a:r>
              <a:rPr lang="en-US" dirty="0" smtClean="0">
                <a:solidFill>
                  <a:schemeClr val="tx1"/>
                </a:solidFill>
              </a:rPr>
              <a:t>is participle of means – “by seizing/taking. . .”</a:t>
            </a:r>
            <a:endParaRPr lang="en-US" dirty="0"/>
          </a:p>
        </p:txBody>
      </p:sp>
    </p:spTree>
    <p:extLst>
      <p:ext uri="{BB962C8B-B14F-4D97-AF65-F5344CB8AC3E}">
        <p14:creationId xmlns:p14="http://schemas.microsoft.com/office/powerpoint/2010/main" val="2113761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in Mark 1:32</a:t>
            </a:r>
            <a:endParaRPr lang="en-US" dirty="0"/>
          </a:p>
        </p:txBody>
      </p:sp>
      <p:sp>
        <p:nvSpPr>
          <p:cNvPr id="3" name="Content Placeholder 2"/>
          <p:cNvSpPr>
            <a:spLocks noGrp="1"/>
          </p:cNvSpPr>
          <p:nvPr>
            <p:ph idx="1"/>
          </p:nvPr>
        </p:nvSpPr>
        <p:spPr/>
        <p:txBody>
          <a:bodyPr>
            <a:normAutofit fontScale="92500" lnSpcReduction="10000"/>
          </a:bodyPr>
          <a:lstStyle/>
          <a:p>
            <a:r>
              <a:rPr lang="el-GR" dirty="0"/>
              <a:t>ὄψιος, α, </a:t>
            </a:r>
            <a:r>
              <a:rPr lang="el-GR" dirty="0" smtClean="0"/>
              <a:t>ον</a:t>
            </a:r>
            <a:r>
              <a:rPr lang="en-US" dirty="0" smtClean="0"/>
              <a:t> – adjective, here substantized: evening</a:t>
            </a:r>
          </a:p>
          <a:p>
            <a:r>
              <a:rPr lang="el-GR" dirty="0" smtClean="0"/>
              <a:t>γενομένης</a:t>
            </a:r>
            <a:r>
              <a:rPr lang="en-US" dirty="0" smtClean="0"/>
              <a:t> – verb: aorist participle of </a:t>
            </a:r>
            <a:r>
              <a:rPr lang="el-GR" dirty="0" smtClean="0"/>
              <a:t>γίνομαι</a:t>
            </a:r>
            <a:r>
              <a:rPr lang="en-US" dirty="0" smtClean="0"/>
              <a:t> (I become)</a:t>
            </a:r>
          </a:p>
          <a:p>
            <a:r>
              <a:rPr lang="el-GR" dirty="0" smtClean="0"/>
              <a:t>ἔδυ</a:t>
            </a:r>
            <a:r>
              <a:rPr lang="en-US" dirty="0" smtClean="0"/>
              <a:t> – verb: aorist of </a:t>
            </a:r>
            <a:r>
              <a:rPr lang="el-GR" dirty="0" smtClean="0"/>
              <a:t>δύνω</a:t>
            </a:r>
            <a:r>
              <a:rPr lang="en-US" dirty="0" smtClean="0"/>
              <a:t> (to set)</a:t>
            </a:r>
          </a:p>
          <a:p>
            <a:r>
              <a:rPr lang="el-GR" dirty="0"/>
              <a:t>ἥλιος, </a:t>
            </a:r>
            <a:r>
              <a:rPr lang="el-GR" dirty="0" smtClean="0"/>
              <a:t>ου</a:t>
            </a:r>
            <a:r>
              <a:rPr lang="en-US" dirty="0" smtClean="0"/>
              <a:t> – noun: sun</a:t>
            </a:r>
          </a:p>
          <a:p>
            <a:r>
              <a:rPr lang="el-GR" dirty="0" smtClean="0"/>
              <a:t>κακῶς</a:t>
            </a:r>
            <a:r>
              <a:rPr lang="en-US" dirty="0" smtClean="0"/>
              <a:t> – adverb: badly</a:t>
            </a:r>
          </a:p>
          <a:p>
            <a:r>
              <a:rPr lang="el-GR" dirty="0"/>
              <a:t>κακῶς </a:t>
            </a:r>
            <a:r>
              <a:rPr lang="el-GR" dirty="0" smtClean="0"/>
              <a:t>ἔχοντας</a:t>
            </a:r>
            <a:r>
              <a:rPr lang="en-US" dirty="0" smtClean="0"/>
              <a:t> – idiom: “having badly” = “to be sick”</a:t>
            </a:r>
          </a:p>
          <a:p>
            <a:r>
              <a:rPr lang="el-GR" dirty="0" smtClean="0"/>
              <a:t>δαιμονίζομαι</a:t>
            </a:r>
            <a:r>
              <a:rPr lang="en-US" dirty="0" smtClean="0"/>
              <a:t> – verb: I am demonized/I am possessed by a demon</a:t>
            </a:r>
          </a:p>
          <a:p>
            <a:endParaRPr lang="en-US" dirty="0"/>
          </a:p>
        </p:txBody>
      </p:sp>
    </p:spTree>
    <p:extLst>
      <p:ext uri="{BB962C8B-B14F-4D97-AF65-F5344CB8AC3E}">
        <p14:creationId xmlns:p14="http://schemas.microsoft.com/office/powerpoint/2010/main" val="3026964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1:32</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dirty="0" smtClean="0"/>
              <a:t>	</a:t>
            </a:r>
            <a:r>
              <a:rPr lang="el-GR" sz="7000" dirty="0" smtClean="0"/>
              <a:t>Ὀψίας </a:t>
            </a:r>
            <a:r>
              <a:rPr lang="el-GR" sz="7000" b="1" dirty="0"/>
              <a:t>δὲ</a:t>
            </a:r>
            <a:r>
              <a:rPr lang="el-GR" sz="7000" dirty="0"/>
              <a:t> </a:t>
            </a:r>
            <a:r>
              <a:rPr lang="el-GR" sz="7000" dirty="0">
                <a:solidFill>
                  <a:srgbClr val="0070C0"/>
                </a:solidFill>
              </a:rPr>
              <a:t>γενομένης</a:t>
            </a:r>
            <a:r>
              <a:rPr lang="el-GR" sz="7000" dirty="0"/>
              <a:t>,</a:t>
            </a:r>
            <a:endParaRPr lang="en-US" sz="7000" dirty="0"/>
          </a:p>
          <a:p>
            <a:endParaRPr lang="en-US" sz="7000" dirty="0"/>
          </a:p>
          <a:p>
            <a:pPr marL="0" indent="0">
              <a:buNone/>
            </a:pPr>
            <a:r>
              <a:rPr lang="el-GR" sz="7000" b="1" dirty="0"/>
              <a:t>	ὅτε</a:t>
            </a:r>
            <a:r>
              <a:rPr lang="el-GR" sz="7000" dirty="0"/>
              <a:t> ⸀</a:t>
            </a:r>
            <a:r>
              <a:rPr lang="el-GR" sz="7000" dirty="0">
                <a:solidFill>
                  <a:srgbClr val="FF0000"/>
                </a:solidFill>
              </a:rPr>
              <a:t>ἔδυ</a:t>
            </a:r>
            <a:r>
              <a:rPr lang="el-GR" sz="7000" dirty="0"/>
              <a:t> ὁ ἥλιος,</a:t>
            </a:r>
            <a:endParaRPr lang="en-US" sz="7000" dirty="0"/>
          </a:p>
          <a:p>
            <a:pPr marL="0" indent="0">
              <a:buNone/>
            </a:pPr>
            <a:r>
              <a:rPr lang="el-GR" sz="7000" dirty="0"/>
              <a:t> </a:t>
            </a:r>
            <a:endParaRPr lang="en-US" sz="7000" dirty="0"/>
          </a:p>
          <a:p>
            <a:pPr marL="0" indent="0">
              <a:buNone/>
            </a:pPr>
            <a:r>
              <a:rPr lang="el-GR" sz="7000" u="sng" dirty="0" smtClean="0">
                <a:solidFill>
                  <a:srgbClr val="FF0000"/>
                </a:solidFill>
              </a:rPr>
              <a:t>ἔφερον</a:t>
            </a:r>
            <a:r>
              <a:rPr lang="el-GR" sz="7000" dirty="0" smtClean="0"/>
              <a:t> </a:t>
            </a:r>
            <a:r>
              <a:rPr lang="el-GR" sz="7000" dirty="0"/>
              <a:t>πρὸς αὐτὸν πάντας τοὺς κακῶς </a:t>
            </a:r>
            <a:r>
              <a:rPr lang="el-GR" sz="7000" dirty="0">
                <a:solidFill>
                  <a:srgbClr val="0070C0"/>
                </a:solidFill>
              </a:rPr>
              <a:t>ἔχοντας</a:t>
            </a:r>
            <a:r>
              <a:rPr lang="el-GR" sz="7000" dirty="0"/>
              <a:t>*</a:t>
            </a:r>
            <a:endParaRPr lang="en-US" sz="7000" dirty="0"/>
          </a:p>
          <a:p>
            <a:pPr marL="0" indent="0">
              <a:buNone/>
            </a:pPr>
            <a:r>
              <a:rPr lang="el-GR" sz="7000" dirty="0"/>
              <a:t>	⸆⸋καὶ τοὺς </a:t>
            </a:r>
            <a:r>
              <a:rPr lang="el-GR" sz="7000" dirty="0">
                <a:solidFill>
                  <a:srgbClr val="0070C0"/>
                </a:solidFill>
              </a:rPr>
              <a:t>δαιμονιζομένους</a:t>
            </a:r>
            <a:r>
              <a:rPr lang="el-GR" sz="7000" dirty="0" smtClean="0"/>
              <a:t>⸌·</a:t>
            </a:r>
            <a:endParaRPr lang="en-US" sz="3000" dirty="0"/>
          </a:p>
          <a:p>
            <a:pPr marL="0" indent="0">
              <a:buNone/>
            </a:pPr>
            <a:r>
              <a:rPr lang="el-GR" dirty="0"/>
              <a:t> </a:t>
            </a:r>
            <a:endParaRPr lang="en-US" dirty="0"/>
          </a:p>
          <a:p>
            <a:pPr marL="0" indent="0">
              <a:buNone/>
            </a:pPr>
            <a:endParaRPr lang="en-US" dirty="0"/>
          </a:p>
        </p:txBody>
      </p:sp>
    </p:spTree>
    <p:extLst>
      <p:ext uri="{BB962C8B-B14F-4D97-AF65-F5344CB8AC3E}">
        <p14:creationId xmlns:p14="http://schemas.microsoft.com/office/powerpoint/2010/main" val="1053647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Grammar/Syntax in Mark 1:32</a:t>
            </a:r>
            <a:endParaRPr lang="en-US" dirty="0"/>
          </a:p>
        </p:txBody>
      </p:sp>
      <p:sp>
        <p:nvSpPr>
          <p:cNvPr id="3" name="Content Placeholder 2"/>
          <p:cNvSpPr>
            <a:spLocks noGrp="1"/>
          </p:cNvSpPr>
          <p:nvPr>
            <p:ph idx="1"/>
          </p:nvPr>
        </p:nvSpPr>
        <p:spPr/>
        <p:txBody>
          <a:bodyPr/>
          <a:lstStyle/>
          <a:p>
            <a:r>
              <a:rPr lang="en-US" dirty="0"/>
              <a:t>What is best way to translate the imperfect </a:t>
            </a:r>
            <a:r>
              <a:rPr lang="el-GR" dirty="0">
                <a:solidFill>
                  <a:srgbClr val="FF0000"/>
                </a:solidFill>
              </a:rPr>
              <a:t>ἔφερον</a:t>
            </a:r>
            <a:r>
              <a:rPr lang="en-US" dirty="0" smtClean="0"/>
              <a:t>?</a:t>
            </a:r>
          </a:p>
          <a:p>
            <a:r>
              <a:rPr lang="el-GR" dirty="0"/>
              <a:t>Ὀψίας </a:t>
            </a:r>
            <a:r>
              <a:rPr lang="el-GR" b="1" dirty="0"/>
              <a:t>δὲ</a:t>
            </a:r>
            <a:r>
              <a:rPr lang="el-GR" dirty="0"/>
              <a:t> </a:t>
            </a:r>
            <a:r>
              <a:rPr lang="el-GR" dirty="0" smtClean="0">
                <a:solidFill>
                  <a:srgbClr val="0070C0"/>
                </a:solidFill>
              </a:rPr>
              <a:t>γενομένης</a:t>
            </a:r>
            <a:r>
              <a:rPr lang="en-US" dirty="0" smtClean="0">
                <a:solidFill>
                  <a:srgbClr val="0070C0"/>
                </a:solidFill>
              </a:rPr>
              <a:t> </a:t>
            </a:r>
            <a:r>
              <a:rPr lang="en-US" dirty="0" smtClean="0">
                <a:solidFill>
                  <a:schemeClr val="tx1"/>
                </a:solidFill>
              </a:rPr>
              <a:t>– genitive absolute participle phrase.</a:t>
            </a:r>
          </a:p>
          <a:p>
            <a:r>
              <a:rPr lang="en-US" dirty="0" smtClean="0">
                <a:solidFill>
                  <a:schemeClr val="tx1"/>
                </a:solidFill>
              </a:rPr>
              <a:t>The participles </a:t>
            </a:r>
            <a:r>
              <a:rPr lang="el-GR" dirty="0">
                <a:solidFill>
                  <a:srgbClr val="0070C0"/>
                </a:solidFill>
              </a:rPr>
              <a:t>ἔχοντας </a:t>
            </a:r>
            <a:r>
              <a:rPr lang="en-US" dirty="0" smtClean="0">
                <a:solidFill>
                  <a:schemeClr val="tx1"/>
                </a:solidFill>
              </a:rPr>
              <a:t>and </a:t>
            </a:r>
            <a:r>
              <a:rPr lang="el-GR" dirty="0">
                <a:solidFill>
                  <a:srgbClr val="0070C0"/>
                </a:solidFill>
              </a:rPr>
              <a:t>δαιμονιζομένους </a:t>
            </a:r>
            <a:r>
              <a:rPr lang="en-US" dirty="0" smtClean="0">
                <a:solidFill>
                  <a:schemeClr val="tx1"/>
                </a:solidFill>
              </a:rPr>
              <a:t>are substantives and so function as nouns.</a:t>
            </a:r>
            <a:endParaRPr lang="en-US" dirty="0"/>
          </a:p>
          <a:p>
            <a:endParaRPr lang="en-US" dirty="0"/>
          </a:p>
        </p:txBody>
      </p:sp>
    </p:spTree>
    <p:extLst>
      <p:ext uri="{BB962C8B-B14F-4D97-AF65-F5344CB8AC3E}">
        <p14:creationId xmlns:p14="http://schemas.microsoft.com/office/powerpoint/2010/main" val="814712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in Mark 1:33</a:t>
            </a:r>
            <a:endParaRPr lang="en-US" dirty="0"/>
          </a:p>
        </p:txBody>
      </p:sp>
      <p:sp>
        <p:nvSpPr>
          <p:cNvPr id="3" name="Content Placeholder 2"/>
          <p:cNvSpPr>
            <a:spLocks noGrp="1"/>
          </p:cNvSpPr>
          <p:nvPr>
            <p:ph idx="1"/>
          </p:nvPr>
        </p:nvSpPr>
        <p:spPr/>
        <p:txBody>
          <a:bodyPr/>
          <a:lstStyle/>
          <a:p>
            <a:r>
              <a:rPr lang="el-GR" dirty="0"/>
              <a:t>ὅλος, η, </a:t>
            </a:r>
            <a:r>
              <a:rPr lang="el-GR" dirty="0" smtClean="0"/>
              <a:t>ον</a:t>
            </a:r>
            <a:r>
              <a:rPr lang="en-US" dirty="0" smtClean="0"/>
              <a:t> – adjective: whole</a:t>
            </a:r>
          </a:p>
          <a:p>
            <a:r>
              <a:rPr lang="el-GR" dirty="0"/>
              <a:t>πόλις, </a:t>
            </a:r>
            <a:r>
              <a:rPr lang="el-GR" dirty="0" smtClean="0"/>
              <a:t>εως</a:t>
            </a:r>
            <a:r>
              <a:rPr lang="en-US" dirty="0" smtClean="0"/>
              <a:t> – noun: city</a:t>
            </a:r>
          </a:p>
          <a:p>
            <a:r>
              <a:rPr lang="el-GR" dirty="0" smtClean="0"/>
              <a:t>ἐπισυνάγω</a:t>
            </a:r>
            <a:r>
              <a:rPr lang="en-US" dirty="0" smtClean="0"/>
              <a:t> – verb: I gather; passive: to be gathered</a:t>
            </a:r>
          </a:p>
          <a:p>
            <a:r>
              <a:rPr lang="el-GR" dirty="0"/>
              <a:t>θύρα, </a:t>
            </a:r>
            <a:r>
              <a:rPr lang="el-GR" dirty="0" smtClean="0"/>
              <a:t>ας</a:t>
            </a:r>
            <a:r>
              <a:rPr lang="en-US" dirty="0" smtClean="0"/>
              <a:t> – noun: door</a:t>
            </a:r>
            <a:endParaRPr lang="en-US" dirty="0"/>
          </a:p>
        </p:txBody>
      </p:sp>
    </p:spTree>
    <p:extLst>
      <p:ext uri="{BB962C8B-B14F-4D97-AF65-F5344CB8AC3E}">
        <p14:creationId xmlns:p14="http://schemas.microsoft.com/office/powerpoint/2010/main" val="2733762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1:33</a:t>
            </a:r>
            <a:endParaRPr lang="en-US" dirty="0"/>
          </a:p>
        </p:txBody>
      </p:sp>
      <p:sp>
        <p:nvSpPr>
          <p:cNvPr id="3" name="Content Placeholder 2"/>
          <p:cNvSpPr>
            <a:spLocks noGrp="1"/>
          </p:cNvSpPr>
          <p:nvPr>
            <p:ph idx="1"/>
          </p:nvPr>
        </p:nvSpPr>
        <p:spPr/>
        <p:txBody>
          <a:bodyPr/>
          <a:lstStyle/>
          <a:p>
            <a:pPr marL="0" indent="0">
              <a:buNone/>
            </a:pPr>
            <a:r>
              <a:rPr lang="el-GR" b="1" dirty="0"/>
              <a:t>καὶ</a:t>
            </a:r>
            <a:r>
              <a:rPr lang="el-GR" dirty="0"/>
              <a:t> ⸂</a:t>
            </a:r>
            <a:r>
              <a:rPr lang="el-GR" dirty="0">
                <a:solidFill>
                  <a:srgbClr val="FF0000"/>
                </a:solidFill>
              </a:rPr>
              <a:t>ἦν</a:t>
            </a:r>
            <a:r>
              <a:rPr lang="el-GR" dirty="0"/>
              <a:t> ὅλη ἡ πόλις </a:t>
            </a:r>
            <a:r>
              <a:rPr lang="el-GR" dirty="0">
                <a:solidFill>
                  <a:srgbClr val="FF0000"/>
                </a:solidFill>
              </a:rPr>
              <a:t>ἐπισυνηγμένη</a:t>
            </a:r>
            <a:r>
              <a:rPr lang="el-GR" dirty="0"/>
              <a:t> πρὸς τὴν θύραν⸃.</a:t>
            </a:r>
            <a:endParaRPr lang="en-US" dirty="0"/>
          </a:p>
          <a:p>
            <a:endParaRPr lang="en-US" dirty="0"/>
          </a:p>
        </p:txBody>
      </p:sp>
    </p:spTree>
    <p:extLst>
      <p:ext uri="{BB962C8B-B14F-4D97-AF65-F5344CB8AC3E}">
        <p14:creationId xmlns:p14="http://schemas.microsoft.com/office/powerpoint/2010/main" val="3368078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Grammar/Syntax in Mark 1:33</a:t>
            </a:r>
            <a:endParaRPr lang="en-US" dirty="0"/>
          </a:p>
        </p:txBody>
      </p:sp>
      <p:sp>
        <p:nvSpPr>
          <p:cNvPr id="3" name="Content Placeholder 2"/>
          <p:cNvSpPr>
            <a:spLocks noGrp="1"/>
          </p:cNvSpPr>
          <p:nvPr>
            <p:ph idx="1"/>
          </p:nvPr>
        </p:nvSpPr>
        <p:spPr/>
        <p:txBody>
          <a:bodyPr/>
          <a:lstStyle/>
          <a:p>
            <a:r>
              <a:rPr lang="el-GR" dirty="0">
                <a:solidFill>
                  <a:srgbClr val="FF0000"/>
                </a:solidFill>
              </a:rPr>
              <a:t>ἦν</a:t>
            </a:r>
            <a:r>
              <a:rPr lang="el-GR" dirty="0"/>
              <a:t> </a:t>
            </a:r>
            <a:r>
              <a:rPr lang="en-US" dirty="0" smtClean="0"/>
              <a:t>. . . </a:t>
            </a:r>
            <a:r>
              <a:rPr lang="el-GR" dirty="0" smtClean="0">
                <a:solidFill>
                  <a:srgbClr val="FF0000"/>
                </a:solidFill>
              </a:rPr>
              <a:t>ἐπισυνηγμένη</a:t>
            </a:r>
            <a:r>
              <a:rPr lang="en-US" dirty="0" smtClean="0">
                <a:solidFill>
                  <a:srgbClr val="FF0000"/>
                </a:solidFill>
              </a:rPr>
              <a:t> </a:t>
            </a:r>
            <a:r>
              <a:rPr lang="en-US" dirty="0" smtClean="0">
                <a:solidFill>
                  <a:schemeClr val="tx1"/>
                </a:solidFill>
              </a:rPr>
              <a:t>– Periphrastic construction:</a:t>
            </a:r>
          </a:p>
          <a:p>
            <a:pPr lvl="1"/>
            <a:r>
              <a:rPr lang="en-US" sz="2400" dirty="0" smtClean="0">
                <a:solidFill>
                  <a:schemeClr val="tx1"/>
                </a:solidFill>
              </a:rPr>
              <a:t>A form of “to be” (here indicative mood </a:t>
            </a:r>
            <a:r>
              <a:rPr lang="el-GR" sz="2400" dirty="0">
                <a:solidFill>
                  <a:srgbClr val="FF0000"/>
                </a:solidFill>
              </a:rPr>
              <a:t>ἦν</a:t>
            </a:r>
            <a:r>
              <a:rPr lang="en-US" sz="2400" dirty="0" smtClean="0">
                <a:solidFill>
                  <a:schemeClr val="tx1"/>
                </a:solidFill>
              </a:rPr>
              <a:t>) matched with participle (here </a:t>
            </a:r>
            <a:r>
              <a:rPr lang="el-GR" sz="2400" dirty="0" smtClean="0">
                <a:solidFill>
                  <a:srgbClr val="FF0000"/>
                </a:solidFill>
              </a:rPr>
              <a:t>ἐπισυνηγμένη</a:t>
            </a:r>
            <a:r>
              <a:rPr lang="en-US" sz="2400" dirty="0" smtClean="0">
                <a:solidFill>
                  <a:schemeClr val="tx1"/>
                </a:solidFill>
              </a:rPr>
              <a:t>).</a:t>
            </a:r>
          </a:p>
          <a:p>
            <a:pPr lvl="1"/>
            <a:r>
              <a:rPr lang="en-US" sz="2400" dirty="0" smtClean="0">
                <a:solidFill>
                  <a:schemeClr val="tx1"/>
                </a:solidFill>
              </a:rPr>
              <a:t>Translate here as an indicative mood verb – “were gathered.”</a:t>
            </a:r>
            <a:endParaRPr lang="en-US" sz="2400" dirty="0"/>
          </a:p>
        </p:txBody>
      </p:sp>
    </p:spTree>
    <p:extLst>
      <p:ext uri="{BB962C8B-B14F-4D97-AF65-F5344CB8AC3E}">
        <p14:creationId xmlns:p14="http://schemas.microsoft.com/office/powerpoint/2010/main" val="2885166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in Mark 1:34</a:t>
            </a:r>
            <a:endParaRPr lang="en-US" dirty="0"/>
          </a:p>
        </p:txBody>
      </p:sp>
      <p:sp>
        <p:nvSpPr>
          <p:cNvPr id="3" name="Content Placeholder 2"/>
          <p:cNvSpPr>
            <a:spLocks noGrp="1"/>
          </p:cNvSpPr>
          <p:nvPr>
            <p:ph idx="1"/>
          </p:nvPr>
        </p:nvSpPr>
        <p:spPr/>
        <p:txBody>
          <a:bodyPr/>
          <a:lstStyle/>
          <a:p>
            <a:r>
              <a:rPr lang="el-GR" dirty="0"/>
              <a:t>πολύς, πολλή, </a:t>
            </a:r>
            <a:r>
              <a:rPr lang="el-GR" dirty="0" smtClean="0"/>
              <a:t>πολύ</a:t>
            </a:r>
            <a:r>
              <a:rPr lang="en-US" dirty="0" smtClean="0"/>
              <a:t> – adjective: many</a:t>
            </a:r>
          </a:p>
          <a:p>
            <a:r>
              <a:rPr lang="el-GR" dirty="0"/>
              <a:t>ποικίλος, η, </a:t>
            </a:r>
            <a:r>
              <a:rPr lang="el-GR" dirty="0" smtClean="0"/>
              <a:t>ον</a:t>
            </a:r>
            <a:r>
              <a:rPr lang="en-US" dirty="0" smtClean="0"/>
              <a:t> – adjective: diverse, manifold</a:t>
            </a:r>
          </a:p>
          <a:p>
            <a:r>
              <a:rPr lang="el-GR" dirty="0"/>
              <a:t>νόσος, </a:t>
            </a:r>
            <a:r>
              <a:rPr lang="el-GR" dirty="0" smtClean="0"/>
              <a:t>ου</a:t>
            </a:r>
            <a:r>
              <a:rPr lang="en-US" dirty="0" smtClean="0"/>
              <a:t> – noun: disease</a:t>
            </a:r>
          </a:p>
          <a:p>
            <a:r>
              <a:rPr lang="el-GR" dirty="0" smtClean="0"/>
              <a:t>ἤφιεν</a:t>
            </a:r>
            <a:r>
              <a:rPr lang="en-US" dirty="0" smtClean="0"/>
              <a:t> – verb: imperfect of </a:t>
            </a:r>
            <a:r>
              <a:rPr lang="el-GR" dirty="0" smtClean="0"/>
              <a:t>ἀφίημι</a:t>
            </a:r>
            <a:r>
              <a:rPr lang="en-US" dirty="0" smtClean="0"/>
              <a:t> (I permit)</a:t>
            </a:r>
          </a:p>
          <a:p>
            <a:r>
              <a:rPr lang="el-GR" dirty="0" smtClean="0"/>
              <a:t>ᾔδεισαν</a:t>
            </a:r>
            <a:r>
              <a:rPr lang="en-US" dirty="0" smtClean="0"/>
              <a:t> – verb: pluperfect of </a:t>
            </a:r>
            <a:r>
              <a:rPr lang="el-GR" dirty="0" smtClean="0"/>
              <a:t>οἶδα</a:t>
            </a:r>
            <a:r>
              <a:rPr lang="en-US" dirty="0" smtClean="0"/>
              <a:t> (I know); here translate as imperfect</a:t>
            </a:r>
            <a:endParaRPr lang="en-US" dirty="0"/>
          </a:p>
        </p:txBody>
      </p:sp>
    </p:spTree>
    <p:extLst>
      <p:ext uri="{BB962C8B-B14F-4D97-AF65-F5344CB8AC3E}">
        <p14:creationId xmlns:p14="http://schemas.microsoft.com/office/powerpoint/2010/main" val="1467837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Imperfect Tense</a:t>
            </a:r>
            <a:endParaRPr lang="en-US" dirty="0"/>
          </a:p>
        </p:txBody>
      </p:sp>
      <p:sp>
        <p:nvSpPr>
          <p:cNvPr id="3" name="Content Placeholder 2"/>
          <p:cNvSpPr>
            <a:spLocks noGrp="1"/>
          </p:cNvSpPr>
          <p:nvPr>
            <p:ph idx="1"/>
          </p:nvPr>
        </p:nvSpPr>
        <p:spPr/>
        <p:txBody>
          <a:bodyPr/>
          <a:lstStyle/>
          <a:p>
            <a:r>
              <a:rPr lang="en-US" dirty="0" smtClean="0"/>
              <a:t>Just as the aorist tense, the imperfect tense shows past time in the indicative mood</a:t>
            </a:r>
            <a:r>
              <a:rPr lang="en-US" dirty="0" smtClean="0"/>
              <a:t>. (The other past time tense is the pluperfect, which appears only about 50 times in the NT.)</a:t>
            </a:r>
            <a:endParaRPr lang="en-US" dirty="0" smtClean="0"/>
          </a:p>
          <a:p>
            <a:r>
              <a:rPr lang="en-US" dirty="0" smtClean="0"/>
              <a:t>Both tenses have a temporal augment prefixed to the front of the verb stem to show past time in the indicative mood.</a:t>
            </a:r>
          </a:p>
          <a:p>
            <a:r>
              <a:rPr lang="en-US" dirty="0" smtClean="0"/>
              <a:t>The imperfect indicative is no less </a:t>
            </a:r>
            <a:r>
              <a:rPr lang="en-US" b="1" i="1" dirty="0" smtClean="0"/>
              <a:t>past time </a:t>
            </a:r>
            <a:r>
              <a:rPr lang="en-US" dirty="0" smtClean="0"/>
              <a:t>than the aorist indicative.</a:t>
            </a:r>
          </a:p>
        </p:txBody>
      </p:sp>
    </p:spTree>
    <p:extLst>
      <p:ext uri="{BB962C8B-B14F-4D97-AF65-F5344CB8AC3E}">
        <p14:creationId xmlns:p14="http://schemas.microsoft.com/office/powerpoint/2010/main" val="3292780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1:34</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l-GR" sz="3600" b="1" dirty="0"/>
              <a:t>καὶ</a:t>
            </a:r>
            <a:r>
              <a:rPr lang="el-GR" sz="3600" dirty="0"/>
              <a:t> </a:t>
            </a:r>
            <a:r>
              <a:rPr lang="el-GR" sz="3600" dirty="0">
                <a:solidFill>
                  <a:srgbClr val="FF0000"/>
                </a:solidFill>
              </a:rPr>
              <a:t>ἐθεράπευσεν</a:t>
            </a:r>
            <a:r>
              <a:rPr lang="el-GR" sz="3600" dirty="0"/>
              <a:t> ⸂πολλοὺς κακῶς </a:t>
            </a:r>
            <a:r>
              <a:rPr lang="el-GR" sz="3600" dirty="0">
                <a:solidFill>
                  <a:srgbClr val="0070C0"/>
                </a:solidFill>
              </a:rPr>
              <a:t>ἔχοντα</a:t>
            </a:r>
            <a:r>
              <a:rPr lang="el-GR" sz="3600" dirty="0"/>
              <a:t>ς ποικίλαις νόσοις⸃ </a:t>
            </a:r>
            <a:r>
              <a:rPr lang="el-GR" sz="3600" baseline="30000" dirty="0"/>
              <a:t>✽</a:t>
            </a:r>
            <a:endParaRPr lang="en-US" sz="3600" dirty="0"/>
          </a:p>
          <a:p>
            <a:pPr marL="0" indent="0">
              <a:buNone/>
            </a:pPr>
            <a:r>
              <a:rPr lang="el-GR" sz="3600" dirty="0"/>
              <a:t> </a:t>
            </a:r>
            <a:endParaRPr lang="en-US" sz="3600" dirty="0"/>
          </a:p>
          <a:p>
            <a:pPr marL="0" indent="0">
              <a:buNone/>
            </a:pPr>
            <a:r>
              <a:rPr lang="el-GR" sz="3600" b="1" dirty="0"/>
              <a:t>καὶ</a:t>
            </a:r>
            <a:r>
              <a:rPr lang="el-GR" sz="3600" dirty="0"/>
              <a:t> ⸄δαιμόνια πολλὰ </a:t>
            </a:r>
            <a:r>
              <a:rPr lang="el-GR" sz="3600" dirty="0">
                <a:solidFill>
                  <a:srgbClr val="FF0000"/>
                </a:solidFill>
              </a:rPr>
              <a:t>ἐξέβαλεν</a:t>
            </a:r>
            <a:r>
              <a:rPr lang="el-GR" sz="3600" dirty="0"/>
              <a:t>⸅</a:t>
            </a:r>
            <a:endParaRPr lang="en-US" sz="3600" dirty="0"/>
          </a:p>
          <a:p>
            <a:pPr marL="0" indent="0">
              <a:buNone/>
            </a:pPr>
            <a:r>
              <a:rPr lang="el-GR" sz="3600" dirty="0"/>
              <a:t> </a:t>
            </a:r>
            <a:endParaRPr lang="en-US" sz="3600" dirty="0"/>
          </a:p>
          <a:p>
            <a:pPr marL="0" indent="0">
              <a:buNone/>
            </a:pPr>
            <a:r>
              <a:rPr lang="el-GR" sz="3600" b="1" dirty="0"/>
              <a:t>καὶ</a:t>
            </a:r>
            <a:r>
              <a:rPr lang="el-GR" sz="3600" dirty="0"/>
              <a:t> οὐκ </a:t>
            </a:r>
            <a:r>
              <a:rPr lang="el-GR" sz="3600" u="sng" dirty="0">
                <a:solidFill>
                  <a:srgbClr val="FF0000"/>
                </a:solidFill>
              </a:rPr>
              <a:t>ἤφιεν</a:t>
            </a:r>
            <a:r>
              <a:rPr lang="el-GR" sz="3600" dirty="0"/>
              <a:t> </a:t>
            </a:r>
            <a:r>
              <a:rPr lang="el-GR" sz="3600" dirty="0">
                <a:solidFill>
                  <a:srgbClr val="00B050"/>
                </a:solidFill>
              </a:rPr>
              <a:t>λαλεῖν </a:t>
            </a:r>
            <a:r>
              <a:rPr lang="el-GR" sz="3600" dirty="0"/>
              <a:t>τὰ δαιμόνια,</a:t>
            </a:r>
            <a:endParaRPr lang="en-US" sz="3600" dirty="0"/>
          </a:p>
          <a:p>
            <a:pPr marL="0" indent="0">
              <a:buNone/>
            </a:pPr>
            <a:r>
              <a:rPr lang="el-GR" sz="3600" dirty="0"/>
              <a:t> </a:t>
            </a:r>
            <a:endParaRPr lang="en-US" sz="3600" dirty="0"/>
          </a:p>
          <a:p>
            <a:pPr marL="0" indent="0">
              <a:buNone/>
            </a:pPr>
            <a:r>
              <a:rPr lang="el-GR" sz="3600" dirty="0"/>
              <a:t>	</a:t>
            </a:r>
            <a:r>
              <a:rPr lang="el-GR" sz="3600" b="1" dirty="0"/>
              <a:t>ὅτι </a:t>
            </a:r>
            <a:r>
              <a:rPr lang="el-GR" sz="3600" u="sng" dirty="0">
                <a:solidFill>
                  <a:srgbClr val="FF0000"/>
                </a:solidFill>
              </a:rPr>
              <a:t>ᾔδεισαν</a:t>
            </a:r>
            <a:r>
              <a:rPr lang="el-GR" sz="3600" dirty="0"/>
              <a:t> ⸀αὐτόν.*</a:t>
            </a:r>
            <a:endParaRPr lang="en-US" sz="3600" dirty="0"/>
          </a:p>
          <a:p>
            <a:pPr marL="0" indent="0">
              <a:buNone/>
            </a:pPr>
            <a:endParaRPr lang="en-US" dirty="0"/>
          </a:p>
        </p:txBody>
      </p:sp>
    </p:spTree>
    <p:extLst>
      <p:ext uri="{BB962C8B-B14F-4D97-AF65-F5344CB8AC3E}">
        <p14:creationId xmlns:p14="http://schemas.microsoft.com/office/powerpoint/2010/main" val="1318771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Grammar/Syntax in Mark 1:34</a:t>
            </a:r>
            <a:endParaRPr lang="en-US" dirty="0"/>
          </a:p>
        </p:txBody>
      </p:sp>
      <p:sp>
        <p:nvSpPr>
          <p:cNvPr id="3" name="Content Placeholder 2"/>
          <p:cNvSpPr>
            <a:spLocks noGrp="1"/>
          </p:cNvSpPr>
          <p:nvPr>
            <p:ph idx="1"/>
          </p:nvPr>
        </p:nvSpPr>
        <p:spPr/>
        <p:txBody>
          <a:bodyPr/>
          <a:lstStyle/>
          <a:p>
            <a:r>
              <a:rPr lang="en-US" dirty="0"/>
              <a:t>What is best way to translate the imperfect </a:t>
            </a:r>
            <a:r>
              <a:rPr lang="el-GR" dirty="0">
                <a:solidFill>
                  <a:srgbClr val="FF0000"/>
                </a:solidFill>
              </a:rPr>
              <a:t>ἤφιεν</a:t>
            </a:r>
            <a:r>
              <a:rPr lang="en-US" dirty="0" smtClean="0"/>
              <a:t>?</a:t>
            </a:r>
          </a:p>
          <a:p>
            <a:r>
              <a:rPr lang="en-US" dirty="0"/>
              <a:t>What is best way to translate the </a:t>
            </a:r>
            <a:r>
              <a:rPr lang="en-US" dirty="0" smtClean="0"/>
              <a:t>pluperfect </a:t>
            </a:r>
            <a:r>
              <a:rPr lang="el-GR" dirty="0" smtClean="0">
                <a:solidFill>
                  <a:srgbClr val="FF0000"/>
                </a:solidFill>
              </a:rPr>
              <a:t>ᾔδεισαν</a:t>
            </a:r>
            <a:r>
              <a:rPr lang="en-US" dirty="0" smtClean="0">
                <a:solidFill>
                  <a:srgbClr val="FF0000"/>
                </a:solidFill>
              </a:rPr>
              <a:t> </a:t>
            </a:r>
            <a:r>
              <a:rPr lang="en-US" dirty="0" smtClean="0">
                <a:solidFill>
                  <a:schemeClr val="tx1"/>
                </a:solidFill>
              </a:rPr>
              <a:t>(which functions as imperfect)</a:t>
            </a:r>
            <a:r>
              <a:rPr lang="en-US" dirty="0" smtClean="0"/>
              <a:t>?</a:t>
            </a:r>
          </a:p>
          <a:p>
            <a:r>
              <a:rPr lang="el-GR" dirty="0" smtClean="0">
                <a:solidFill>
                  <a:srgbClr val="00B050"/>
                </a:solidFill>
              </a:rPr>
              <a:t>λαλεῖν</a:t>
            </a:r>
            <a:r>
              <a:rPr lang="en-US" dirty="0" smtClean="0">
                <a:solidFill>
                  <a:srgbClr val="00B050"/>
                </a:solidFill>
              </a:rPr>
              <a:t> </a:t>
            </a:r>
            <a:r>
              <a:rPr lang="en-US" dirty="0" smtClean="0">
                <a:solidFill>
                  <a:schemeClr val="tx1"/>
                </a:solidFill>
              </a:rPr>
              <a:t>– What is SOAPER use of this infinitive?</a:t>
            </a:r>
            <a:endParaRPr lang="en-US" dirty="0"/>
          </a:p>
          <a:p>
            <a:endParaRPr lang="en-US" dirty="0"/>
          </a:p>
        </p:txBody>
      </p:sp>
    </p:spTree>
    <p:extLst>
      <p:ext uri="{BB962C8B-B14F-4D97-AF65-F5344CB8AC3E}">
        <p14:creationId xmlns:p14="http://schemas.microsoft.com/office/powerpoint/2010/main" val="3182477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First Sabbath Weekend of Jesus’ Ministry</a:t>
            </a:r>
            <a:endParaRPr lang="en-US" dirty="0"/>
          </a:p>
        </p:txBody>
      </p:sp>
      <p:sp>
        <p:nvSpPr>
          <p:cNvPr id="3" name="Content Placeholder 2"/>
          <p:cNvSpPr>
            <a:spLocks noGrp="1"/>
          </p:cNvSpPr>
          <p:nvPr>
            <p:ph idx="1"/>
          </p:nvPr>
        </p:nvSpPr>
        <p:spPr/>
        <p:txBody>
          <a:bodyPr>
            <a:normAutofit fontScale="92500"/>
          </a:bodyPr>
          <a:lstStyle/>
          <a:p>
            <a:r>
              <a:rPr lang="en-US" dirty="0" smtClean="0"/>
              <a:t>Jesus goes to Galilee and proclaims the Gospel of God – “The time is fulfilled. The reign of God is here. Repent and believe the Good News!” (1:14-15)</a:t>
            </a:r>
          </a:p>
          <a:p>
            <a:r>
              <a:rPr lang="en-US" dirty="0" smtClean="0"/>
              <a:t>Jesus calls four fishermen to follow Him (1:16-20)</a:t>
            </a:r>
          </a:p>
          <a:p>
            <a:r>
              <a:rPr lang="en-US" dirty="0" smtClean="0"/>
              <a:t>On the Sabbath, Jesus </a:t>
            </a:r>
            <a:r>
              <a:rPr lang="en-US" dirty="0" smtClean="0"/>
              <a:t>and His disciples enter the synagogue in Capernaum and </a:t>
            </a:r>
            <a:r>
              <a:rPr lang="en-US" dirty="0" smtClean="0"/>
              <a:t>Jesus </a:t>
            </a:r>
            <a:r>
              <a:rPr lang="en-US" dirty="0" smtClean="0"/>
              <a:t>teaches </a:t>
            </a:r>
            <a:r>
              <a:rPr lang="en-US" dirty="0" smtClean="0"/>
              <a:t>with authority </a:t>
            </a:r>
            <a:r>
              <a:rPr lang="en-US" dirty="0" smtClean="0"/>
              <a:t>(</a:t>
            </a:r>
            <a:r>
              <a:rPr lang="en-US" dirty="0" smtClean="0"/>
              <a:t>1:21-22)</a:t>
            </a:r>
          </a:p>
          <a:p>
            <a:r>
              <a:rPr lang="en-US" dirty="0" smtClean="0"/>
              <a:t>Jesus casts out an unclean spirit from a man in the synagogue, further demonstrating His authority (1:23-28)</a:t>
            </a:r>
          </a:p>
          <a:p>
            <a:pPr lvl="1"/>
            <a:r>
              <a:rPr lang="en-US" sz="2200" dirty="0" smtClean="0"/>
              <a:t>The </a:t>
            </a:r>
            <a:r>
              <a:rPr lang="en-US" sz="2200" dirty="0" smtClean="0"/>
              <a:t>unclean spirit </a:t>
            </a:r>
            <a:r>
              <a:rPr lang="en-US" sz="2200" dirty="0" smtClean="0"/>
              <a:t>identifies Jesus as the Holy One of God (1:24)</a:t>
            </a:r>
          </a:p>
        </p:txBody>
      </p:sp>
    </p:spTree>
    <p:extLst>
      <p:ext uri="{BB962C8B-B14F-4D97-AF65-F5344CB8AC3E}">
        <p14:creationId xmlns:p14="http://schemas.microsoft.com/office/powerpoint/2010/main" val="444989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First Sabbath Weekend of Jesus’ Ministry</a:t>
            </a:r>
            <a:endParaRPr lang="en-US" dirty="0"/>
          </a:p>
        </p:txBody>
      </p:sp>
      <p:sp>
        <p:nvSpPr>
          <p:cNvPr id="3" name="Content Placeholder 2"/>
          <p:cNvSpPr>
            <a:spLocks noGrp="1"/>
          </p:cNvSpPr>
          <p:nvPr>
            <p:ph idx="1"/>
          </p:nvPr>
        </p:nvSpPr>
        <p:spPr/>
        <p:txBody>
          <a:bodyPr>
            <a:normAutofit lnSpcReduction="10000"/>
          </a:bodyPr>
          <a:lstStyle/>
          <a:p>
            <a:r>
              <a:rPr lang="en-US" dirty="0" smtClean="0"/>
              <a:t>Jesus goes to Simon’s house and heals Simon’s mother-in-law of a fever (1:29-31)</a:t>
            </a:r>
          </a:p>
          <a:p>
            <a:r>
              <a:rPr lang="en-US" dirty="0" smtClean="0"/>
              <a:t>When the Sabbath ends (Saturday night), Jesus heals many who are sick and demonized (1:32-34)</a:t>
            </a:r>
          </a:p>
          <a:p>
            <a:pPr lvl="1"/>
            <a:r>
              <a:rPr lang="en-US" dirty="0" smtClean="0"/>
              <a:t>The unclean spirits know who Jesus is (1:34)</a:t>
            </a:r>
          </a:p>
          <a:p>
            <a:r>
              <a:rPr lang="en-US" dirty="0" smtClean="0"/>
              <a:t>Early in the morning (Sunday morning), Jesus goes off to pray and the disciples look for Him (1:35-38)</a:t>
            </a:r>
          </a:p>
          <a:p>
            <a:r>
              <a:rPr lang="en-US" dirty="0" smtClean="0"/>
              <a:t>Summary Statement about Jesus’ ministry (1:39)</a:t>
            </a:r>
            <a:endParaRPr lang="en-US" dirty="0"/>
          </a:p>
        </p:txBody>
      </p:sp>
    </p:spTree>
    <p:extLst>
      <p:ext uri="{BB962C8B-B14F-4D97-AF65-F5344CB8AC3E}">
        <p14:creationId xmlns:p14="http://schemas.microsoft.com/office/powerpoint/2010/main" val="3986802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Does this first Sabbath weekend have some parallels with Jesus’ final Sabbath weekend?</a:t>
            </a:r>
          </a:p>
          <a:p>
            <a:r>
              <a:rPr lang="en-US" dirty="0" smtClean="0"/>
              <a:t>What are some of the features of the reign of God as revealed in this passage?</a:t>
            </a:r>
          </a:p>
        </p:txBody>
      </p:sp>
    </p:spTree>
    <p:extLst>
      <p:ext uri="{BB962C8B-B14F-4D97-AF65-F5344CB8AC3E}">
        <p14:creationId xmlns:p14="http://schemas.microsoft.com/office/powerpoint/2010/main" val="1540346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Pattern of Discipleship</a:t>
            </a:r>
            <a:endParaRPr lang="en-US" dirty="0"/>
          </a:p>
        </p:txBody>
      </p:sp>
      <p:sp>
        <p:nvSpPr>
          <p:cNvPr id="3" name="Content Placeholder 2"/>
          <p:cNvSpPr>
            <a:spLocks noGrp="1"/>
          </p:cNvSpPr>
          <p:nvPr>
            <p:ph idx="1"/>
          </p:nvPr>
        </p:nvSpPr>
        <p:spPr/>
        <p:txBody>
          <a:bodyPr/>
          <a:lstStyle/>
          <a:p>
            <a:r>
              <a:rPr lang="en-US" dirty="0"/>
              <a:t>Simon’s mother-in-law as a </a:t>
            </a:r>
            <a:r>
              <a:rPr lang="en-US" dirty="0" smtClean="0"/>
              <a:t>pattern:</a:t>
            </a:r>
          </a:p>
          <a:p>
            <a:r>
              <a:rPr lang="en-US" dirty="0" smtClean="0"/>
              <a:t>Jesus </a:t>
            </a:r>
            <a:r>
              <a:rPr lang="en-US" dirty="0"/>
              <a:t>delivers her from a </a:t>
            </a:r>
            <a:r>
              <a:rPr lang="en-US" dirty="0" smtClean="0"/>
              <a:t>fever.</a:t>
            </a:r>
          </a:p>
          <a:p>
            <a:r>
              <a:rPr lang="en-US" dirty="0" smtClean="0"/>
              <a:t>She </a:t>
            </a:r>
            <a:r>
              <a:rPr lang="en-US" dirty="0"/>
              <a:t>then arises to serve.</a:t>
            </a:r>
          </a:p>
          <a:p>
            <a:endParaRPr lang="en-US" dirty="0"/>
          </a:p>
        </p:txBody>
      </p:sp>
    </p:spTree>
    <p:extLst>
      <p:ext uri="{BB962C8B-B14F-4D97-AF65-F5344CB8AC3E}">
        <p14:creationId xmlns:p14="http://schemas.microsoft.com/office/powerpoint/2010/main" val="645413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and the Unclean Spirits</a:t>
            </a:r>
            <a:endParaRPr lang="en-US" dirty="0"/>
          </a:p>
        </p:txBody>
      </p:sp>
      <p:sp>
        <p:nvSpPr>
          <p:cNvPr id="3" name="Content Placeholder 2"/>
          <p:cNvSpPr>
            <a:spLocks noGrp="1"/>
          </p:cNvSpPr>
          <p:nvPr>
            <p:ph idx="1"/>
          </p:nvPr>
        </p:nvSpPr>
        <p:spPr/>
        <p:txBody>
          <a:bodyPr>
            <a:normAutofit fontScale="92500"/>
          </a:bodyPr>
          <a:lstStyle/>
          <a:p>
            <a:r>
              <a:rPr lang="en-US" dirty="0" smtClean="0"/>
              <a:t>How is it that the unclean spirits know who Jesus is?</a:t>
            </a:r>
          </a:p>
          <a:p>
            <a:r>
              <a:rPr lang="en-US" dirty="0" smtClean="0"/>
              <a:t>Why does Jesus not permit them to speak? Three explanations (and there could be others):</a:t>
            </a:r>
          </a:p>
          <a:p>
            <a:r>
              <a:rPr lang="en-US" dirty="0" smtClean="0"/>
              <a:t>One: Jesus does not want His identity known just yet because people would likely misunderstand what it means that He is the Christ and the Son of God. This is why He tells others not to talk either (see Jesus’ instructions to the leper in Mark 1:44). </a:t>
            </a:r>
          </a:p>
          <a:p>
            <a:pPr lvl="1"/>
            <a:r>
              <a:rPr lang="en-US" sz="2200" dirty="0" smtClean="0"/>
              <a:t>This relates to the so-called “Messianic Secret.” The insiders knew who Jesus was, but He kept His identity secret from the outsiders.</a:t>
            </a:r>
          </a:p>
        </p:txBody>
      </p:sp>
    </p:spTree>
    <p:extLst>
      <p:ext uri="{BB962C8B-B14F-4D97-AF65-F5344CB8AC3E}">
        <p14:creationId xmlns:p14="http://schemas.microsoft.com/office/powerpoint/2010/main" val="1639101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and the Unclean Spirits</a:t>
            </a:r>
            <a:endParaRPr lang="en-US" dirty="0"/>
          </a:p>
        </p:txBody>
      </p:sp>
      <p:sp>
        <p:nvSpPr>
          <p:cNvPr id="3" name="Content Placeholder 2"/>
          <p:cNvSpPr>
            <a:spLocks noGrp="1"/>
          </p:cNvSpPr>
          <p:nvPr>
            <p:ph idx="1"/>
          </p:nvPr>
        </p:nvSpPr>
        <p:spPr/>
        <p:txBody>
          <a:bodyPr>
            <a:normAutofit/>
          </a:bodyPr>
          <a:lstStyle/>
          <a:p>
            <a:r>
              <a:rPr lang="en-US" dirty="0"/>
              <a:t>Two: Jesus does not want demons testifying to Him, even if what they say is true</a:t>
            </a:r>
            <a:r>
              <a:rPr lang="en-US" dirty="0" smtClean="0"/>
              <a:t>. He does not want the testimony of His opponents.</a:t>
            </a:r>
            <a:endParaRPr lang="en-US" dirty="0"/>
          </a:p>
        </p:txBody>
      </p:sp>
    </p:spTree>
    <p:extLst>
      <p:ext uri="{BB962C8B-B14F-4D97-AF65-F5344CB8AC3E}">
        <p14:creationId xmlns:p14="http://schemas.microsoft.com/office/powerpoint/2010/main" val="1175644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Jesus </a:t>
            </a:r>
            <a:r>
              <a:rPr lang="en-US" dirty="0" smtClean="0"/>
              <a:t>and the Unclean Spirits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Three: This is a part of the conflict between Jesus and the Satanic realm:</a:t>
            </a:r>
          </a:p>
          <a:p>
            <a:pPr lvl="1"/>
            <a:r>
              <a:rPr lang="en-US" sz="2400" dirty="0" smtClean="0"/>
              <a:t>The demons are engaging in a power play. By identifying Jesus and saying they know Him, they are trying to assert control over Him.</a:t>
            </a:r>
          </a:p>
          <a:p>
            <a:pPr lvl="1"/>
            <a:r>
              <a:rPr lang="en-US" sz="2400" dirty="0" smtClean="0"/>
              <a:t>The idea: If you know the name or identity of someone (or something), then this gives you some power over them (or it). This is actually a theme in Jewish exorcism accounts: If the exorcist knows the name of the demon, he can then cast it out.</a:t>
            </a:r>
          </a:p>
          <a:p>
            <a:pPr lvl="1"/>
            <a:r>
              <a:rPr lang="en-US" sz="2400" b="1" i="1" dirty="0" smtClean="0"/>
              <a:t>So the unclean spirits are trying to perform a “reverse exorcism” on Jesus!</a:t>
            </a:r>
            <a:endParaRPr lang="en-US" sz="2400" dirty="0" smtClean="0"/>
          </a:p>
          <a:p>
            <a:pPr lvl="1"/>
            <a:r>
              <a:rPr lang="en-US" sz="2400" dirty="0" smtClean="0"/>
              <a:t>Jesus prevents them from doing this and instead successfully asserts His power and authority over them by casting them out.</a:t>
            </a:r>
            <a:endParaRPr lang="en-US" sz="2400" dirty="0"/>
          </a:p>
        </p:txBody>
      </p:sp>
    </p:spTree>
    <p:extLst>
      <p:ext uri="{BB962C8B-B14F-4D97-AF65-F5344CB8AC3E}">
        <p14:creationId xmlns:p14="http://schemas.microsoft.com/office/powerpoint/2010/main" val="2377989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Other Thoughts?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00326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Imperfect Tense</a:t>
            </a:r>
            <a:endParaRPr lang="en-US" dirty="0"/>
          </a:p>
        </p:txBody>
      </p:sp>
      <p:sp>
        <p:nvSpPr>
          <p:cNvPr id="3" name="Content Placeholder 2"/>
          <p:cNvSpPr>
            <a:spLocks noGrp="1"/>
          </p:cNvSpPr>
          <p:nvPr>
            <p:ph idx="1"/>
          </p:nvPr>
        </p:nvSpPr>
        <p:spPr/>
        <p:txBody>
          <a:bodyPr/>
          <a:lstStyle/>
          <a:p>
            <a:pPr marL="0" indent="0" algn="ctr">
              <a:buNone/>
            </a:pPr>
            <a:r>
              <a:rPr lang="en-US" b="1" dirty="0" smtClean="0"/>
              <a:t>What makes the imperfect distinct from the aorist?</a:t>
            </a:r>
          </a:p>
          <a:p>
            <a:r>
              <a:rPr lang="en-US" dirty="0" smtClean="0"/>
              <a:t>The aorist uses the aorist stem.</a:t>
            </a:r>
          </a:p>
          <a:p>
            <a:r>
              <a:rPr lang="en-US" dirty="0" smtClean="0"/>
              <a:t>The aorist stem conveys a focus upon the action of the verb. Translate as simple past time.</a:t>
            </a:r>
          </a:p>
          <a:p>
            <a:pPr lvl="1"/>
            <a:r>
              <a:rPr lang="en-US" sz="2400" dirty="0" smtClean="0"/>
              <a:t>Strong Aorist stem of </a:t>
            </a:r>
            <a:r>
              <a:rPr lang="el-GR" sz="2400" dirty="0" smtClean="0"/>
              <a:t>λείπω </a:t>
            </a:r>
            <a:r>
              <a:rPr lang="en-US" sz="2400" dirty="0" smtClean="0"/>
              <a:t>(I leave) is </a:t>
            </a:r>
            <a:r>
              <a:rPr lang="el-GR" sz="2400" dirty="0" smtClean="0"/>
              <a:t>λιπ</a:t>
            </a:r>
            <a:r>
              <a:rPr lang="en-US" sz="2400" dirty="0" smtClean="0"/>
              <a:t>-</a:t>
            </a:r>
          </a:p>
          <a:p>
            <a:pPr lvl="1"/>
            <a:r>
              <a:rPr lang="el-GR" sz="2400" dirty="0" smtClean="0">
                <a:solidFill>
                  <a:srgbClr val="00B050"/>
                </a:solidFill>
              </a:rPr>
              <a:t>ἔ</a:t>
            </a:r>
            <a:r>
              <a:rPr lang="el-GR" sz="2400" u="sng" dirty="0" smtClean="0"/>
              <a:t>λιπ</a:t>
            </a:r>
            <a:r>
              <a:rPr lang="el-GR" sz="2400" dirty="0" smtClean="0">
                <a:solidFill>
                  <a:srgbClr val="FF0000"/>
                </a:solidFill>
              </a:rPr>
              <a:t>ο</a:t>
            </a:r>
            <a:r>
              <a:rPr lang="el-GR" sz="2400" dirty="0" smtClean="0">
                <a:solidFill>
                  <a:srgbClr val="0070C0"/>
                </a:solidFill>
              </a:rPr>
              <a:t>ν</a:t>
            </a:r>
            <a:r>
              <a:rPr lang="el-GR" sz="2400" dirty="0" smtClean="0"/>
              <a:t> </a:t>
            </a:r>
            <a:r>
              <a:rPr lang="en-US" sz="2400" dirty="0" smtClean="0"/>
              <a:t>= I left (focus on the action; simple past time)</a:t>
            </a:r>
          </a:p>
        </p:txBody>
      </p:sp>
    </p:spTree>
    <p:extLst>
      <p:ext uri="{BB962C8B-B14F-4D97-AF65-F5344CB8AC3E}">
        <p14:creationId xmlns:p14="http://schemas.microsoft.com/office/powerpoint/2010/main" val="327688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Imperfect Tense</a:t>
            </a:r>
            <a:endParaRPr lang="en-US" dirty="0"/>
          </a:p>
        </p:txBody>
      </p:sp>
      <p:sp>
        <p:nvSpPr>
          <p:cNvPr id="3" name="Content Placeholder 2"/>
          <p:cNvSpPr>
            <a:spLocks noGrp="1"/>
          </p:cNvSpPr>
          <p:nvPr>
            <p:ph idx="1"/>
          </p:nvPr>
        </p:nvSpPr>
        <p:spPr/>
        <p:txBody>
          <a:bodyPr/>
          <a:lstStyle/>
          <a:p>
            <a:pPr marL="0" indent="0" algn="ctr">
              <a:buNone/>
            </a:pPr>
            <a:r>
              <a:rPr lang="en-US" b="1" dirty="0" smtClean="0"/>
              <a:t>What makes the imperfect distinct from the aorist?</a:t>
            </a:r>
          </a:p>
          <a:p>
            <a:r>
              <a:rPr lang="en-US" dirty="0" smtClean="0"/>
              <a:t>The aorist uses the aorist stem.</a:t>
            </a:r>
          </a:p>
          <a:p>
            <a:r>
              <a:rPr lang="en-US" dirty="0" smtClean="0"/>
              <a:t>The aorist stem conveys a focus upon the action of the verb. Translate as simple past time.</a:t>
            </a:r>
          </a:p>
          <a:p>
            <a:pPr lvl="1"/>
            <a:r>
              <a:rPr lang="en-US" sz="2400" dirty="0" smtClean="0"/>
              <a:t>Weak Aorist stem of </a:t>
            </a:r>
            <a:r>
              <a:rPr lang="el-GR" sz="2400" dirty="0" smtClean="0"/>
              <a:t>λύω </a:t>
            </a:r>
            <a:r>
              <a:rPr lang="en-US" sz="2400" dirty="0" smtClean="0"/>
              <a:t>(I leave) is </a:t>
            </a:r>
            <a:r>
              <a:rPr lang="el-GR" sz="2400" dirty="0" smtClean="0"/>
              <a:t>λυσ</a:t>
            </a:r>
            <a:r>
              <a:rPr lang="en-US" sz="2400" dirty="0" smtClean="0"/>
              <a:t>-</a:t>
            </a:r>
          </a:p>
          <a:p>
            <a:pPr lvl="1"/>
            <a:r>
              <a:rPr lang="el-GR" sz="2400" dirty="0" smtClean="0">
                <a:solidFill>
                  <a:srgbClr val="00B050"/>
                </a:solidFill>
              </a:rPr>
              <a:t>ἔ</a:t>
            </a:r>
            <a:r>
              <a:rPr lang="el-GR" sz="2400" u="sng" dirty="0" smtClean="0"/>
              <a:t>λυσ</a:t>
            </a:r>
            <a:r>
              <a:rPr lang="el-GR" sz="2400" dirty="0" smtClean="0">
                <a:solidFill>
                  <a:srgbClr val="FF0000"/>
                </a:solidFill>
              </a:rPr>
              <a:t>α</a:t>
            </a:r>
            <a:r>
              <a:rPr lang="el-GR" sz="2400" dirty="0" smtClean="0"/>
              <a:t> </a:t>
            </a:r>
            <a:r>
              <a:rPr lang="en-US" sz="2400" dirty="0" smtClean="0"/>
              <a:t>= I loosed (focus on the action; simple past time)</a:t>
            </a:r>
          </a:p>
        </p:txBody>
      </p:sp>
    </p:spTree>
    <p:extLst>
      <p:ext uri="{BB962C8B-B14F-4D97-AF65-F5344CB8AC3E}">
        <p14:creationId xmlns:p14="http://schemas.microsoft.com/office/powerpoint/2010/main" val="3112953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Imperfect Tense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pPr marL="0" indent="0" algn="ctr">
                  <a:buNone/>
                </a:pPr>
                <a:r>
                  <a:rPr lang="en-US" b="1" dirty="0" smtClean="0"/>
                  <a:t>What makes the imperfect distinct from the aorist?</a:t>
                </a:r>
              </a:p>
              <a:p>
                <a:r>
                  <a:rPr lang="en-US" dirty="0" smtClean="0"/>
                  <a:t>The imperfect uses the present stem.</a:t>
                </a:r>
              </a:p>
              <a:p>
                <a:r>
                  <a:rPr lang="en-US" dirty="0" smtClean="0"/>
                  <a:t>The present stem conveys a focus upon some sort of connection between the subject of the verb and the action of the verb. Do not translate as simple past time.</a:t>
                </a:r>
              </a:p>
              <a:p>
                <a:pPr lvl="1"/>
                <a:r>
                  <a:rPr lang="en-US" sz="2400" dirty="0" smtClean="0"/>
                  <a:t>Present stem of </a:t>
                </a:r>
                <a:r>
                  <a:rPr lang="el-GR" sz="2400" dirty="0" smtClean="0"/>
                  <a:t>λείπω </a:t>
                </a:r>
                <a:r>
                  <a:rPr lang="en-US" sz="2400" dirty="0" smtClean="0"/>
                  <a:t>(I leave) is </a:t>
                </a:r>
                <a:r>
                  <a:rPr lang="el-GR" sz="2400" dirty="0" smtClean="0"/>
                  <a:t>λειπ</a:t>
                </a:r>
                <a:r>
                  <a:rPr lang="en-US" sz="2400" dirty="0" smtClean="0"/>
                  <a:t>-</a:t>
                </a:r>
              </a:p>
              <a:p>
                <a:pPr lvl="1"/>
                <a:r>
                  <a:rPr lang="en-US" sz="2400" dirty="0"/>
                  <a:t>Present stem of </a:t>
                </a:r>
                <a:r>
                  <a:rPr lang="el-GR" sz="2400" dirty="0" smtClean="0"/>
                  <a:t>λύω </a:t>
                </a:r>
                <a:r>
                  <a:rPr lang="en-US" sz="2400" dirty="0"/>
                  <a:t>(I </a:t>
                </a:r>
                <a:r>
                  <a:rPr lang="en-US" sz="2400" dirty="0" smtClean="0"/>
                  <a:t>loose) </a:t>
                </a:r>
                <a:r>
                  <a:rPr lang="en-US" sz="2400" dirty="0"/>
                  <a:t>is </a:t>
                </a:r>
                <a:r>
                  <a:rPr lang="el-GR" sz="2400" dirty="0" smtClean="0"/>
                  <a:t>λυ</a:t>
                </a:r>
                <a:r>
                  <a:rPr lang="en-US" sz="2400" dirty="0" smtClean="0"/>
                  <a:t>-</a:t>
                </a:r>
              </a:p>
              <a:p>
                <a:pPr lvl="1"/>
                <a:r>
                  <a:rPr lang="el-GR" sz="2400" dirty="0" smtClean="0">
                    <a:solidFill>
                      <a:srgbClr val="00B050"/>
                    </a:solidFill>
                  </a:rPr>
                  <a:t>ἔ</a:t>
                </a:r>
                <a:r>
                  <a:rPr lang="el-GR" sz="2400" u="sng" dirty="0" smtClean="0"/>
                  <a:t>λειπ</a:t>
                </a:r>
                <a:r>
                  <a:rPr lang="el-GR" sz="2400" dirty="0" smtClean="0">
                    <a:solidFill>
                      <a:srgbClr val="FF0000"/>
                    </a:solidFill>
                  </a:rPr>
                  <a:t>ο</a:t>
                </a:r>
                <a:r>
                  <a:rPr lang="el-GR" sz="2400" dirty="0" smtClean="0">
                    <a:solidFill>
                      <a:srgbClr val="0070C0"/>
                    </a:solidFill>
                  </a:rPr>
                  <a:t>ν</a:t>
                </a:r>
                <a:r>
                  <a:rPr lang="el-GR" sz="2400" dirty="0" smtClean="0"/>
                  <a:t>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smtClean="0"/>
                  <a:t> I left; </a:t>
                </a:r>
                <a:r>
                  <a:rPr lang="el-GR" sz="2400" dirty="0" smtClean="0">
                    <a:solidFill>
                      <a:srgbClr val="00B050"/>
                    </a:solidFill>
                  </a:rPr>
                  <a:t>ἔ</a:t>
                </a:r>
                <a:r>
                  <a:rPr lang="el-GR" sz="2400" u="sng" dirty="0" smtClean="0"/>
                  <a:t>λυ</a:t>
                </a:r>
                <a:r>
                  <a:rPr lang="el-GR" sz="2400" dirty="0" smtClean="0">
                    <a:solidFill>
                      <a:srgbClr val="FF0000"/>
                    </a:solidFill>
                  </a:rPr>
                  <a:t>ο</a:t>
                </a:r>
                <a:r>
                  <a:rPr lang="el-GR" sz="2400" dirty="0" smtClean="0">
                    <a:solidFill>
                      <a:srgbClr val="0070C0"/>
                    </a:solidFill>
                  </a:rPr>
                  <a:t>ν</a:t>
                </a:r>
                <a:r>
                  <a:rPr lang="en-US" sz="2400" dirty="0" smtClean="0">
                    <a:solidFill>
                      <a:srgbClr val="0070C0"/>
                    </a:solidFill>
                  </a:rPr>
                  <a:t> </a:t>
                </a:r>
                <a14:m>
                  <m:oMath xmlns:m="http://schemas.openxmlformats.org/officeDocument/2006/math">
                    <m:r>
                      <a:rPr lang="en-US" sz="2400" i="1" dirty="0">
                        <a:latin typeface="Cambria Math" panose="02040503050406030204" pitchFamily="18" charset="0"/>
                        <a:ea typeface="Cambria Math" panose="02040503050406030204" pitchFamily="18" charset="0"/>
                      </a:rPr>
                      <m:t>≠</m:t>
                    </m:r>
                  </m:oMath>
                </a14:m>
                <a:r>
                  <a:rPr lang="en-US" sz="2400" dirty="0"/>
                  <a:t> I </a:t>
                </a:r>
                <a:r>
                  <a:rPr lang="en-US" sz="2400" dirty="0" smtClean="0"/>
                  <a:t>loosed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53" t="-1101"/>
                </a:stretch>
              </a:blipFill>
            </p:spPr>
            <p:txBody>
              <a:bodyPr/>
              <a:lstStyle/>
              <a:p>
                <a:r>
                  <a:rPr lang="en-US">
                    <a:noFill/>
                  </a:rPr>
                  <a:t> </a:t>
                </a:r>
              </a:p>
            </p:txBody>
          </p:sp>
        </mc:Fallback>
      </mc:AlternateContent>
    </p:spTree>
    <p:extLst>
      <p:ext uri="{BB962C8B-B14F-4D97-AF65-F5344CB8AC3E}">
        <p14:creationId xmlns:p14="http://schemas.microsoft.com/office/powerpoint/2010/main" val="425682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Imperfect Tense</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b="1" dirty="0" smtClean="0"/>
              <a:t>How to translate the imperfect tense – six options:</a:t>
            </a:r>
          </a:p>
          <a:p>
            <a:r>
              <a:rPr lang="en-US" dirty="0" smtClean="0"/>
              <a:t>Continuous/progressive action – </a:t>
            </a:r>
            <a:r>
              <a:rPr lang="el-GR" dirty="0" smtClean="0"/>
              <a:t>ἔλειπον</a:t>
            </a:r>
            <a:r>
              <a:rPr lang="en-US" dirty="0" smtClean="0"/>
              <a:t> = I was leaving.</a:t>
            </a:r>
          </a:p>
          <a:p>
            <a:r>
              <a:rPr lang="en-US" dirty="0" smtClean="0"/>
              <a:t>Habitual action – </a:t>
            </a:r>
            <a:r>
              <a:rPr lang="el-GR" dirty="0" smtClean="0"/>
              <a:t>ἔλειπον</a:t>
            </a:r>
            <a:r>
              <a:rPr lang="en-US" dirty="0" smtClean="0"/>
              <a:t> = I used to leave.</a:t>
            </a:r>
          </a:p>
          <a:p>
            <a:r>
              <a:rPr lang="en-US" dirty="0"/>
              <a:t>Repeated action – </a:t>
            </a:r>
            <a:r>
              <a:rPr lang="el-GR" dirty="0"/>
              <a:t>ἔλειπον</a:t>
            </a:r>
            <a:r>
              <a:rPr lang="en-US" dirty="0"/>
              <a:t> = I repeatedly </a:t>
            </a:r>
            <a:r>
              <a:rPr lang="en-US" dirty="0" smtClean="0"/>
              <a:t>left.</a:t>
            </a:r>
            <a:endParaRPr lang="en-US" dirty="0"/>
          </a:p>
          <a:p>
            <a:r>
              <a:rPr lang="en-US" dirty="0" smtClean="0"/>
              <a:t>Inceptive action – </a:t>
            </a:r>
            <a:r>
              <a:rPr lang="el-GR" dirty="0" smtClean="0"/>
              <a:t>ἔλειπον</a:t>
            </a:r>
            <a:r>
              <a:rPr lang="en-US" dirty="0" smtClean="0"/>
              <a:t> = I began to leave.</a:t>
            </a:r>
          </a:p>
          <a:p>
            <a:r>
              <a:rPr lang="en-US" dirty="0" smtClean="0"/>
              <a:t>Conative action – </a:t>
            </a:r>
            <a:r>
              <a:rPr lang="el-GR" dirty="0" smtClean="0"/>
              <a:t>ἔλειπον</a:t>
            </a:r>
            <a:r>
              <a:rPr lang="en-US" dirty="0" smtClean="0"/>
              <a:t> = I tried to leave.</a:t>
            </a:r>
          </a:p>
          <a:p>
            <a:r>
              <a:rPr lang="en-US" dirty="0" smtClean="0"/>
              <a:t>Emphatic action – </a:t>
            </a:r>
            <a:r>
              <a:rPr lang="el-GR" dirty="0" smtClean="0"/>
              <a:t>ἔλειπον</a:t>
            </a:r>
            <a:r>
              <a:rPr lang="en-US" dirty="0" smtClean="0"/>
              <a:t> = I did leave.</a:t>
            </a:r>
          </a:p>
        </p:txBody>
      </p:sp>
    </p:spTree>
    <p:extLst>
      <p:ext uri="{BB962C8B-B14F-4D97-AF65-F5344CB8AC3E}">
        <p14:creationId xmlns:p14="http://schemas.microsoft.com/office/powerpoint/2010/main" val="1417516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Imperfect Tense</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b="1" dirty="0" smtClean="0"/>
              <a:t>How to translate the imperfect tense – six options:</a:t>
            </a:r>
          </a:p>
          <a:p>
            <a:r>
              <a:rPr lang="en-US" dirty="0" smtClean="0"/>
              <a:t>Continuous/progressive action – </a:t>
            </a:r>
            <a:r>
              <a:rPr lang="el-GR" dirty="0" smtClean="0"/>
              <a:t>ἔλυον</a:t>
            </a:r>
            <a:r>
              <a:rPr lang="en-US" dirty="0" smtClean="0"/>
              <a:t> = I was loosing.</a:t>
            </a:r>
          </a:p>
          <a:p>
            <a:r>
              <a:rPr lang="en-US" dirty="0" smtClean="0"/>
              <a:t>Habitual action – </a:t>
            </a:r>
            <a:r>
              <a:rPr lang="el-GR" dirty="0" smtClean="0"/>
              <a:t>ἔλυον</a:t>
            </a:r>
            <a:r>
              <a:rPr lang="en-US" dirty="0" smtClean="0"/>
              <a:t> = I used to loose.</a:t>
            </a:r>
          </a:p>
          <a:p>
            <a:r>
              <a:rPr lang="en-US" dirty="0"/>
              <a:t>Repeated action – </a:t>
            </a:r>
            <a:r>
              <a:rPr lang="el-GR" dirty="0" smtClean="0"/>
              <a:t>ἔλυον</a:t>
            </a:r>
            <a:r>
              <a:rPr lang="en-US" dirty="0" smtClean="0"/>
              <a:t> </a:t>
            </a:r>
            <a:r>
              <a:rPr lang="en-US" dirty="0"/>
              <a:t>= I repeatedly </a:t>
            </a:r>
            <a:r>
              <a:rPr lang="en-US" dirty="0" smtClean="0"/>
              <a:t>loosed.</a:t>
            </a:r>
            <a:endParaRPr lang="en-US" dirty="0"/>
          </a:p>
          <a:p>
            <a:r>
              <a:rPr lang="en-US" dirty="0" smtClean="0"/>
              <a:t>Inceptive action – </a:t>
            </a:r>
            <a:r>
              <a:rPr lang="el-GR" dirty="0" smtClean="0"/>
              <a:t>ἔλυον</a:t>
            </a:r>
            <a:r>
              <a:rPr lang="en-US" dirty="0" smtClean="0"/>
              <a:t> = I began to loose.</a:t>
            </a:r>
          </a:p>
          <a:p>
            <a:r>
              <a:rPr lang="en-US" dirty="0" smtClean="0"/>
              <a:t>Conative action – </a:t>
            </a:r>
            <a:r>
              <a:rPr lang="el-GR" dirty="0" smtClean="0"/>
              <a:t>ἔλυον</a:t>
            </a:r>
            <a:r>
              <a:rPr lang="en-US" dirty="0" smtClean="0"/>
              <a:t> = I tried to loose.</a:t>
            </a:r>
          </a:p>
          <a:p>
            <a:r>
              <a:rPr lang="en-US" dirty="0" smtClean="0"/>
              <a:t>Emphatic action – </a:t>
            </a:r>
            <a:r>
              <a:rPr lang="el-GR" dirty="0" smtClean="0"/>
              <a:t>ἔλυον</a:t>
            </a:r>
            <a:r>
              <a:rPr lang="en-US" dirty="0" smtClean="0"/>
              <a:t> = I did loose.</a:t>
            </a:r>
          </a:p>
        </p:txBody>
      </p:sp>
    </p:spTree>
    <p:extLst>
      <p:ext uri="{BB962C8B-B14F-4D97-AF65-F5344CB8AC3E}">
        <p14:creationId xmlns:p14="http://schemas.microsoft.com/office/powerpoint/2010/main" val="286811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Resolve Participles - PRRP</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FF0000"/>
                </a:solidFill>
              </a:rPr>
              <a:t>P</a:t>
            </a:r>
            <a:r>
              <a:rPr lang="en-US" dirty="0" smtClean="0"/>
              <a:t> = </a:t>
            </a:r>
            <a:r>
              <a:rPr lang="en-US" dirty="0" smtClean="0">
                <a:solidFill>
                  <a:srgbClr val="FF0000"/>
                </a:solidFill>
              </a:rPr>
              <a:t>P</a:t>
            </a:r>
            <a:r>
              <a:rPr lang="en-US" dirty="0" smtClean="0"/>
              <a:t>arse the Participle</a:t>
            </a:r>
          </a:p>
          <a:p>
            <a:r>
              <a:rPr lang="en-US" dirty="0" smtClean="0">
                <a:solidFill>
                  <a:srgbClr val="FF0000"/>
                </a:solidFill>
              </a:rPr>
              <a:t>R</a:t>
            </a:r>
            <a:r>
              <a:rPr lang="en-US" dirty="0" smtClean="0"/>
              <a:t> = Identify the Participle’s </a:t>
            </a:r>
            <a:r>
              <a:rPr lang="en-US" dirty="0" smtClean="0">
                <a:solidFill>
                  <a:srgbClr val="FF0000"/>
                </a:solidFill>
              </a:rPr>
              <a:t>R</a:t>
            </a:r>
            <a:r>
              <a:rPr lang="en-US" dirty="0" smtClean="0"/>
              <a:t>eferent</a:t>
            </a:r>
          </a:p>
          <a:p>
            <a:pPr lvl="1"/>
            <a:r>
              <a:rPr lang="en-US" dirty="0" smtClean="0"/>
              <a:t>Noun or pronoun with same gender-number-case as participle</a:t>
            </a:r>
          </a:p>
          <a:p>
            <a:r>
              <a:rPr lang="en-US" dirty="0" smtClean="0">
                <a:solidFill>
                  <a:srgbClr val="FF0000"/>
                </a:solidFill>
              </a:rPr>
              <a:t>R</a:t>
            </a:r>
            <a:r>
              <a:rPr lang="en-US" dirty="0" smtClean="0"/>
              <a:t> = Establish the Participle’s </a:t>
            </a:r>
            <a:r>
              <a:rPr lang="en-US" dirty="0" smtClean="0">
                <a:solidFill>
                  <a:srgbClr val="FF0000"/>
                </a:solidFill>
              </a:rPr>
              <a:t>R</a:t>
            </a:r>
            <a:r>
              <a:rPr lang="en-US" dirty="0" smtClean="0"/>
              <a:t>elative Time</a:t>
            </a:r>
          </a:p>
          <a:p>
            <a:pPr lvl="1"/>
            <a:r>
              <a:rPr lang="en-US" dirty="0" smtClean="0"/>
              <a:t>Present participle is same time as the main verb. If main verb is past time then translate as an imperfect.</a:t>
            </a:r>
          </a:p>
          <a:p>
            <a:pPr lvl="1"/>
            <a:r>
              <a:rPr lang="en-US" dirty="0" smtClean="0"/>
              <a:t>Aorist participle is one step back in time from the main verb. If main verb is past time then translate as a pluperfect.</a:t>
            </a:r>
          </a:p>
          <a:p>
            <a:r>
              <a:rPr lang="en-US" dirty="0" smtClean="0">
                <a:solidFill>
                  <a:srgbClr val="FF0000"/>
                </a:solidFill>
              </a:rPr>
              <a:t>P</a:t>
            </a:r>
            <a:r>
              <a:rPr lang="en-US" dirty="0" smtClean="0"/>
              <a:t> = Identify the Participle’s </a:t>
            </a:r>
            <a:r>
              <a:rPr lang="en-US" dirty="0" smtClean="0">
                <a:solidFill>
                  <a:srgbClr val="FF0000"/>
                </a:solidFill>
              </a:rPr>
              <a:t>P</a:t>
            </a:r>
            <a:r>
              <a:rPr lang="en-US" dirty="0" smtClean="0"/>
              <a:t>osition</a:t>
            </a:r>
          </a:p>
          <a:p>
            <a:pPr lvl="1"/>
            <a:r>
              <a:rPr lang="en-US" dirty="0" smtClean="0"/>
              <a:t>Attributive – has definite article; translate as relative clause/who-clause</a:t>
            </a:r>
          </a:p>
          <a:p>
            <a:pPr lvl="1"/>
            <a:r>
              <a:rPr lang="en-US" dirty="0" smtClean="0"/>
              <a:t>Predicate – does not have definite article; often translate as </a:t>
            </a:r>
            <a:r>
              <a:rPr lang="en-US" dirty="0" smtClean="0"/>
              <a:t>temporal</a:t>
            </a:r>
            <a:endParaRPr lang="en-US" dirty="0" smtClean="0"/>
          </a:p>
          <a:p>
            <a:endParaRPr lang="en-US" dirty="0"/>
          </a:p>
        </p:txBody>
      </p:sp>
    </p:spTree>
    <p:extLst>
      <p:ext uri="{BB962C8B-B14F-4D97-AF65-F5344CB8AC3E}">
        <p14:creationId xmlns:p14="http://schemas.microsoft.com/office/powerpoint/2010/main" val="6594884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32803</TotalTime>
  <Words>2122</Words>
  <Application>Microsoft Office PowerPoint</Application>
  <PresentationFormat>Widescreen</PresentationFormat>
  <Paragraphs>212</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Cambria Math</vt:lpstr>
      <vt:lpstr>Garamond</vt:lpstr>
      <vt:lpstr>Organic</vt:lpstr>
      <vt:lpstr>Mark 1:29-39 Epiphany 5</vt:lpstr>
      <vt:lpstr>Jesus at Peter’s House</vt:lpstr>
      <vt:lpstr>Review of Imperfect Tense</vt:lpstr>
      <vt:lpstr>Review of Imperfect Tense</vt:lpstr>
      <vt:lpstr>Review of Imperfect Tense</vt:lpstr>
      <vt:lpstr>Review of Imperfect Tense</vt:lpstr>
      <vt:lpstr>Review of Imperfect Tense</vt:lpstr>
      <vt:lpstr>Review of Imperfect Tense</vt:lpstr>
      <vt:lpstr>Resolve Participles - PRRP</vt:lpstr>
      <vt:lpstr>SOAPER for Infinitives</vt:lpstr>
      <vt:lpstr>Assignment – Grammar</vt:lpstr>
      <vt:lpstr>Assignment - Interpretation</vt:lpstr>
      <vt:lpstr>Key</vt:lpstr>
      <vt:lpstr>Vocabulary in Mark 1:29</vt:lpstr>
      <vt:lpstr>Mark 1:29</vt:lpstr>
      <vt:lpstr>Grammar/Syntax in Mark 1:29</vt:lpstr>
      <vt:lpstr>Vocabulary in Mark 1:30</vt:lpstr>
      <vt:lpstr>Mark 1:30</vt:lpstr>
      <vt:lpstr>Grammar/Syntax in Mark 1:30</vt:lpstr>
      <vt:lpstr>Vocabulary in Mark 1:31</vt:lpstr>
      <vt:lpstr>Mark 1:31</vt:lpstr>
      <vt:lpstr>Grammar/Syntax in Mark 1:31</vt:lpstr>
      <vt:lpstr>Vocabulary in Mark 1:32</vt:lpstr>
      <vt:lpstr>Mark 1:32</vt:lpstr>
      <vt:lpstr>Grammar/Syntax in Mark 1:32</vt:lpstr>
      <vt:lpstr>Vocabulary in Mark 1:33</vt:lpstr>
      <vt:lpstr>Mark 1:33</vt:lpstr>
      <vt:lpstr>Grammar/Syntax in Mark 1:33</vt:lpstr>
      <vt:lpstr>Vocabulary in Mark 1:34</vt:lpstr>
      <vt:lpstr>Mark 1:34</vt:lpstr>
      <vt:lpstr>Grammar/Syntax in Mark 1:34</vt:lpstr>
      <vt:lpstr>The First Sabbath Weekend of Jesus’ Ministry</vt:lpstr>
      <vt:lpstr>The First Sabbath Weekend of Jesus’ Ministry</vt:lpstr>
      <vt:lpstr>Questions</vt:lpstr>
      <vt:lpstr>A Pattern of Discipleship</vt:lpstr>
      <vt:lpstr>Jesus and the Unclean Spirits</vt:lpstr>
      <vt:lpstr>Jesus and the Unclean Spirits</vt:lpstr>
      <vt:lpstr>Jesus and the Unclean Spirits</vt:lpstr>
      <vt:lpstr>Any Other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 1:29-39 Epiphany 5</dc:title>
  <dc:creator>Lewis, David</dc:creator>
  <cp:lastModifiedBy>Lewis, David</cp:lastModifiedBy>
  <cp:revision>37</cp:revision>
  <dcterms:created xsi:type="dcterms:W3CDTF">2023-12-20T02:43:42Z</dcterms:created>
  <dcterms:modified xsi:type="dcterms:W3CDTF">2024-01-11T21:28:27Z</dcterms:modified>
</cp:coreProperties>
</file>