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sldIdLst>
    <p:sldId id="256" r:id="rId5"/>
    <p:sldId id="274" r:id="rId6"/>
    <p:sldId id="257" r:id="rId7"/>
    <p:sldId id="266" r:id="rId8"/>
    <p:sldId id="275" r:id="rId9"/>
    <p:sldId id="281" r:id="rId10"/>
    <p:sldId id="265" r:id="rId11"/>
    <p:sldId id="267" r:id="rId12"/>
    <p:sldId id="276" r:id="rId13"/>
    <p:sldId id="277" r:id="rId14"/>
    <p:sldId id="278" r:id="rId15"/>
    <p:sldId id="279" r:id="rId16"/>
    <p:sldId id="280" r:id="rId17"/>
    <p:sldId id="259" r:id="rId18"/>
    <p:sldId id="258" r:id="rId19"/>
    <p:sldId id="260" r:id="rId20"/>
    <p:sldId id="268" r:id="rId21"/>
    <p:sldId id="263" r:id="rId22"/>
    <p:sldId id="261" r:id="rId23"/>
    <p:sldId id="269" r:id="rId24"/>
    <p:sldId id="264" r:id="rId25"/>
    <p:sldId id="262" r:id="rId26"/>
    <p:sldId id="270" r:id="rId27"/>
    <p:sldId id="271" r:id="rId28"/>
    <p:sldId id="273" r:id="rId29"/>
    <p:sldId id="27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>
        <p:scale>
          <a:sx n="100" d="100"/>
          <a:sy n="100" d="100"/>
        </p:scale>
        <p:origin x="1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3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7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473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37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6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24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701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20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1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88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6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12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6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8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0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6AD75B-60CF-4785-AA08-582D20528AA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5F656F-8E4A-4767-8C61-EB0DF3AE2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5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Mark 6:1-13</a:t>
            </a:r>
            <a:br>
              <a:rPr lang="en-US" dirty="0"/>
            </a:br>
            <a:r>
              <a:rPr lang="en-US" dirty="0"/>
              <a:t>Propers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3200" dirty="0" smtClean="0"/>
              <a:t>Jesus in Nazareth</a:t>
            </a:r>
          </a:p>
          <a:p>
            <a:r>
              <a:rPr lang="en-US" sz="3200" dirty="0" smtClean="0"/>
              <a:t>Jesus Sends the Twelve Apostles on a Mission for the Reign and Rule of God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96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καὶ </a:t>
            </a:r>
            <a:r>
              <a:rPr lang="el-GR" dirty="0">
                <a:solidFill>
                  <a:srgbClr val="0070C0"/>
                </a:solidFill>
              </a:rPr>
              <a:t>γενομένου</a:t>
            </a:r>
            <a:r>
              <a:rPr lang="el-GR" dirty="0"/>
              <a:t> σαββάτου </a:t>
            </a:r>
            <a:r>
              <a:rPr lang="el-GR" dirty="0">
                <a:solidFill>
                  <a:srgbClr val="FF0000"/>
                </a:solidFill>
              </a:rPr>
              <a:t>ἤρξατο</a:t>
            </a:r>
            <a:r>
              <a:rPr lang="el-GR" dirty="0"/>
              <a:t> ⸉</a:t>
            </a:r>
            <a:r>
              <a:rPr lang="el-GR" dirty="0">
                <a:solidFill>
                  <a:srgbClr val="00B050"/>
                </a:solidFill>
              </a:rPr>
              <a:t>διδάσκειν</a:t>
            </a:r>
            <a:r>
              <a:rPr lang="el-GR" dirty="0"/>
              <a:t> ἐν τῇ συναγωγῇ⸊,*</a:t>
            </a:r>
            <a:endParaRPr lang="en-US" dirty="0"/>
          </a:p>
          <a:p>
            <a:pPr marL="0" indent="0">
              <a:buNone/>
            </a:pPr>
            <a:r>
              <a:rPr lang="el-GR" b="1" dirty="0"/>
              <a:t>καὶ</a:t>
            </a:r>
            <a:r>
              <a:rPr lang="el-GR" dirty="0"/>
              <a:t> ⸂πολλοὶ </a:t>
            </a:r>
            <a:r>
              <a:rPr lang="el-GR" dirty="0">
                <a:solidFill>
                  <a:srgbClr val="0070C0"/>
                </a:solidFill>
              </a:rPr>
              <a:t>ἀκούοντες</a:t>
            </a:r>
            <a:r>
              <a:rPr lang="el-GR" dirty="0"/>
              <a:t>⸃ </a:t>
            </a:r>
            <a:r>
              <a:rPr lang="el-GR" dirty="0">
                <a:solidFill>
                  <a:srgbClr val="FF0000"/>
                </a:solidFill>
              </a:rPr>
              <a:t>ἐξεπλήσσοντο</a:t>
            </a: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λέγοντες</a:t>
            </a:r>
            <a:r>
              <a:rPr lang="el-GR" dirty="0"/>
              <a:t>·*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	πόθεν τούτῳ ταῦτα,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b="1" dirty="0"/>
              <a:t>καὶ</a:t>
            </a:r>
            <a:r>
              <a:rPr lang="el-GR" dirty="0"/>
              <a:t> τίς ἡ σοφία ἡ </a:t>
            </a:r>
            <a:r>
              <a:rPr lang="el-GR" dirty="0">
                <a:solidFill>
                  <a:srgbClr val="0070C0"/>
                </a:solidFill>
              </a:rPr>
              <a:t>δοθεῖσα</a:t>
            </a:r>
            <a:r>
              <a:rPr lang="el-GR" dirty="0"/>
              <a:t> ⸀τούτῳ,*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	⸄</a:t>
            </a:r>
            <a:r>
              <a:rPr lang="el-GR" b="1" dirty="0"/>
              <a:t>καὶ</a:t>
            </a:r>
            <a:r>
              <a:rPr lang="el-GR" dirty="0"/>
              <a:t> αἱ δυνάμεις τοιαῦται διὰ τῶν χειρῶν αὐτοῦ </a:t>
            </a:r>
            <a:r>
              <a:rPr lang="el-GR" dirty="0">
                <a:solidFill>
                  <a:srgbClr val="0070C0"/>
                </a:solidFill>
              </a:rPr>
              <a:t>γινόμεναι</a:t>
            </a:r>
            <a:r>
              <a:rPr lang="el-GR" dirty="0"/>
              <a:t>⸅;*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1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l-GR" dirty="0" smtClean="0"/>
              <a:t>οὐχ </a:t>
            </a:r>
            <a:r>
              <a:rPr lang="el-GR" dirty="0"/>
              <a:t>οὗτός </a:t>
            </a:r>
            <a:r>
              <a:rPr lang="el-GR" dirty="0">
                <a:solidFill>
                  <a:srgbClr val="FF0000"/>
                </a:solidFill>
              </a:rPr>
              <a:t>ἐστιν</a:t>
            </a:r>
            <a:r>
              <a:rPr lang="el-GR" dirty="0"/>
              <a:t> ὁ ⸂τέκτων,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 smtClean="0"/>
              <a:t>ὁ </a:t>
            </a:r>
            <a:r>
              <a:rPr lang="el-GR" dirty="0"/>
              <a:t>υἱὸς⸃ τῆς Μαρίας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	⸄</a:t>
            </a:r>
            <a:r>
              <a:rPr lang="el-GR" b="1" dirty="0"/>
              <a:t>καὶ </a:t>
            </a:r>
            <a:r>
              <a:rPr lang="el-GR" dirty="0"/>
              <a:t>ἀδελφὸς⸅ Ἰακώβου ⸂</a:t>
            </a:r>
            <a:r>
              <a:rPr lang="el-GR" baseline="30000" dirty="0"/>
              <a:t>1</a:t>
            </a:r>
            <a:r>
              <a:rPr lang="el-GR" dirty="0"/>
              <a:t>καὶ Ἰωσῆτος⸃ καὶ Ἰούδα καὶ Σίμωνος;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b="1" dirty="0" smtClean="0"/>
              <a:t>καὶ</a:t>
            </a:r>
            <a:r>
              <a:rPr lang="el-GR" dirty="0" smtClean="0"/>
              <a:t> </a:t>
            </a:r>
            <a:r>
              <a:rPr lang="el-GR" dirty="0"/>
              <a:t>οὐκ </a:t>
            </a:r>
            <a:r>
              <a:rPr lang="el-GR" dirty="0">
                <a:solidFill>
                  <a:srgbClr val="FF0000"/>
                </a:solidFill>
              </a:rPr>
              <a:t>εἰσὶν</a:t>
            </a:r>
            <a:r>
              <a:rPr lang="el-GR" dirty="0"/>
              <a:t> αἱ ἀδελφαὶ αὐτοῦ ὧδε πρὸς ἡμᾶς;*</a:t>
            </a:r>
            <a:endParaRPr lang="en-US" dirty="0"/>
          </a:p>
          <a:p>
            <a:pPr marL="0" indent="0">
              <a:buNone/>
            </a:pPr>
            <a:r>
              <a:rPr lang="el-GR" b="1" dirty="0"/>
              <a:t>καὶ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ἐσκανδαλίζοντο</a:t>
            </a:r>
            <a:r>
              <a:rPr lang="el-GR" dirty="0"/>
              <a:t> ἐν αὐτῷ.*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5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καὶ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ἔλεγεν</a:t>
            </a:r>
            <a:r>
              <a:rPr lang="el-GR" dirty="0"/>
              <a:t> αὐτοῖς ὁ Ἰησοῦς </a:t>
            </a:r>
            <a:r>
              <a:rPr lang="el-GR" b="1" dirty="0"/>
              <a:t>ὅτι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l-GR" dirty="0" smtClean="0"/>
              <a:t>οὐκ </a:t>
            </a:r>
            <a:r>
              <a:rPr lang="el-GR" dirty="0">
                <a:solidFill>
                  <a:srgbClr val="FF0000"/>
                </a:solidFill>
              </a:rPr>
              <a:t>ἔστιν</a:t>
            </a:r>
            <a:r>
              <a:rPr lang="el-GR" dirty="0"/>
              <a:t> προφήτης ἄτιμος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l-GR" b="1" dirty="0" smtClean="0"/>
              <a:t>εἰ </a:t>
            </a:r>
            <a:r>
              <a:rPr lang="el-GR" b="1" dirty="0"/>
              <a:t>μὴ</a:t>
            </a:r>
            <a:r>
              <a:rPr lang="el-GR" dirty="0"/>
              <a:t> ἐν τῇ ⸂πατρίδι αὐτοῦ⸃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b="1" dirty="0" smtClean="0"/>
              <a:t>καὶ</a:t>
            </a:r>
            <a:r>
              <a:rPr lang="el-GR" dirty="0" smtClean="0"/>
              <a:t> </a:t>
            </a:r>
            <a:r>
              <a:rPr lang="el-GR" dirty="0"/>
              <a:t>ἐν τοῖς συγγενεῦσιν αὐτοῦ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b="1" dirty="0" smtClean="0"/>
              <a:t>καὶ</a:t>
            </a:r>
            <a:r>
              <a:rPr lang="el-GR" dirty="0" smtClean="0"/>
              <a:t> </a:t>
            </a:r>
            <a:r>
              <a:rPr lang="el-GR" dirty="0"/>
              <a:t>ἐν τῇ οἰκίᾳ αὐτοῦ.*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3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6:5-6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 smtClean="0"/>
              <a:t>5</a:t>
            </a:r>
            <a:r>
              <a:rPr lang="en-US" b="1" dirty="0" smtClean="0"/>
              <a:t> </a:t>
            </a:r>
            <a:r>
              <a:rPr lang="el-GR" b="1" dirty="0" smtClean="0"/>
              <a:t>καὶ</a:t>
            </a:r>
            <a:r>
              <a:rPr lang="el-GR" dirty="0" smtClean="0"/>
              <a:t> οὐκ </a:t>
            </a:r>
            <a:r>
              <a:rPr lang="el-GR" dirty="0" smtClean="0">
                <a:solidFill>
                  <a:srgbClr val="FF0000"/>
                </a:solidFill>
              </a:rPr>
              <a:t>ἐδύνατο</a:t>
            </a:r>
            <a:r>
              <a:rPr lang="el-GR" dirty="0" smtClean="0"/>
              <a:t> ⸂ἐκεῖ </a:t>
            </a:r>
            <a:r>
              <a:rPr lang="el-GR" dirty="0" smtClean="0">
                <a:solidFill>
                  <a:srgbClr val="00B050"/>
                </a:solidFill>
              </a:rPr>
              <a:t>ποιῆσαι</a:t>
            </a:r>
            <a:r>
              <a:rPr lang="el-GR" dirty="0" smtClean="0"/>
              <a:t> οὐδεμίαν δύναμιν⸃,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   </a:t>
            </a:r>
            <a:r>
              <a:rPr lang="el-GR" b="1" dirty="0" smtClean="0"/>
              <a:t>εἰ </a:t>
            </a:r>
            <a:r>
              <a:rPr lang="el-GR" b="1" dirty="0"/>
              <a:t>μὴ</a:t>
            </a:r>
            <a:r>
              <a:rPr lang="el-GR" dirty="0"/>
              <a:t> ὀλίγοις ἀρρώστοις </a:t>
            </a:r>
            <a:r>
              <a:rPr lang="el-GR" dirty="0">
                <a:solidFill>
                  <a:srgbClr val="0070C0"/>
                </a:solidFill>
              </a:rPr>
              <a:t>ἐπιθεὶς</a:t>
            </a:r>
            <a:r>
              <a:rPr lang="el-GR" dirty="0"/>
              <a:t> τὰς χεῖρας </a:t>
            </a:r>
            <a:r>
              <a:rPr lang="el-GR" dirty="0">
                <a:solidFill>
                  <a:srgbClr val="FF0000"/>
                </a:solidFill>
              </a:rPr>
              <a:t>ἐθεράπευσεν</a:t>
            </a:r>
            <a:r>
              <a:rPr lang="el-GR" dirty="0"/>
              <a:t>. </a:t>
            </a:r>
            <a:endParaRPr lang="en-US" dirty="0"/>
          </a:p>
          <a:p>
            <a:pPr marL="0" indent="0">
              <a:buNone/>
            </a:pPr>
            <a:r>
              <a:rPr lang="el-GR" b="1" baseline="30000" dirty="0" smtClean="0"/>
              <a:t>6</a:t>
            </a:r>
            <a:r>
              <a:rPr lang="en-US" baseline="30000" dirty="0" smtClean="0"/>
              <a:t> </a:t>
            </a:r>
            <a:r>
              <a:rPr lang="el-GR" b="1" dirty="0" smtClean="0"/>
              <a:t>καὶ</a:t>
            </a:r>
            <a:r>
              <a:rPr lang="el-GR" dirty="0" smtClean="0"/>
              <a:t> </a:t>
            </a:r>
            <a:r>
              <a:rPr lang="el-GR" dirty="0"/>
              <a:t>⸀</a:t>
            </a:r>
            <a:r>
              <a:rPr lang="el-GR" dirty="0">
                <a:solidFill>
                  <a:srgbClr val="FF0000"/>
                </a:solidFill>
              </a:rPr>
              <a:t>ἐθαύμαζεν</a:t>
            </a:r>
            <a:r>
              <a:rPr lang="el-GR" dirty="0"/>
              <a:t> διὰ τὴν ἀπιστίαν αὐτῶν</a:t>
            </a:r>
            <a:r>
              <a:rPr lang="el-GR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</a:t>
            </a:r>
          </a:p>
          <a:p>
            <a:pPr marL="0" indent="0">
              <a:buNone/>
            </a:pPr>
            <a:r>
              <a:rPr lang="el-GR" b="1" dirty="0" smtClean="0"/>
              <a:t>Καὶ</a:t>
            </a:r>
            <a:r>
              <a:rPr lang="el-GR" dirty="0" smtClean="0"/>
              <a:t> </a:t>
            </a:r>
            <a:r>
              <a:rPr lang="el-GR" dirty="0">
                <a:solidFill>
                  <a:srgbClr val="FF0000"/>
                </a:solidFill>
              </a:rPr>
              <a:t>περιῆγεν</a:t>
            </a:r>
            <a:r>
              <a:rPr lang="el-GR" dirty="0"/>
              <a:t> τὰς κώμας* κύκλῳ </a:t>
            </a:r>
            <a:r>
              <a:rPr lang="el-GR" dirty="0">
                <a:solidFill>
                  <a:srgbClr val="0070C0"/>
                </a:solidFill>
              </a:rPr>
              <a:t>διδάσκων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6:7-10a –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προσκαλέω</a:t>
            </a:r>
            <a:r>
              <a:rPr lang="en-US" dirty="0" smtClean="0"/>
              <a:t> – verb: I summon/call to myself; occurs only in the middle voice in the New Testament.</a:t>
            </a:r>
          </a:p>
          <a:p>
            <a:r>
              <a:rPr lang="el-GR" dirty="0" smtClean="0"/>
              <a:t>παραγγέλλω</a:t>
            </a:r>
            <a:r>
              <a:rPr lang="en-US" dirty="0" smtClean="0"/>
              <a:t> – verb: I command/instruct</a:t>
            </a:r>
          </a:p>
          <a:p>
            <a:r>
              <a:rPr lang="el-GR" dirty="0"/>
              <a:t>ῥάβδος, </a:t>
            </a:r>
            <a:r>
              <a:rPr lang="el-GR" dirty="0" smtClean="0"/>
              <a:t>ου</a:t>
            </a:r>
            <a:r>
              <a:rPr lang="en-US" dirty="0" smtClean="0"/>
              <a:t> – noun: staff</a:t>
            </a:r>
          </a:p>
          <a:p>
            <a:r>
              <a:rPr lang="el-GR" dirty="0"/>
              <a:t>πήρα, </a:t>
            </a:r>
            <a:r>
              <a:rPr lang="el-GR" dirty="0" smtClean="0"/>
              <a:t>ας</a:t>
            </a:r>
            <a:r>
              <a:rPr lang="en-US" dirty="0" smtClean="0"/>
              <a:t> – noun: knapsack, traveler’s bag</a:t>
            </a:r>
          </a:p>
          <a:p>
            <a:r>
              <a:rPr lang="el-GR" dirty="0"/>
              <a:t>ζώνη, </a:t>
            </a:r>
            <a:r>
              <a:rPr lang="el-GR" dirty="0" smtClean="0"/>
              <a:t>ης</a:t>
            </a:r>
            <a:r>
              <a:rPr lang="en-US" dirty="0" smtClean="0"/>
              <a:t> – noun: belt</a:t>
            </a:r>
          </a:p>
          <a:p>
            <a:r>
              <a:rPr lang="el-GR" dirty="0"/>
              <a:t>χαλκός, </a:t>
            </a:r>
            <a:r>
              <a:rPr lang="el-GR" dirty="0" smtClean="0"/>
              <a:t>οῦ</a:t>
            </a:r>
            <a:r>
              <a:rPr lang="en-US" dirty="0" smtClean="0"/>
              <a:t> - noun: money, coins</a:t>
            </a:r>
          </a:p>
          <a:p>
            <a:r>
              <a:rPr lang="el-GR" dirty="0" smtClean="0"/>
              <a:t>ὑποδέω</a:t>
            </a:r>
            <a:r>
              <a:rPr lang="en-US" dirty="0" smtClean="0"/>
              <a:t> – verb: I put on; occurs primarily in the middle voice in NT</a:t>
            </a:r>
          </a:p>
          <a:p>
            <a:r>
              <a:rPr lang="el-GR" dirty="0" smtClean="0"/>
              <a:t>ἐνδύω</a:t>
            </a:r>
            <a:r>
              <a:rPr lang="en-US" dirty="0" smtClean="0"/>
              <a:t> – verb: I dress (someone); middle voice = I dress myself</a:t>
            </a:r>
          </a:p>
          <a:p>
            <a:r>
              <a:rPr lang="el-GR" dirty="0"/>
              <a:t>χιτών, </a:t>
            </a:r>
            <a:r>
              <a:rPr lang="el-GR" dirty="0" smtClean="0"/>
              <a:t>ῶνος</a:t>
            </a:r>
            <a:r>
              <a:rPr lang="en-US" dirty="0" smtClean="0"/>
              <a:t> – noun: tunic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7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6:7-8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aseline="30000" dirty="0" smtClean="0"/>
              <a:t>7 </a:t>
            </a:r>
            <a:r>
              <a:rPr lang="el-GR" b="1" dirty="0" smtClean="0"/>
              <a:t>Καὶ</a:t>
            </a:r>
            <a:r>
              <a:rPr lang="el-GR" dirty="0" smtClean="0"/>
              <a:t> </a:t>
            </a:r>
            <a:r>
              <a:rPr lang="el-GR" dirty="0"/>
              <a:t>⸂</a:t>
            </a:r>
            <a:r>
              <a:rPr lang="el-GR" dirty="0" smtClean="0">
                <a:solidFill>
                  <a:srgbClr val="FF0000"/>
                </a:solidFill>
              </a:rPr>
              <a:t>προσκαλεῖται</a:t>
            </a:r>
            <a:r>
              <a:rPr lang="el-GR" dirty="0" smtClean="0"/>
              <a:t> </a:t>
            </a:r>
            <a:r>
              <a:rPr lang="el-GR" dirty="0"/>
              <a:t>τοὺς δώδεκα 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καὶ</a:t>
            </a:r>
            <a:r>
              <a:rPr lang="el-GR" dirty="0" smtClean="0"/>
              <a:t> </a:t>
            </a:r>
            <a:r>
              <a:rPr lang="el-GR" dirty="0">
                <a:solidFill>
                  <a:srgbClr val="FF0000"/>
                </a:solidFill>
              </a:rPr>
              <a:t>ἤρξατο</a:t>
            </a:r>
            <a:r>
              <a:rPr lang="el-GR" dirty="0"/>
              <a:t> αὐτοὺς </a:t>
            </a:r>
            <a:r>
              <a:rPr lang="el-GR" dirty="0" smtClean="0">
                <a:solidFill>
                  <a:srgbClr val="0070C0"/>
                </a:solidFill>
              </a:rPr>
              <a:t>ἀποστέλλειν</a:t>
            </a:r>
            <a:r>
              <a:rPr lang="en-US" baseline="30000" dirty="0"/>
              <a:t>1</a:t>
            </a:r>
            <a:r>
              <a:rPr lang="el-GR" dirty="0" smtClean="0"/>
              <a:t> </a:t>
            </a:r>
            <a:r>
              <a:rPr lang="el-GR" dirty="0"/>
              <a:t>δύο⸃ </a:t>
            </a:r>
            <a:r>
              <a:rPr lang="el-GR" dirty="0" smtClean="0"/>
              <a:t>δύο</a:t>
            </a:r>
            <a:r>
              <a:rPr lang="en-US" baseline="30000" dirty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καὶ </a:t>
            </a:r>
            <a:r>
              <a:rPr lang="el-GR" dirty="0" smtClean="0">
                <a:solidFill>
                  <a:srgbClr val="FF0000"/>
                </a:solidFill>
              </a:rPr>
              <a:t>ἐδίδου</a:t>
            </a:r>
            <a:r>
              <a:rPr lang="en-US" baseline="30000" dirty="0"/>
              <a:t>3</a:t>
            </a:r>
            <a:r>
              <a:rPr lang="el-GR" dirty="0" smtClean="0"/>
              <a:t> </a:t>
            </a:r>
            <a:r>
              <a:rPr lang="el-GR" dirty="0"/>
              <a:t>αὐτοῖς ἐξουσίαν τῶν </a:t>
            </a:r>
            <a:r>
              <a:rPr lang="el-GR" dirty="0" smtClean="0"/>
              <a:t>πνευμάτων</a:t>
            </a:r>
            <a:r>
              <a:rPr lang="en-US" baseline="30000" dirty="0"/>
              <a:t>4</a:t>
            </a:r>
            <a:r>
              <a:rPr lang="el-GR" dirty="0" smtClean="0"/>
              <a:t> </a:t>
            </a:r>
            <a:r>
              <a:rPr lang="el-GR" dirty="0"/>
              <a:t>τῶν </a:t>
            </a:r>
            <a:r>
              <a:rPr lang="el-GR" dirty="0" smtClean="0"/>
              <a:t>ἀκαθάρτων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l-GR" b="1" dirty="0" smtClean="0"/>
              <a:t>καὶ</a:t>
            </a:r>
            <a:r>
              <a:rPr lang="el-GR" dirty="0" smtClean="0"/>
              <a:t> </a:t>
            </a:r>
            <a:r>
              <a:rPr lang="el-GR" dirty="0">
                <a:solidFill>
                  <a:srgbClr val="FF0000"/>
                </a:solidFill>
              </a:rPr>
              <a:t>παρήγγειλεν</a:t>
            </a:r>
            <a:r>
              <a:rPr lang="el-GR" dirty="0"/>
              <a:t> </a:t>
            </a:r>
            <a:r>
              <a:rPr lang="el-GR" dirty="0" smtClean="0"/>
              <a:t>αὐτοῖς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l-GR" b="1" dirty="0" smtClean="0"/>
              <a:t>ἵνα</a:t>
            </a:r>
            <a:r>
              <a:rPr lang="el-GR" dirty="0" smtClean="0"/>
              <a:t> </a:t>
            </a:r>
            <a:r>
              <a:rPr lang="el-GR" dirty="0"/>
              <a:t>μηδὲν ⸀</a:t>
            </a:r>
            <a:r>
              <a:rPr lang="el-GR" dirty="0" smtClean="0">
                <a:solidFill>
                  <a:srgbClr val="FF0000"/>
                </a:solidFill>
              </a:rPr>
              <a:t>αἴρωσιν</a:t>
            </a:r>
            <a:r>
              <a:rPr lang="en-US" baseline="30000" dirty="0"/>
              <a:t>5</a:t>
            </a:r>
            <a:r>
              <a:rPr lang="el-GR" dirty="0" smtClean="0"/>
              <a:t> </a:t>
            </a:r>
            <a:r>
              <a:rPr lang="el-GR" dirty="0"/>
              <a:t>εἰς ὁδὸν εἰ μὴ ῥάβδον </a:t>
            </a:r>
            <a:r>
              <a:rPr lang="el-GR" dirty="0" smtClean="0"/>
              <a:t>μόνον,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l-GR" dirty="0" smtClean="0"/>
              <a:t>μὴ ἄρτον,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l-GR" dirty="0" smtClean="0"/>
              <a:t>μὴ πήραν,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l-GR" dirty="0" smtClean="0"/>
              <a:t>μὴ </a:t>
            </a:r>
            <a:r>
              <a:rPr lang="el-GR" u="sng" dirty="0"/>
              <a:t>εἰς τὴν ζώνην</a:t>
            </a:r>
            <a:r>
              <a:rPr lang="el-GR" dirty="0"/>
              <a:t> χαλκόν</a:t>
            </a:r>
            <a:r>
              <a:rPr lang="el-GR" dirty="0" smtClean="0"/>
              <a:t>,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421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6:9-10a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 smtClean="0"/>
              <a:t>9 </a:t>
            </a:r>
            <a:r>
              <a:rPr lang="el-GR" b="1" dirty="0" smtClean="0"/>
              <a:t>ἀλλʼ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70C0"/>
                </a:solidFill>
              </a:rPr>
              <a:t>ὑποδεδεμένους</a:t>
            </a:r>
            <a:r>
              <a:rPr lang="en-US" baseline="30000" dirty="0"/>
              <a:t>6</a:t>
            </a:r>
            <a:r>
              <a:rPr lang="el-GR" dirty="0" smtClean="0"/>
              <a:t> </a:t>
            </a:r>
            <a:r>
              <a:rPr lang="el-GR" dirty="0"/>
              <a:t>σανδάλια</a:t>
            </a:r>
            <a:r>
              <a:rPr lang="el-GR" dirty="0" smtClean="0"/>
              <a:t>,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καὶ</a:t>
            </a:r>
            <a:r>
              <a:rPr lang="el-GR" dirty="0" smtClean="0"/>
              <a:t> </a:t>
            </a:r>
            <a:r>
              <a:rPr lang="el-GR" dirty="0"/>
              <a:t>μὴ ⸀</a:t>
            </a:r>
            <a:r>
              <a:rPr lang="el-GR" dirty="0">
                <a:solidFill>
                  <a:srgbClr val="FF0000"/>
                </a:solidFill>
              </a:rPr>
              <a:t>ἐνδύσησθε </a:t>
            </a:r>
            <a:r>
              <a:rPr lang="el-GR" dirty="0"/>
              <a:t>δύο χιτῶνας</a:t>
            </a:r>
            <a:r>
              <a:rPr lang="el-GR" dirty="0" smtClean="0"/>
              <a:t>.</a:t>
            </a:r>
            <a:endParaRPr lang="en-US" baseline="30000" dirty="0" smtClean="0"/>
          </a:p>
          <a:p>
            <a:pPr marL="0" indent="0">
              <a:buNone/>
            </a:pPr>
            <a:r>
              <a:rPr lang="en-US" baseline="30000" dirty="0" smtClean="0"/>
              <a:t>10a</a:t>
            </a:r>
            <a:r>
              <a:rPr lang="en-US" dirty="0" smtClean="0"/>
              <a:t> </a:t>
            </a:r>
            <a:r>
              <a:rPr lang="el-GR" b="1" dirty="0" smtClean="0"/>
              <a:t>καὶ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ἔλεγεν</a:t>
            </a:r>
            <a:r>
              <a:rPr lang="en-US" baseline="30000" dirty="0"/>
              <a:t>3</a:t>
            </a:r>
            <a:r>
              <a:rPr lang="el-GR" dirty="0" smtClean="0"/>
              <a:t> </a:t>
            </a:r>
            <a:r>
              <a:rPr lang="el-GR" dirty="0"/>
              <a:t>αὐτοῖς</a:t>
            </a:r>
            <a:r>
              <a:rPr lang="el-GR" dirty="0" smtClean="0"/>
              <a:t>·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40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</a:t>
            </a:r>
            <a:r>
              <a:rPr lang="en-US" dirty="0" smtClean="0"/>
              <a:t>6:9-10a </a:t>
            </a:r>
            <a:r>
              <a:rPr lang="en-US" dirty="0" smtClean="0"/>
              <a:t>–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l-GR" dirty="0" smtClean="0"/>
              <a:t>ἄρχομαι </a:t>
            </a:r>
            <a:r>
              <a:rPr lang="en-US" dirty="0" smtClean="0"/>
              <a:t>takes present infinitive; here infinitive functions as direct object/complement to verb</a:t>
            </a:r>
          </a:p>
          <a:p>
            <a:pPr marL="0" indent="0">
              <a:buNone/>
            </a:pPr>
            <a:r>
              <a:rPr lang="en-US" baseline="30000" dirty="0" smtClean="0"/>
              <a:t>2</a:t>
            </a:r>
            <a:r>
              <a:rPr lang="en-US" dirty="0" smtClean="0"/>
              <a:t>Distributive doubling, likely a Semitism – “two by two” </a:t>
            </a:r>
          </a:p>
          <a:p>
            <a:pPr marL="0" indent="0">
              <a:buNone/>
            </a:pPr>
            <a:r>
              <a:rPr lang="en-US" baseline="30000" dirty="0" smtClean="0"/>
              <a:t>3 </a:t>
            </a:r>
            <a:r>
              <a:rPr lang="en-US" dirty="0" smtClean="0"/>
              <a:t>Imperfect verb</a:t>
            </a:r>
          </a:p>
          <a:p>
            <a:pPr marL="0" indent="0">
              <a:buNone/>
            </a:pPr>
            <a:r>
              <a:rPr lang="en-US" baseline="30000" dirty="0" smtClean="0"/>
              <a:t>4 </a:t>
            </a:r>
            <a:r>
              <a:rPr lang="en-US" dirty="0" smtClean="0"/>
              <a:t>Genitive case is not used to express possession, but here is likely an objective genitive with the sense of “over them”</a:t>
            </a:r>
          </a:p>
          <a:p>
            <a:pPr marL="0" indent="0">
              <a:buNone/>
            </a:pPr>
            <a:r>
              <a:rPr lang="en-US" baseline="30000" dirty="0" smtClean="0"/>
              <a:t>5 </a:t>
            </a:r>
            <a:r>
              <a:rPr lang="el-GR" dirty="0" smtClean="0"/>
              <a:t>ἵνα </a:t>
            </a:r>
            <a:r>
              <a:rPr lang="en-US" dirty="0" smtClean="0"/>
              <a:t>+ subjunctive clause functions as direct object of </a:t>
            </a:r>
            <a:r>
              <a:rPr lang="el-GR" dirty="0" smtClean="0"/>
              <a:t>παρήγγειλεν</a:t>
            </a:r>
            <a:r>
              <a:rPr lang="en-US" dirty="0" smtClean="0"/>
              <a:t>; here one can translate as an infinitive</a:t>
            </a:r>
          </a:p>
          <a:p>
            <a:pPr marL="0" indent="0">
              <a:buNone/>
            </a:pPr>
            <a:r>
              <a:rPr lang="en-US" baseline="30000" dirty="0" smtClean="0"/>
              <a:t>6 </a:t>
            </a:r>
            <a:r>
              <a:rPr lang="en-US" dirty="0" smtClean="0"/>
              <a:t>Participle is middle voice; the active voice would have two accusatives, the person dressed and the article of clothing used; in the middle voice there is only the article of clothing as the direct object; participle here appears to be shorthand for indicative mood </a:t>
            </a:r>
            <a:r>
              <a:rPr lang="en-US" dirty="0" smtClean="0"/>
              <a:t>verb.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367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6:10b-11 –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ἐκεῖθεν</a:t>
            </a:r>
            <a:r>
              <a:rPr lang="en-US" dirty="0" smtClean="0"/>
              <a:t> – adverb of place: from there</a:t>
            </a:r>
          </a:p>
          <a:p>
            <a:r>
              <a:rPr lang="el-GR" dirty="0" smtClean="0"/>
              <a:t>ἐκτινάσσω</a:t>
            </a:r>
            <a:r>
              <a:rPr lang="en-US" dirty="0" smtClean="0"/>
              <a:t> – verb: I remove/shake off</a:t>
            </a:r>
          </a:p>
          <a:p>
            <a:r>
              <a:rPr lang="el-GR" dirty="0"/>
              <a:t>χοῦς, χοός,</a:t>
            </a:r>
            <a:r>
              <a:rPr lang="en-US" dirty="0"/>
              <a:t> acc. </a:t>
            </a:r>
            <a:r>
              <a:rPr lang="el-GR" dirty="0" smtClean="0"/>
              <a:t>χοῦν</a:t>
            </a:r>
            <a:r>
              <a:rPr lang="en-US" dirty="0" smtClean="0"/>
              <a:t> – noun: soil, dirt, dust</a:t>
            </a:r>
          </a:p>
          <a:p>
            <a:r>
              <a:rPr lang="el-GR" dirty="0" smtClean="0"/>
              <a:t>ὑποκάτω</a:t>
            </a:r>
            <a:r>
              <a:rPr lang="en-US" dirty="0" smtClean="0"/>
              <a:t> – adverb: under,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75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6:10b-11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aseline="30000" dirty="0" smtClean="0"/>
              <a:t>10b</a:t>
            </a:r>
            <a:r>
              <a:rPr lang="en-US" dirty="0" smtClean="0"/>
              <a:t>     </a:t>
            </a:r>
            <a:r>
              <a:rPr lang="el-GR" b="1" dirty="0" smtClean="0"/>
              <a:t>ὅπου </a:t>
            </a:r>
            <a:r>
              <a:rPr lang="el-GR" b="1" dirty="0"/>
              <a:t>ἐὰν </a:t>
            </a:r>
            <a:r>
              <a:rPr lang="el-GR" dirty="0" smtClean="0">
                <a:solidFill>
                  <a:srgbClr val="FF0000"/>
                </a:solidFill>
              </a:rPr>
              <a:t>εἰσέλθητε</a:t>
            </a:r>
            <a:r>
              <a:rPr lang="en-US" baseline="30000" dirty="0" smtClean="0"/>
              <a:t>1</a:t>
            </a:r>
            <a:r>
              <a:rPr lang="el-GR" dirty="0" smtClean="0"/>
              <a:t> </a:t>
            </a:r>
            <a:r>
              <a:rPr lang="el-GR" dirty="0"/>
              <a:t>εἰς οἰκίαν,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l-GR" dirty="0" smtClean="0"/>
              <a:t>ἐκεῖ </a:t>
            </a:r>
            <a:r>
              <a:rPr lang="el-GR" dirty="0" smtClean="0">
                <a:solidFill>
                  <a:srgbClr val="FF0000"/>
                </a:solidFill>
              </a:rPr>
              <a:t>μένετε</a:t>
            </a:r>
            <a:r>
              <a:rPr lang="en-US" baseline="30000" dirty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l-GR" b="1" dirty="0" smtClean="0"/>
              <a:t>ἕως </a:t>
            </a:r>
            <a:r>
              <a:rPr lang="el-GR" b="1" dirty="0"/>
              <a:t>ἂν </a:t>
            </a:r>
            <a:r>
              <a:rPr lang="el-GR" dirty="0" smtClean="0">
                <a:solidFill>
                  <a:srgbClr val="FF0000"/>
                </a:solidFill>
              </a:rPr>
              <a:t>ἐξέλθητε</a:t>
            </a:r>
            <a:r>
              <a:rPr lang="en-US" baseline="30000" dirty="0" smtClean="0"/>
              <a:t>1</a:t>
            </a:r>
            <a:r>
              <a:rPr lang="el-GR" dirty="0" smtClean="0"/>
              <a:t> </a:t>
            </a:r>
            <a:r>
              <a:rPr lang="el-GR" dirty="0"/>
              <a:t>ἐκεῖθεν. </a:t>
            </a:r>
          </a:p>
          <a:p>
            <a:pPr marL="0" indent="0">
              <a:buNone/>
            </a:pPr>
            <a:r>
              <a:rPr lang="en-US" baseline="30000" dirty="0" smtClean="0"/>
              <a:t>11 </a:t>
            </a:r>
            <a:r>
              <a:rPr lang="el-GR" b="1" dirty="0" smtClean="0"/>
              <a:t>καὶ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l-GR" dirty="0" smtClean="0"/>
              <a:t>⸂</a:t>
            </a:r>
            <a:r>
              <a:rPr lang="el-GR" b="1" dirty="0" smtClean="0"/>
              <a:t>ὃς </a:t>
            </a:r>
            <a:r>
              <a:rPr lang="el-GR" b="1" dirty="0"/>
              <a:t>ἂν </a:t>
            </a:r>
            <a:r>
              <a:rPr lang="el-GR" dirty="0"/>
              <a:t>τόπος μὴ </a:t>
            </a:r>
            <a:r>
              <a:rPr lang="el-GR" dirty="0" smtClean="0">
                <a:solidFill>
                  <a:srgbClr val="FF0000"/>
                </a:solidFill>
              </a:rPr>
              <a:t>δέξηται</a:t>
            </a:r>
            <a:r>
              <a:rPr lang="en-US" baseline="30000" dirty="0" smtClean="0"/>
              <a:t>1</a:t>
            </a:r>
            <a:r>
              <a:rPr lang="el-GR" dirty="0" smtClean="0"/>
              <a:t>⸃ </a:t>
            </a:r>
            <a:r>
              <a:rPr lang="el-GR" dirty="0"/>
              <a:t>ὑμᾶς </a:t>
            </a:r>
            <a:r>
              <a:rPr lang="el-GR" b="1" dirty="0"/>
              <a:t>μηδὲ</a:t>
            </a:r>
            <a:r>
              <a:rPr lang="el-GR" dirty="0"/>
              <a:t> </a:t>
            </a:r>
            <a:r>
              <a:rPr lang="el-GR" dirty="0" smtClean="0">
                <a:solidFill>
                  <a:srgbClr val="FF0000"/>
                </a:solidFill>
              </a:rPr>
              <a:t>ἀκούσωσιν</a:t>
            </a:r>
            <a:r>
              <a:rPr lang="en-US" baseline="30000" dirty="0"/>
              <a:t> 1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ὑμῶν,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</a:t>
            </a:r>
            <a:r>
              <a:rPr lang="el-GR" dirty="0" smtClean="0">
                <a:solidFill>
                  <a:srgbClr val="0070C0"/>
                </a:solidFill>
              </a:rPr>
              <a:t>ἐκπορευόμενοι</a:t>
            </a:r>
            <a:r>
              <a:rPr lang="en-US" baseline="30000" dirty="0" smtClean="0"/>
              <a:t>3</a:t>
            </a:r>
            <a:r>
              <a:rPr lang="el-GR" dirty="0" smtClean="0"/>
              <a:t> ἐκεῖθεν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ἐκτινάξατε</a:t>
            </a:r>
            <a:r>
              <a:rPr lang="en-US" baseline="30000" dirty="0"/>
              <a:t>4</a:t>
            </a:r>
            <a:r>
              <a:rPr lang="el-GR" dirty="0" smtClean="0"/>
              <a:t> </a:t>
            </a:r>
            <a:r>
              <a:rPr lang="el-GR" dirty="0"/>
              <a:t>τὸν χοῦν τὸν ὑποκάτω τῶν ποδῶν </a:t>
            </a:r>
            <a:r>
              <a:rPr lang="el-GR" dirty="0" smtClean="0"/>
              <a:t>ὑμῶν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l-GR" dirty="0" smtClean="0"/>
              <a:t>εἰς </a:t>
            </a:r>
            <a:r>
              <a:rPr lang="el-GR" dirty="0"/>
              <a:t>μαρτύριον αὐτοῖς</a:t>
            </a:r>
            <a:r>
              <a:rPr lang="el-GR" dirty="0" smtClean="0"/>
              <a:t>. 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1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6:1-6 – Jesus in Nazareth and. . .</a:t>
            </a:r>
            <a:endParaRPr lang="en-US" dirty="0"/>
          </a:p>
        </p:txBody>
      </p:sp>
      <p:pic>
        <p:nvPicPr>
          <p:cNvPr id="1026" name="Picture 2" descr="https://blog.unitedseminary.edu/hs-fs/hubfs/Jesus-heals-the-blind-man-El-Greco.jpg?width=1800&amp;name=Jesus-heals-the-blind-man-El-Grec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0156" y="2557463"/>
            <a:ext cx="4211688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39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6:10b-11 –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 smtClean="0"/>
              <a:t>1 </a:t>
            </a:r>
            <a:r>
              <a:rPr lang="en-US" dirty="0" smtClean="0"/>
              <a:t>Subjunctive verb with particle </a:t>
            </a:r>
            <a:r>
              <a:rPr lang="el-GR" dirty="0" smtClean="0"/>
              <a:t>ἄν</a:t>
            </a:r>
            <a:r>
              <a:rPr lang="en-US" dirty="0" smtClean="0"/>
              <a:t>; aorist subjunctives focus on the action (even if actions are to be repeated).</a:t>
            </a:r>
          </a:p>
          <a:p>
            <a:pPr marL="0" indent="0">
              <a:buNone/>
            </a:pPr>
            <a:r>
              <a:rPr lang="en-US" baseline="30000" dirty="0" smtClean="0"/>
              <a:t>2 </a:t>
            </a:r>
            <a:r>
              <a:rPr lang="en-US" dirty="0" smtClean="0"/>
              <a:t>Present imperative</a:t>
            </a:r>
          </a:p>
          <a:p>
            <a:pPr marL="0" indent="0">
              <a:buNone/>
            </a:pPr>
            <a:r>
              <a:rPr lang="en-US" baseline="30000" dirty="0" smtClean="0"/>
              <a:t>3 </a:t>
            </a:r>
            <a:r>
              <a:rPr lang="en-US" dirty="0" smtClean="0"/>
              <a:t>Present participle in predicate position likely has temporal sense: “as you go out from there.”</a:t>
            </a:r>
          </a:p>
          <a:p>
            <a:pPr marL="0" indent="0">
              <a:buNone/>
            </a:pPr>
            <a:r>
              <a:rPr lang="en-US" baseline="30000" dirty="0" smtClean="0"/>
              <a:t>4 </a:t>
            </a:r>
            <a:r>
              <a:rPr lang="en-US" dirty="0" smtClean="0"/>
              <a:t>Aorist imperative – focus on action.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33206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6:12-13 –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ἀλείφω</a:t>
            </a:r>
            <a:r>
              <a:rPr lang="en-US" dirty="0" smtClean="0"/>
              <a:t> – verb: I anoint </a:t>
            </a:r>
          </a:p>
          <a:p>
            <a:r>
              <a:rPr lang="el-GR" dirty="0"/>
              <a:t>ἔλαιον, </a:t>
            </a:r>
            <a:r>
              <a:rPr lang="el-GR" dirty="0" smtClean="0"/>
              <a:t>ου</a:t>
            </a:r>
            <a:r>
              <a:rPr lang="en-US" dirty="0" smtClean="0"/>
              <a:t> – noun: oil, olive oil</a:t>
            </a:r>
          </a:p>
          <a:p>
            <a:r>
              <a:rPr lang="el-GR" dirty="0"/>
              <a:t>ἄρρωστος, </a:t>
            </a:r>
            <a:r>
              <a:rPr lang="el-GR" dirty="0" smtClean="0"/>
              <a:t>ον</a:t>
            </a:r>
            <a:r>
              <a:rPr lang="en-US" dirty="0" smtClean="0"/>
              <a:t> – adjective: sick, 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6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6:12-13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 smtClean="0"/>
              <a:t>12 </a:t>
            </a:r>
            <a:r>
              <a:rPr lang="el-GR" b="1" dirty="0" smtClean="0"/>
              <a:t>Καὶ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70C0"/>
                </a:solidFill>
              </a:rPr>
              <a:t>ἐξελθόντες</a:t>
            </a:r>
            <a:r>
              <a:rPr lang="en-US" baseline="30000" dirty="0" smtClean="0"/>
              <a:t>1</a:t>
            </a:r>
            <a:r>
              <a:rPr lang="el-GR" dirty="0" smtClean="0"/>
              <a:t> </a:t>
            </a:r>
            <a:r>
              <a:rPr lang="el-GR" dirty="0"/>
              <a:t>⸀</a:t>
            </a:r>
            <a:r>
              <a:rPr lang="el-GR" dirty="0">
                <a:solidFill>
                  <a:srgbClr val="FF0000"/>
                </a:solidFill>
              </a:rPr>
              <a:t>ἐκήρυξαν </a:t>
            </a:r>
            <a:r>
              <a:rPr lang="el-GR" dirty="0" smtClean="0"/>
              <a:t>ἵνα </a:t>
            </a:r>
            <a:r>
              <a:rPr lang="el-GR" dirty="0"/>
              <a:t>⸁</a:t>
            </a:r>
            <a:r>
              <a:rPr lang="el-GR" dirty="0" smtClean="0">
                <a:solidFill>
                  <a:srgbClr val="FF0000"/>
                </a:solidFill>
              </a:rPr>
              <a:t>μετανοῶσιν</a:t>
            </a:r>
            <a:r>
              <a:rPr lang="en-US" baseline="30000" dirty="0" smtClean="0"/>
              <a:t>2</a:t>
            </a:r>
            <a:r>
              <a:rPr lang="el-GR" dirty="0" smtClean="0"/>
              <a:t>,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13</a:t>
            </a:r>
            <a:r>
              <a:rPr lang="el-GR" b="1" dirty="0"/>
              <a:t> καὶ</a:t>
            </a:r>
            <a:r>
              <a:rPr lang="el-GR" dirty="0"/>
              <a:t> δαιμόνια πολλὰ </a:t>
            </a:r>
            <a:r>
              <a:rPr lang="el-GR" dirty="0" smtClean="0">
                <a:solidFill>
                  <a:srgbClr val="FF0000"/>
                </a:solidFill>
              </a:rPr>
              <a:t>ἐξέβαλλον</a:t>
            </a:r>
            <a:r>
              <a:rPr lang="en-US" baseline="30000" dirty="0" smtClean="0"/>
              <a:t>3</a:t>
            </a:r>
            <a:r>
              <a:rPr lang="el-GR" dirty="0" smtClean="0"/>
              <a:t>,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καὶ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ἤλειφον</a:t>
            </a:r>
            <a:r>
              <a:rPr lang="en-US" baseline="30000" dirty="0" smtClean="0"/>
              <a:t>3</a:t>
            </a:r>
            <a:r>
              <a:rPr lang="el-GR" dirty="0" smtClean="0"/>
              <a:t> </a:t>
            </a:r>
            <a:r>
              <a:rPr lang="el-GR" dirty="0"/>
              <a:t>ἐλαίῳ πολλοὺς ἀρρώστους </a:t>
            </a:r>
            <a:r>
              <a:rPr lang="el-GR" b="1" dirty="0"/>
              <a:t>καὶ</a:t>
            </a:r>
            <a:r>
              <a:rPr lang="el-GR" dirty="0"/>
              <a:t> </a:t>
            </a:r>
            <a:r>
              <a:rPr lang="el-GR" dirty="0" smtClean="0">
                <a:solidFill>
                  <a:srgbClr val="FF0000"/>
                </a:solidFill>
              </a:rPr>
              <a:t>ἐθεράπευον</a:t>
            </a:r>
            <a:r>
              <a:rPr lang="en-US" baseline="30000" dirty="0" smtClean="0"/>
              <a:t>3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6:12-13 –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 smtClean="0"/>
              <a:t>1</a:t>
            </a:r>
            <a:r>
              <a:rPr lang="en-US" dirty="0" smtClean="0"/>
              <a:t> Aorist participle in predicate position is likely temporal – “after they went out.”</a:t>
            </a:r>
          </a:p>
          <a:p>
            <a:pPr marL="0" indent="0">
              <a:buNone/>
            </a:pP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ἵνα </a:t>
            </a:r>
            <a:r>
              <a:rPr lang="en-US" dirty="0" smtClean="0"/>
              <a:t>+ subjunctive clause functions as direct object of </a:t>
            </a:r>
            <a:r>
              <a:rPr lang="el-GR" dirty="0" smtClean="0"/>
              <a:t>ἐκήρυξαν</a:t>
            </a:r>
            <a:r>
              <a:rPr lang="en-US" dirty="0" smtClean="0"/>
              <a:t>; note that subjunctive is present; Voelz argues that the present aspect here denotes that the action is to commence </a:t>
            </a:r>
            <a:r>
              <a:rPr lang="en-US" i="1" dirty="0" smtClean="0"/>
              <a:t>right now.</a:t>
            </a:r>
          </a:p>
          <a:p>
            <a:pPr marL="0" indent="0">
              <a:buNone/>
            </a:pPr>
            <a:r>
              <a:rPr lang="en-US" baseline="30000" dirty="0" smtClean="0"/>
              <a:t>3</a:t>
            </a:r>
            <a:r>
              <a:rPr lang="en-US" dirty="0" smtClean="0"/>
              <a:t> Imperfect verb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1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Reflections on This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the ministry of the 12, the reign and rule of God is going out from Jesus through them to others.</a:t>
            </a:r>
          </a:p>
          <a:p>
            <a:r>
              <a:rPr lang="en-US" dirty="0" smtClean="0"/>
              <a:t>The 12 represent the beginning of the restored Israel where Jesus Himself is “Israel-reduced-to-one.”</a:t>
            </a:r>
          </a:p>
          <a:p>
            <a:r>
              <a:rPr lang="en-US" dirty="0" smtClean="0"/>
              <a:t>There are parallels between what the 12 are to bring/not bring and Israel leaving Egypt. See Voelz, </a:t>
            </a:r>
            <a:r>
              <a:rPr lang="en-US" i="1" dirty="0" smtClean="0"/>
              <a:t>Mark 1:1-8:26</a:t>
            </a:r>
            <a:r>
              <a:rPr lang="en-US" dirty="0" smtClean="0"/>
              <a:t>, p. 394. The 12 are the foundation for the restored Israel.</a:t>
            </a:r>
          </a:p>
        </p:txBody>
      </p:sp>
    </p:spTree>
    <p:extLst>
      <p:ext uri="{BB962C8B-B14F-4D97-AF65-F5344CB8AC3E}">
        <p14:creationId xmlns:p14="http://schemas.microsoft.com/office/powerpoint/2010/main" val="2541375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Reflections on This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threefold actions: (1) preach repentance, (2) cast out unclean spirits/demons, and (2) anoint and heal the sick.</a:t>
            </a:r>
          </a:p>
          <a:p>
            <a:r>
              <a:rPr lang="en-US" dirty="0" smtClean="0"/>
              <a:t>The command of what </a:t>
            </a:r>
            <a:r>
              <a:rPr lang="en-US" i="1" dirty="0" smtClean="0"/>
              <a:t>not </a:t>
            </a:r>
            <a:r>
              <a:rPr lang="en-US" dirty="0" smtClean="0"/>
              <a:t>to take shows that the disciples are not to be self-sufficient or to present themselves as people of distinction.</a:t>
            </a:r>
          </a:p>
          <a:p>
            <a:r>
              <a:rPr lang="en-US" dirty="0" smtClean="0"/>
              <a:t>These commands are descriptive, not prescriptive; they apply to the mission of the 12 at that time.</a:t>
            </a:r>
          </a:p>
        </p:txBody>
      </p:sp>
    </p:spTree>
    <p:extLst>
      <p:ext uri="{BB962C8B-B14F-4D97-AF65-F5344CB8AC3E}">
        <p14:creationId xmlns:p14="http://schemas.microsoft.com/office/powerpoint/2010/main" val="2458861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Reflections on This </a:t>
            </a:r>
            <a:r>
              <a:rPr lang="en-US" dirty="0" smtClean="0"/>
              <a:t>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</a:t>
            </a:r>
            <a:r>
              <a:rPr lang="en-US" smtClean="0"/>
              <a:t>ericope </a:t>
            </a:r>
            <a:r>
              <a:rPr lang="en-US" dirty="0" smtClean="0"/>
              <a:t>does not include the entire intercalation/story sandwich here.</a:t>
            </a:r>
          </a:p>
          <a:p>
            <a:pPr lvl="1"/>
            <a:r>
              <a:rPr lang="en-US" dirty="0" smtClean="0"/>
              <a:t>Story one begins: Jesus commissions the 12 for ministry – Mark 6:7-13.</a:t>
            </a:r>
          </a:p>
          <a:p>
            <a:pPr lvl="1"/>
            <a:r>
              <a:rPr lang="en-US" dirty="0" smtClean="0"/>
              <a:t>Story two: The death of John the Baptist via extended flashback – Mark 6:14-29.</a:t>
            </a:r>
          </a:p>
          <a:p>
            <a:pPr lvl="1"/>
            <a:r>
              <a:rPr lang="en-US" dirty="0" smtClean="0"/>
              <a:t>Story one concludes: The 12 return from ministry – Mark 6:30ff.</a:t>
            </a:r>
          </a:p>
          <a:p>
            <a:r>
              <a:rPr lang="en-US" dirty="0" smtClean="0"/>
              <a:t>How do these two stories interpret one another.</a:t>
            </a:r>
          </a:p>
          <a:p>
            <a:pPr lvl="1"/>
            <a:r>
              <a:rPr lang="en-US" dirty="0" smtClean="0"/>
              <a:t>Point 1: Those who are called to preach the reign of God may also suffer martyrdom because of this ministry as did John the Baptist.</a:t>
            </a:r>
          </a:p>
          <a:p>
            <a:pPr lvl="1"/>
            <a:r>
              <a:rPr lang="en-US" dirty="0" smtClean="0"/>
              <a:t>Point 2: Nevertheless, the ministry continues even if certain preachers should be silenced by imprisonment or martyrdom. There will also be rest of those who give great effort to this mission.</a:t>
            </a:r>
          </a:p>
        </p:txBody>
      </p:sp>
    </p:spTree>
    <p:extLst>
      <p:ext uri="{BB962C8B-B14F-4D97-AF65-F5344CB8AC3E}">
        <p14:creationId xmlns:p14="http://schemas.microsoft.com/office/powerpoint/2010/main" val="356681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6:7-13 – The Sending of the Twelve</a:t>
            </a:r>
            <a:endParaRPr lang="en-US" dirty="0"/>
          </a:p>
        </p:txBody>
      </p:sp>
      <p:pic>
        <p:nvPicPr>
          <p:cNvPr id="1028" name="Picture 4" descr="Jesus Sends Out 12 Disciples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4083" y="2557463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4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Translating Imperfect Verbs - </a:t>
            </a:r>
            <a:r>
              <a:rPr lang="el-GR" dirty="0" smtClean="0"/>
              <a:t>ἔλυον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Progressive/continuous action – “I was loosing”</a:t>
            </a:r>
          </a:p>
          <a:p>
            <a:r>
              <a:rPr lang="en-US" dirty="0" smtClean="0"/>
              <a:t>Inceptive – “I began to loose”</a:t>
            </a:r>
          </a:p>
          <a:p>
            <a:r>
              <a:rPr lang="en-US" dirty="0" smtClean="0"/>
              <a:t>Conative – “I tried to loose”</a:t>
            </a:r>
          </a:p>
          <a:p>
            <a:r>
              <a:rPr lang="en-US" dirty="0" smtClean="0"/>
              <a:t>Habitual – “I used to loose”</a:t>
            </a:r>
          </a:p>
          <a:p>
            <a:r>
              <a:rPr lang="en-US" dirty="0" smtClean="0"/>
              <a:t>Repetitive – “I repeatedly loosed”</a:t>
            </a:r>
          </a:p>
          <a:p>
            <a:r>
              <a:rPr lang="en-US" dirty="0" smtClean="0"/>
              <a:t>Emphatic – “I </a:t>
            </a:r>
            <a:r>
              <a:rPr lang="en-US" b="1" i="1" dirty="0" smtClean="0"/>
              <a:t>did</a:t>
            </a:r>
            <a:r>
              <a:rPr lang="en-US" dirty="0" smtClean="0"/>
              <a:t> loose”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3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Translating Imperfect Verbs - </a:t>
            </a:r>
            <a:r>
              <a:rPr lang="el-GR" dirty="0" smtClean="0"/>
              <a:t>ἔλειπον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Progressive/continuous action – “I was leaving”</a:t>
            </a:r>
          </a:p>
          <a:p>
            <a:r>
              <a:rPr lang="en-US" dirty="0" smtClean="0"/>
              <a:t>Inceptive – “I began to leave”</a:t>
            </a:r>
          </a:p>
          <a:p>
            <a:r>
              <a:rPr lang="en-US" dirty="0" smtClean="0"/>
              <a:t>Conative – “I tried to leave”</a:t>
            </a:r>
          </a:p>
          <a:p>
            <a:r>
              <a:rPr lang="en-US" dirty="0" smtClean="0"/>
              <a:t>Habitual – “I used to leave”</a:t>
            </a:r>
          </a:p>
          <a:p>
            <a:r>
              <a:rPr lang="en-US" dirty="0" smtClean="0"/>
              <a:t>Repetitive – “I repeatedly left”</a:t>
            </a:r>
          </a:p>
          <a:p>
            <a:r>
              <a:rPr lang="en-US" dirty="0" smtClean="0"/>
              <a:t>Emphatic – “I </a:t>
            </a:r>
            <a:r>
              <a:rPr lang="en-US" b="1" i="1" dirty="0" smtClean="0"/>
              <a:t>did</a:t>
            </a:r>
            <a:r>
              <a:rPr lang="en-US" dirty="0" smtClean="0"/>
              <a:t> leave”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9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Historic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the New Testament narratives, the authors will often use present tense verbs in past time narrative.</a:t>
            </a:r>
          </a:p>
          <a:p>
            <a:r>
              <a:rPr lang="en-US" dirty="0" smtClean="0"/>
              <a:t>Such use of the present tense in past time narration is referred to as the “historic present.”</a:t>
            </a:r>
          </a:p>
          <a:p>
            <a:r>
              <a:rPr lang="en-US" dirty="0" smtClean="0"/>
              <a:t>Most English translations render historic present verbs in past time in the English.</a:t>
            </a:r>
          </a:p>
          <a:p>
            <a:r>
              <a:rPr lang="en-US" i="1" dirty="0" smtClean="0"/>
              <a:t>But should it be done this way? Is there more going on with this use of the present tense?</a:t>
            </a:r>
            <a:endParaRPr lang="en-US" dirty="0" smtClean="0"/>
          </a:p>
          <a:p>
            <a:r>
              <a:rPr lang="en-US" dirty="0" smtClean="0"/>
              <a:t>See Jeffery A. Gibbs’ Matthew commentaries and James W. Voelz’ Mark commentaries to see how they treat this use of the present tense.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92658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Translate Mark 6:7-13. </a:t>
            </a:r>
          </a:p>
          <a:p>
            <a:r>
              <a:rPr lang="en-US" dirty="0" smtClean="0"/>
              <a:t>As you translate, make note of any historic present tense verbs or imperfect verbs.</a:t>
            </a:r>
          </a:p>
          <a:p>
            <a:r>
              <a:rPr lang="en-US" dirty="0" smtClean="0"/>
              <a:t>Recall the options when translating imperfect verbs (see guide above based on p. 60 of </a:t>
            </a:r>
            <a:r>
              <a:rPr lang="en-US" i="1" dirty="0" smtClean="0"/>
              <a:t>Fundamental Greek Grammar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Interpretative question: What is the significance of Jesus sending out the 12 with a commission to further His mission of inaugurating the reign and rule of God?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4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Bold = Major conjunctions/introduction of clauses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Red = Finite verbs (indicative, subjunctive, or imperative)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Blue = Participle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Green = Infinitive </a:t>
            </a:r>
          </a:p>
        </p:txBody>
      </p:sp>
    </p:spTree>
    <p:extLst>
      <p:ext uri="{BB962C8B-B14F-4D97-AF65-F5344CB8AC3E}">
        <p14:creationId xmlns:p14="http://schemas.microsoft.com/office/powerpoint/2010/main" val="214571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 6:1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Καὶ </a:t>
            </a:r>
            <a:r>
              <a:rPr lang="el-GR" dirty="0">
                <a:solidFill>
                  <a:srgbClr val="FF0000"/>
                </a:solidFill>
              </a:rPr>
              <a:t>ἐξῆλθεν</a:t>
            </a:r>
            <a:r>
              <a:rPr lang="el-GR" dirty="0"/>
              <a:t> ⸂ἐκεῖθεν</a:t>
            </a:r>
            <a:endParaRPr lang="en-US" dirty="0"/>
          </a:p>
          <a:p>
            <a:pPr marL="0" indent="0">
              <a:buNone/>
            </a:pPr>
            <a:r>
              <a:rPr lang="el-GR" b="1" dirty="0"/>
              <a:t>καὶ </a:t>
            </a:r>
            <a:r>
              <a:rPr lang="el-GR" dirty="0">
                <a:solidFill>
                  <a:srgbClr val="FF0000"/>
                </a:solidFill>
              </a:rPr>
              <a:t>ἔρχεται</a:t>
            </a:r>
            <a:r>
              <a:rPr lang="el-GR" dirty="0"/>
              <a:t>⸃ εἰς τὴν πατρίδα αὐτοῦ,</a:t>
            </a:r>
            <a:endParaRPr lang="en-US" dirty="0"/>
          </a:p>
          <a:p>
            <a:pPr marL="0" indent="0">
              <a:buNone/>
            </a:pPr>
            <a:r>
              <a:rPr lang="el-GR" b="1" dirty="0"/>
              <a:t>καὶ </a:t>
            </a:r>
            <a:r>
              <a:rPr lang="el-GR" dirty="0">
                <a:solidFill>
                  <a:srgbClr val="FF0000"/>
                </a:solidFill>
              </a:rPr>
              <a:t>ἀκολουθοῦσιν</a:t>
            </a:r>
            <a:r>
              <a:rPr lang="el-GR" dirty="0"/>
              <a:t> αὐτῷ οἱ μαθηταὶ αὐτοῦ.*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83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BF6076F8C664B81DFAFEB2AD4FB53" ma:contentTypeVersion="14" ma:contentTypeDescription="Create a new document." ma:contentTypeScope="" ma:versionID="0b73af32712bf7dad52bd08171f5e2f1">
  <xsd:schema xmlns:xsd="http://www.w3.org/2001/XMLSchema" xmlns:xs="http://www.w3.org/2001/XMLSchema" xmlns:p="http://schemas.microsoft.com/office/2006/metadata/properties" xmlns:ns3="275a0259-8d6b-423c-b4fe-537b398064c1" targetNamespace="http://schemas.microsoft.com/office/2006/metadata/properties" ma:root="true" ma:fieldsID="0fc28ef6b82a0e3d7fe0e9c90563feea" ns3:_="">
    <xsd:import namespace="275a0259-8d6b-423c-b4fe-537b398064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a0259-8d6b-423c-b4fe-537b398064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9C848E-3683-413F-91DA-7BE901FA1F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E06B79-5095-4FE3-B223-027EE5B405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5a0259-8d6b-423c-b4fe-537b398064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A13CBF-EABD-4967-A099-836297E85693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75a0259-8d6b-423c-b4fe-537b398064c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45071</TotalTime>
  <Words>1404</Words>
  <Application>Microsoft Office PowerPoint</Application>
  <PresentationFormat>Widescreen</PresentationFormat>
  <Paragraphs>141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Organic</vt:lpstr>
      <vt:lpstr>    Mark 6:1-13 Propers 9</vt:lpstr>
      <vt:lpstr>Mark 6:1-6 – Jesus in Nazareth and. . .</vt:lpstr>
      <vt:lpstr>Mark 6:7-13 – The Sending of the Twelve</vt:lpstr>
      <vt:lpstr>Translating Imperfect Verbs - ἔλυον</vt:lpstr>
      <vt:lpstr>Translating Imperfect Verbs - ἔλειπον</vt:lpstr>
      <vt:lpstr>The Historic Present</vt:lpstr>
      <vt:lpstr>Assignment</vt:lpstr>
      <vt:lpstr>Key</vt:lpstr>
      <vt:lpstr>Mark 6:1</vt:lpstr>
      <vt:lpstr>Mark 6:2</vt:lpstr>
      <vt:lpstr>Mark 6:3</vt:lpstr>
      <vt:lpstr>Mark 6:4</vt:lpstr>
      <vt:lpstr>Mark 6:5-6</vt:lpstr>
      <vt:lpstr>Mark 6:7-10a – Vocabulary</vt:lpstr>
      <vt:lpstr>Mark 6:7-8</vt:lpstr>
      <vt:lpstr>Mark 6:9-10a</vt:lpstr>
      <vt:lpstr>Mark 6:9-10a – Grammar</vt:lpstr>
      <vt:lpstr>Mark 6:10b-11 – Vocabulary</vt:lpstr>
      <vt:lpstr>Mark 6:10b-11</vt:lpstr>
      <vt:lpstr>Mark 6:10b-11 – Grammar</vt:lpstr>
      <vt:lpstr>Mark 6:12-13 – Vocabulary</vt:lpstr>
      <vt:lpstr>Mark 6:12-13</vt:lpstr>
      <vt:lpstr>Mark 6:12-13 – Grammar</vt:lpstr>
      <vt:lpstr>Reflections on This Passage</vt:lpstr>
      <vt:lpstr>Reflections on This Passage</vt:lpstr>
      <vt:lpstr>Reflections on This Passage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16:7-13 St. Barnabas, Apostle</dc:title>
  <dc:creator>Lewis, David</dc:creator>
  <cp:lastModifiedBy>Lewis, David</cp:lastModifiedBy>
  <cp:revision>51</cp:revision>
  <dcterms:created xsi:type="dcterms:W3CDTF">2023-05-22T16:29:43Z</dcterms:created>
  <dcterms:modified xsi:type="dcterms:W3CDTF">2024-06-14T12:06:13Z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0x010100169BF6076F8C664B81DFAFEB2AD4FB53</vt:lpwstr>
  </property>
</Properties>
</file>