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7" r:id="rId5"/>
    <p:sldId id="260" r:id="rId6"/>
    <p:sldId id="268" r:id="rId7"/>
    <p:sldId id="269" r:id="rId8"/>
    <p:sldId id="262" r:id="rId9"/>
    <p:sldId id="270" r:id="rId10"/>
    <p:sldId id="279" r:id="rId11"/>
    <p:sldId id="271" r:id="rId12"/>
    <p:sldId id="263" r:id="rId13"/>
    <p:sldId id="275" r:id="rId14"/>
    <p:sldId id="280" r:id="rId15"/>
    <p:sldId id="272" r:id="rId16"/>
    <p:sldId id="264" r:id="rId17"/>
    <p:sldId id="276" r:id="rId18"/>
    <p:sldId id="281" r:id="rId19"/>
    <p:sldId id="273" r:id="rId20"/>
    <p:sldId id="265" r:id="rId21"/>
    <p:sldId id="277" r:id="rId22"/>
    <p:sldId id="266" r:id="rId23"/>
    <p:sldId id="278" r:id="rId24"/>
    <p:sldId id="282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77" autoAdjust="0"/>
    <p:restoredTop sz="94660"/>
  </p:normalViewPr>
  <p:slideViewPr>
    <p:cSldViewPr snapToGrid="0">
      <p:cViewPr varScale="1">
        <p:scale>
          <a:sx n="88" d="100"/>
          <a:sy n="88" d="100"/>
        </p:scale>
        <p:origin x="35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E9E4A-F8B8-4CAF-B8B8-46E9B371CED8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5C29C-3EE4-4437-BF94-0B6A9AA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90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E9E4A-F8B8-4CAF-B8B8-46E9B371CED8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5C29C-3EE4-4437-BF94-0B6A9AA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38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E9E4A-F8B8-4CAF-B8B8-46E9B371CED8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5C29C-3EE4-4437-BF94-0B6A9AA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83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E9E4A-F8B8-4CAF-B8B8-46E9B371CED8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5C29C-3EE4-4437-BF94-0B6A9AA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404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E9E4A-F8B8-4CAF-B8B8-46E9B371CED8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5C29C-3EE4-4437-BF94-0B6A9AA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641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E9E4A-F8B8-4CAF-B8B8-46E9B371CED8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5C29C-3EE4-4437-BF94-0B6A9AA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380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E9E4A-F8B8-4CAF-B8B8-46E9B371CED8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5C29C-3EE4-4437-BF94-0B6A9AA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212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E9E4A-F8B8-4CAF-B8B8-46E9B371CED8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5C29C-3EE4-4437-BF94-0B6A9AA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863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E9E4A-F8B8-4CAF-B8B8-46E9B371CED8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5C29C-3EE4-4437-BF94-0B6A9AA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495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E9E4A-F8B8-4CAF-B8B8-46E9B371CED8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5C29C-3EE4-4437-BF94-0B6A9AA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270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E9E4A-F8B8-4CAF-B8B8-46E9B371CED8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5C29C-3EE4-4437-BF94-0B6A9AA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641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E9E4A-F8B8-4CAF-B8B8-46E9B371CED8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5C29C-3EE4-4437-BF94-0B6A9AA01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2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Luke </a:t>
            </a:r>
            <a:r>
              <a:rPr lang="en-US" dirty="0" smtClean="0"/>
              <a:t>17:11-19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Propers 23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3200" dirty="0" smtClean="0"/>
          </a:p>
          <a:p>
            <a:r>
              <a:rPr lang="en-US" sz="3200" dirty="0" smtClean="0"/>
              <a:t>Jesus </a:t>
            </a:r>
            <a:r>
              <a:rPr lang="en-US" sz="3200" dirty="0" smtClean="0"/>
              <a:t>Cleanses 10 Lepers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020643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Luke </a:t>
            </a:r>
            <a:r>
              <a:rPr lang="en-US" dirty="0" smtClean="0"/>
              <a:t>17:12-13 </a:t>
            </a:r>
            <a:r>
              <a:rPr lang="en-US" dirty="0"/>
              <a:t>– Grammar and Syntax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aseline="30000" dirty="0" smtClean="0"/>
              <a:t>5 </a:t>
            </a:r>
            <a:r>
              <a:rPr lang="el-GR" dirty="0" smtClean="0"/>
              <a:t>λέγοντες</a:t>
            </a:r>
            <a:endParaRPr lang="en-US" dirty="0" smtClean="0"/>
          </a:p>
          <a:p>
            <a:pPr marL="0" indent="0">
              <a:buNone/>
            </a:pPr>
            <a:r>
              <a:rPr lang="en-US" sz="2400" dirty="0" smtClean="0"/>
              <a:t>Parse </a:t>
            </a:r>
            <a:r>
              <a:rPr lang="en-US" sz="2400" dirty="0"/>
              <a:t>– present, </a:t>
            </a:r>
            <a:r>
              <a:rPr lang="en-US" sz="2400" dirty="0" smtClean="0"/>
              <a:t>active, </a:t>
            </a:r>
            <a:r>
              <a:rPr lang="en-US" sz="2400" dirty="0"/>
              <a:t>masculine, </a:t>
            </a:r>
            <a:r>
              <a:rPr lang="en-US" sz="2400" dirty="0" smtClean="0"/>
              <a:t>plural, nominative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Referent </a:t>
            </a:r>
            <a:r>
              <a:rPr lang="en-US" sz="2400" dirty="0"/>
              <a:t>– </a:t>
            </a:r>
            <a:r>
              <a:rPr lang="el-GR" sz="2400" dirty="0"/>
              <a:t>λεπροὶ ἄνδρες</a:t>
            </a:r>
            <a:r>
              <a:rPr lang="en-US" sz="2400" dirty="0" smtClean="0"/>
              <a:t> 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Relative </a:t>
            </a:r>
            <a:r>
              <a:rPr lang="en-US" sz="2400" dirty="0"/>
              <a:t>time – same time as main </a:t>
            </a:r>
            <a:r>
              <a:rPr lang="en-US" sz="2400" dirty="0" smtClean="0"/>
              <a:t>verb</a:t>
            </a:r>
          </a:p>
          <a:p>
            <a:pPr marL="0" indent="0">
              <a:buNone/>
            </a:pPr>
            <a:r>
              <a:rPr lang="en-US" sz="2400" dirty="0" smtClean="0"/>
              <a:t>Position </a:t>
            </a:r>
            <a:r>
              <a:rPr lang="en-US" sz="2400" dirty="0"/>
              <a:t>– predicate – </a:t>
            </a:r>
            <a:r>
              <a:rPr lang="en-US" sz="2400" dirty="0" smtClean="0"/>
              <a:t>here idiomatic word of speaking – introduces direct discourse</a:t>
            </a:r>
            <a:endParaRPr lang="en-US" sz="2400" baseline="30000" dirty="0" smtClean="0"/>
          </a:p>
          <a:p>
            <a:pPr marL="0" indent="0">
              <a:buNone/>
            </a:pPr>
            <a:r>
              <a:rPr lang="en-US" baseline="30000" dirty="0" smtClean="0"/>
              <a:t>6</a:t>
            </a:r>
            <a:r>
              <a:rPr lang="en-US" dirty="0" smtClean="0"/>
              <a:t> Vocative used for direct address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0846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Luke </a:t>
            </a:r>
            <a:r>
              <a:rPr lang="en-US" dirty="0" smtClean="0"/>
              <a:t>17:14 </a:t>
            </a:r>
            <a:r>
              <a:rPr lang="en-US" dirty="0"/>
              <a:t>– 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ἐπιδείκνυμι</a:t>
            </a:r>
            <a:r>
              <a:rPr lang="en-US" dirty="0" smtClean="0"/>
              <a:t> – verb: I show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2508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Luke 17:14 – Jesus Cleanses the Lepers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baseline="30000" dirty="0"/>
              <a:t>14</a:t>
            </a:r>
            <a:r>
              <a:rPr lang="el-GR" b="1" dirty="0"/>
              <a:t> </a:t>
            </a:r>
            <a:r>
              <a:rPr lang="el-GR" dirty="0" smtClean="0"/>
              <a:t>καὶ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l-GR" dirty="0" smtClean="0">
                <a:solidFill>
                  <a:srgbClr val="0070C0"/>
                </a:solidFill>
              </a:rPr>
              <a:t>ἰδὼν</a:t>
            </a:r>
            <a:r>
              <a:rPr lang="en-US" baseline="30000" dirty="0" smtClean="0"/>
              <a:t>1</a:t>
            </a:r>
            <a:r>
              <a:rPr lang="en-US" dirty="0" smtClean="0"/>
              <a:t> </a:t>
            </a:r>
            <a:r>
              <a:rPr lang="el-GR" dirty="0" smtClean="0">
                <a:solidFill>
                  <a:srgbClr val="FF0000"/>
                </a:solidFill>
              </a:rPr>
              <a:t>εἶπεν</a:t>
            </a:r>
            <a:r>
              <a:rPr lang="el-GR" dirty="0" smtClean="0"/>
              <a:t> </a:t>
            </a:r>
            <a:r>
              <a:rPr lang="el-GR" dirty="0"/>
              <a:t>αὐτοῖς</a:t>
            </a:r>
            <a:r>
              <a:rPr lang="el-GR" dirty="0" smtClean="0"/>
              <a:t>·⸆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</a:t>
            </a:r>
            <a:r>
              <a:rPr lang="el-GR" dirty="0" smtClean="0">
                <a:solidFill>
                  <a:srgbClr val="0070C0"/>
                </a:solidFill>
              </a:rPr>
              <a:t>πορευθέντες</a:t>
            </a:r>
            <a:r>
              <a:rPr lang="en-US" baseline="30000" dirty="0"/>
              <a:t>2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>
                <a:solidFill>
                  <a:srgbClr val="FF0000"/>
                </a:solidFill>
              </a:rPr>
              <a:t>ἐπιδείξατε</a:t>
            </a:r>
            <a:r>
              <a:rPr lang="el-GR" dirty="0" smtClean="0"/>
              <a:t> ἑαυτοὺς</a:t>
            </a:r>
            <a:r>
              <a:rPr lang="en-US" baseline="30000" dirty="0" smtClean="0"/>
              <a:t>3</a:t>
            </a:r>
            <a:r>
              <a:rPr lang="el-GR" dirty="0" smtClean="0"/>
              <a:t> </a:t>
            </a:r>
            <a:r>
              <a:rPr lang="el-GR" dirty="0"/>
              <a:t>τοῖς ἱερεῦσιν</a:t>
            </a:r>
            <a:r>
              <a:rPr lang="el-GR" dirty="0" smtClean="0"/>
              <a:t>.*</a:t>
            </a:r>
            <a:endParaRPr lang="en-US" dirty="0" smtClean="0"/>
          </a:p>
          <a:p>
            <a:pPr marL="0" indent="0">
              <a:buNone/>
            </a:pPr>
            <a:r>
              <a:rPr lang="el-GR" dirty="0" smtClean="0"/>
              <a:t>καὶ </a:t>
            </a:r>
            <a:r>
              <a:rPr lang="el-GR" dirty="0">
                <a:solidFill>
                  <a:srgbClr val="FF0000"/>
                </a:solidFill>
              </a:rPr>
              <a:t>ἐγένετο</a:t>
            </a:r>
            <a:r>
              <a:rPr lang="el-GR" dirty="0"/>
              <a:t> ἐν τῷ </a:t>
            </a:r>
            <a:r>
              <a:rPr lang="el-GR" dirty="0">
                <a:solidFill>
                  <a:srgbClr val="00B050"/>
                </a:solidFill>
              </a:rPr>
              <a:t>ὑπάγειν </a:t>
            </a:r>
            <a:r>
              <a:rPr lang="el-GR" dirty="0" smtClean="0"/>
              <a:t>αὐτοὺς</a:t>
            </a:r>
            <a:r>
              <a:rPr lang="en-US" baseline="30000" dirty="0" smtClean="0"/>
              <a:t>4</a:t>
            </a:r>
            <a:r>
              <a:rPr lang="el-GR" dirty="0" smtClean="0"/>
              <a:t> </a:t>
            </a:r>
            <a:r>
              <a:rPr lang="el-GR" dirty="0">
                <a:solidFill>
                  <a:srgbClr val="FF0000"/>
                </a:solidFill>
              </a:rPr>
              <a:t>ἐκαθαρίσθησαν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232799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Luke </a:t>
            </a:r>
            <a:r>
              <a:rPr lang="en-US" dirty="0" smtClean="0"/>
              <a:t>17:14 </a:t>
            </a:r>
            <a:r>
              <a:rPr lang="en-US" dirty="0"/>
              <a:t>– Grammar and Syntax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baseline="30000" dirty="0" smtClean="0"/>
              <a:t>1</a:t>
            </a:r>
            <a:r>
              <a:rPr lang="el-GR" dirty="0" smtClean="0"/>
              <a:t>ἰδὼν</a:t>
            </a:r>
          </a:p>
          <a:p>
            <a:pPr marL="0" indent="0">
              <a:buNone/>
            </a:pPr>
            <a:r>
              <a:rPr lang="en-US" sz="2400" dirty="0"/>
              <a:t>Parse – </a:t>
            </a:r>
            <a:r>
              <a:rPr lang="en-US" sz="2400" dirty="0" smtClean="0"/>
              <a:t>aorist, </a:t>
            </a:r>
            <a:r>
              <a:rPr lang="en-US" sz="2400" dirty="0"/>
              <a:t>active, masculine, </a:t>
            </a:r>
            <a:r>
              <a:rPr lang="en-US" sz="2400" dirty="0" smtClean="0"/>
              <a:t>singular, </a:t>
            </a:r>
            <a:r>
              <a:rPr lang="en-US" sz="2400" dirty="0"/>
              <a:t>nominative</a:t>
            </a:r>
          </a:p>
          <a:p>
            <a:pPr marL="0" indent="0">
              <a:buNone/>
            </a:pPr>
            <a:r>
              <a:rPr lang="en-US" sz="2400" dirty="0"/>
              <a:t>Referent – </a:t>
            </a:r>
            <a:r>
              <a:rPr lang="en-US" sz="2400" dirty="0" smtClean="0"/>
              <a:t>Jesus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Relative time – </a:t>
            </a:r>
            <a:r>
              <a:rPr lang="en-US" sz="2400" dirty="0" smtClean="0"/>
              <a:t>one step back in time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Position – predicate – </a:t>
            </a:r>
            <a:r>
              <a:rPr lang="en-US" sz="2400" dirty="0" smtClean="0"/>
              <a:t>here Daniel Wallace’s attendant circumstance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Participle “piggybacks” on the mood of the verb that follows.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19599525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Luke </a:t>
            </a:r>
            <a:r>
              <a:rPr lang="en-US" dirty="0" smtClean="0"/>
              <a:t>17:14 </a:t>
            </a:r>
            <a:r>
              <a:rPr lang="en-US" dirty="0"/>
              <a:t>– Grammar and Syntax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baseline="30000" dirty="0" smtClean="0"/>
              <a:t>2</a:t>
            </a:r>
            <a:r>
              <a:rPr lang="el-GR" dirty="0" smtClean="0"/>
              <a:t>πορευθέντες</a:t>
            </a:r>
            <a:endParaRPr lang="en-US" dirty="0" smtClean="0"/>
          </a:p>
          <a:p>
            <a:pPr marL="0" indent="0">
              <a:buNone/>
            </a:pPr>
            <a:r>
              <a:rPr lang="en-US" sz="2400" dirty="0"/>
              <a:t>Parse – aorist, </a:t>
            </a:r>
            <a:r>
              <a:rPr lang="en-US" sz="2400" dirty="0" smtClean="0"/>
              <a:t>passive, </a:t>
            </a:r>
            <a:r>
              <a:rPr lang="en-US" sz="2400" dirty="0"/>
              <a:t>masculine, </a:t>
            </a:r>
            <a:r>
              <a:rPr lang="en-US" sz="2400" dirty="0" smtClean="0"/>
              <a:t>plural, </a:t>
            </a:r>
            <a:r>
              <a:rPr lang="en-US" sz="2400" dirty="0"/>
              <a:t>nominative</a:t>
            </a:r>
          </a:p>
          <a:p>
            <a:pPr marL="0" indent="0">
              <a:buNone/>
            </a:pPr>
            <a:r>
              <a:rPr lang="en-US" sz="2400" dirty="0"/>
              <a:t>Referent – </a:t>
            </a:r>
            <a:r>
              <a:rPr lang="en-US" sz="2400" dirty="0" smtClean="0"/>
              <a:t>Lepers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Relative time – one step back in time</a:t>
            </a:r>
          </a:p>
          <a:p>
            <a:pPr marL="0" indent="0">
              <a:buNone/>
            </a:pPr>
            <a:r>
              <a:rPr lang="en-US" sz="2400" dirty="0"/>
              <a:t>Position – predicate – here Daniel Wallace’s attendant circumstance</a:t>
            </a:r>
          </a:p>
          <a:p>
            <a:pPr marL="0" indent="0">
              <a:buNone/>
            </a:pPr>
            <a:r>
              <a:rPr lang="en-US" sz="2400" dirty="0"/>
              <a:t>    Participle “piggybacks” on the mood of the verb that follows.</a:t>
            </a:r>
            <a:endParaRPr lang="el-GR" sz="2400" dirty="0"/>
          </a:p>
          <a:p>
            <a:pPr marL="0" indent="0">
              <a:buNone/>
            </a:pPr>
            <a:r>
              <a:rPr lang="el-GR" baseline="30000" dirty="0" smtClean="0"/>
              <a:t>3</a:t>
            </a:r>
            <a:r>
              <a:rPr lang="el-GR" dirty="0" smtClean="0"/>
              <a:t>ἑαυτοὺς </a:t>
            </a:r>
            <a:r>
              <a:rPr lang="en-US" dirty="0" smtClean="0"/>
              <a:t>– reflexive pronoun</a:t>
            </a:r>
            <a:endParaRPr lang="el-GR" dirty="0" smtClean="0"/>
          </a:p>
          <a:p>
            <a:pPr marL="0" indent="0">
              <a:buNone/>
            </a:pPr>
            <a:r>
              <a:rPr lang="el-GR" baseline="30000" dirty="0" smtClean="0"/>
              <a:t>4</a:t>
            </a:r>
            <a:r>
              <a:rPr lang="el-GR" dirty="0" smtClean="0"/>
              <a:t>Καὶ </a:t>
            </a:r>
            <a:r>
              <a:rPr lang="el-GR" dirty="0"/>
              <a:t>ἐγένετο ἐν </a:t>
            </a:r>
            <a:r>
              <a:rPr lang="en-US" dirty="0"/>
              <a:t>+ infinitive</a:t>
            </a:r>
            <a:r>
              <a:rPr lang="el-GR" dirty="0"/>
              <a:t>. . </a:t>
            </a:r>
            <a:r>
              <a:rPr lang="el-GR" dirty="0" smtClean="0"/>
              <a:t>.</a:t>
            </a:r>
            <a:r>
              <a:rPr lang="en-US" dirty="0"/>
              <a:t> </a:t>
            </a:r>
            <a:r>
              <a:rPr lang="en-US" dirty="0" smtClean="0"/>
              <a:t>construction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6482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Luke </a:t>
            </a:r>
            <a:r>
              <a:rPr lang="en-US" dirty="0" smtClean="0"/>
              <a:t>17:15-16 </a:t>
            </a:r>
            <a:r>
              <a:rPr lang="en-US" dirty="0"/>
              <a:t>– 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ἰάομαι</a:t>
            </a:r>
            <a:r>
              <a:rPr lang="en-US" dirty="0" smtClean="0"/>
              <a:t> – verb: I heal</a:t>
            </a:r>
          </a:p>
          <a:p>
            <a:r>
              <a:rPr lang="el-GR" dirty="0" smtClean="0"/>
              <a:t>ὑποστρέφω</a:t>
            </a:r>
            <a:r>
              <a:rPr lang="en-US" dirty="0" smtClean="0"/>
              <a:t> – verb: I turn back</a:t>
            </a:r>
          </a:p>
          <a:p>
            <a:r>
              <a:rPr lang="el-GR" dirty="0"/>
              <a:t>ε</a:t>
            </a:r>
            <a:r>
              <a:rPr lang="el-GR" dirty="0" smtClean="0"/>
              <a:t>ὐχαριστέω</a:t>
            </a:r>
            <a:r>
              <a:rPr lang="en-US" dirty="0" smtClean="0"/>
              <a:t> – verb: I give thanks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9144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Luke 17:15-16 –</a:t>
            </a:r>
            <a:br>
              <a:rPr lang="en-US" dirty="0" smtClean="0"/>
            </a:br>
            <a:r>
              <a:rPr lang="en-US" dirty="0" smtClean="0"/>
              <a:t>One Leper Returns to Give Thanks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9664" cy="4351338"/>
          </a:xfrm>
        </p:spPr>
        <p:txBody>
          <a:bodyPr/>
          <a:lstStyle/>
          <a:p>
            <a:pPr marL="0" indent="0">
              <a:buNone/>
            </a:pPr>
            <a:r>
              <a:rPr lang="el-GR" baseline="30000" dirty="0"/>
              <a:t>15</a:t>
            </a:r>
            <a:r>
              <a:rPr lang="el-GR" dirty="0"/>
              <a:t> Εἷς δὲ ἐξ </a:t>
            </a:r>
            <a:r>
              <a:rPr lang="el-GR" dirty="0" smtClean="0"/>
              <a:t>αὐτῶν,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l-GR" dirty="0" smtClean="0">
                <a:solidFill>
                  <a:srgbClr val="0070C0"/>
                </a:solidFill>
              </a:rPr>
              <a:t>ἰδὼν</a:t>
            </a:r>
            <a:r>
              <a:rPr lang="el-GR" baseline="30000" dirty="0" smtClean="0"/>
              <a:t>1</a:t>
            </a:r>
            <a:r>
              <a:rPr lang="el-GR" dirty="0" smtClean="0">
                <a:solidFill>
                  <a:srgbClr val="0070C0"/>
                </a:solidFill>
              </a:rPr>
              <a:t> </a:t>
            </a:r>
            <a:r>
              <a:rPr lang="el-GR" dirty="0"/>
              <a:t>ὅτι </a:t>
            </a:r>
            <a:r>
              <a:rPr lang="el-GR" dirty="0"/>
              <a:t>⸀</a:t>
            </a:r>
            <a:r>
              <a:rPr lang="el-GR" dirty="0">
                <a:solidFill>
                  <a:srgbClr val="FF0000"/>
                </a:solidFill>
              </a:rPr>
              <a:t>ἰάθη</a:t>
            </a:r>
            <a:r>
              <a:rPr lang="el-GR" dirty="0" smtClean="0"/>
              <a:t>,*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l-GR" dirty="0" smtClean="0">
                <a:solidFill>
                  <a:srgbClr val="FF0000"/>
                </a:solidFill>
              </a:rPr>
              <a:t>ὑπέστρεψεν</a:t>
            </a:r>
            <a:r>
              <a:rPr lang="el-GR" dirty="0" smtClean="0"/>
              <a:t> </a:t>
            </a:r>
            <a:r>
              <a:rPr lang="el-GR" dirty="0"/>
              <a:t>μετὰ φωνῆς μεγάλης </a:t>
            </a:r>
            <a:r>
              <a:rPr lang="el-GR" dirty="0" smtClean="0">
                <a:solidFill>
                  <a:srgbClr val="0070C0"/>
                </a:solidFill>
              </a:rPr>
              <a:t>δοξάζων</a:t>
            </a:r>
            <a:r>
              <a:rPr lang="el-GR" baseline="30000" dirty="0" smtClean="0"/>
              <a:t>2</a:t>
            </a:r>
            <a:r>
              <a:rPr lang="el-GR" dirty="0" smtClean="0">
                <a:solidFill>
                  <a:srgbClr val="0070C0"/>
                </a:solidFill>
              </a:rPr>
              <a:t> </a:t>
            </a:r>
            <a:r>
              <a:rPr lang="el-GR" dirty="0"/>
              <a:t>τὸν θεόν</a:t>
            </a:r>
            <a:r>
              <a:rPr lang="el-GR" dirty="0" smtClean="0"/>
              <a:t>,*</a:t>
            </a:r>
            <a:endParaRPr lang="en-US" dirty="0" smtClean="0"/>
          </a:p>
          <a:p>
            <a:pPr marL="0" indent="0">
              <a:buNone/>
            </a:pPr>
            <a:r>
              <a:rPr lang="el-GR" baseline="30000" dirty="0" smtClean="0"/>
              <a:t>16</a:t>
            </a:r>
            <a:r>
              <a:rPr lang="el-GR" baseline="30000" dirty="0"/>
              <a:t> </a:t>
            </a:r>
            <a:r>
              <a:rPr lang="el-GR" dirty="0"/>
              <a:t>καὶ </a:t>
            </a:r>
            <a:r>
              <a:rPr lang="el-GR" dirty="0">
                <a:solidFill>
                  <a:srgbClr val="FF0000"/>
                </a:solidFill>
              </a:rPr>
              <a:t>ἔπεσεν</a:t>
            </a:r>
            <a:r>
              <a:rPr lang="el-GR" dirty="0"/>
              <a:t> ἐπὶ πρόσωπον παρὰ τοὺς πόδας </a:t>
            </a:r>
            <a:r>
              <a:rPr lang="el-GR" dirty="0" smtClean="0"/>
              <a:t>αὐτοῦ</a:t>
            </a:r>
            <a:r>
              <a:rPr lang="en-US" dirty="0"/>
              <a:t> </a:t>
            </a:r>
            <a:r>
              <a:rPr lang="el-GR" dirty="0" smtClean="0">
                <a:solidFill>
                  <a:srgbClr val="0070C0"/>
                </a:solidFill>
              </a:rPr>
              <a:t>εὐχαριστῶν</a:t>
            </a:r>
            <a:r>
              <a:rPr lang="el-GR" baseline="30000" dirty="0" smtClean="0"/>
              <a:t>2</a:t>
            </a:r>
            <a:r>
              <a:rPr lang="el-GR" dirty="0" smtClean="0"/>
              <a:t> </a:t>
            </a:r>
            <a:r>
              <a:rPr lang="el-GR" dirty="0"/>
              <a:t>αὐτῷ</a:t>
            </a:r>
            <a:r>
              <a:rPr lang="el-GR" dirty="0" smtClean="0"/>
              <a:t>·*</a:t>
            </a:r>
            <a:endParaRPr lang="en-US" dirty="0" smtClean="0"/>
          </a:p>
          <a:p>
            <a:pPr marL="0" indent="0">
              <a:buNone/>
            </a:pPr>
            <a:r>
              <a:rPr lang="el-GR" dirty="0" smtClean="0"/>
              <a:t>καὶ αὐτὸς</a:t>
            </a:r>
            <a:r>
              <a:rPr lang="el-GR" baseline="30000" dirty="0" smtClean="0"/>
              <a:t>3</a:t>
            </a:r>
            <a:r>
              <a:rPr lang="el-GR" dirty="0" smtClean="0"/>
              <a:t> </a:t>
            </a:r>
            <a:r>
              <a:rPr lang="el-GR" dirty="0">
                <a:solidFill>
                  <a:srgbClr val="FF0000"/>
                </a:solidFill>
              </a:rPr>
              <a:t>ἦν</a:t>
            </a:r>
            <a:r>
              <a:rPr lang="el-GR" dirty="0"/>
              <a:t> Σαμαρίτης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665684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Luke </a:t>
            </a:r>
            <a:r>
              <a:rPr lang="en-US" dirty="0" smtClean="0"/>
              <a:t>17:1</a:t>
            </a:r>
            <a:r>
              <a:rPr lang="el-GR" dirty="0" smtClean="0"/>
              <a:t>5</a:t>
            </a:r>
            <a:r>
              <a:rPr lang="en-US" dirty="0" smtClean="0"/>
              <a:t>-1</a:t>
            </a:r>
            <a:r>
              <a:rPr lang="el-GR" dirty="0" smtClean="0"/>
              <a:t>6</a:t>
            </a:r>
            <a:r>
              <a:rPr lang="en-US" dirty="0" smtClean="0"/>
              <a:t> </a:t>
            </a:r>
            <a:r>
              <a:rPr lang="en-US" dirty="0"/>
              <a:t>– Grammar and Syntax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baseline="30000" dirty="0" smtClean="0"/>
              <a:t>1</a:t>
            </a:r>
            <a:r>
              <a:rPr lang="el-GR" dirty="0" smtClean="0"/>
              <a:t>ἰδὼν</a:t>
            </a:r>
            <a:endParaRPr lang="en-US" dirty="0" smtClean="0"/>
          </a:p>
          <a:p>
            <a:pPr marL="0" indent="0">
              <a:buNone/>
            </a:pPr>
            <a:r>
              <a:rPr lang="en-US" sz="2400" dirty="0"/>
              <a:t>Parse – aorist, </a:t>
            </a:r>
            <a:r>
              <a:rPr lang="en-US" sz="2400" dirty="0" smtClean="0"/>
              <a:t>active, </a:t>
            </a:r>
            <a:r>
              <a:rPr lang="en-US" sz="2400" dirty="0"/>
              <a:t>masculine, </a:t>
            </a:r>
            <a:r>
              <a:rPr lang="en-US" sz="2400" dirty="0" smtClean="0"/>
              <a:t>singular, </a:t>
            </a:r>
            <a:r>
              <a:rPr lang="en-US" sz="2400" dirty="0"/>
              <a:t>nominative</a:t>
            </a:r>
          </a:p>
          <a:p>
            <a:pPr marL="0" indent="0">
              <a:buNone/>
            </a:pPr>
            <a:r>
              <a:rPr lang="en-US" sz="2400" dirty="0"/>
              <a:t>Referent – </a:t>
            </a:r>
            <a:r>
              <a:rPr lang="el-GR" sz="2400" dirty="0" smtClean="0"/>
              <a:t>Εἷς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Relative </a:t>
            </a:r>
            <a:r>
              <a:rPr lang="en-US" sz="2400" dirty="0"/>
              <a:t>time – one step back in time</a:t>
            </a:r>
          </a:p>
          <a:p>
            <a:pPr marL="0" indent="0">
              <a:buNone/>
            </a:pPr>
            <a:r>
              <a:rPr lang="en-US" sz="2400" dirty="0"/>
              <a:t>Position – predicate – </a:t>
            </a:r>
            <a:r>
              <a:rPr lang="en-US" sz="2400" dirty="0" smtClean="0"/>
              <a:t>here could be temporal or causal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“after he had seen. . .”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“because he had seen. . .”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18415705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Luke </a:t>
            </a:r>
            <a:r>
              <a:rPr lang="en-US" dirty="0" smtClean="0"/>
              <a:t>17:1</a:t>
            </a:r>
            <a:r>
              <a:rPr lang="el-GR" dirty="0" smtClean="0"/>
              <a:t>5</a:t>
            </a:r>
            <a:r>
              <a:rPr lang="en-US" dirty="0" smtClean="0"/>
              <a:t>-1</a:t>
            </a:r>
            <a:r>
              <a:rPr lang="el-GR" dirty="0" smtClean="0"/>
              <a:t>6</a:t>
            </a:r>
            <a:r>
              <a:rPr lang="en-US" dirty="0" smtClean="0"/>
              <a:t> </a:t>
            </a:r>
            <a:r>
              <a:rPr lang="en-US" dirty="0"/>
              <a:t>– Grammar and Syntax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aseline="30000" dirty="0" smtClean="0"/>
              <a:t>2</a:t>
            </a:r>
            <a:r>
              <a:rPr lang="el-GR" dirty="0" smtClean="0"/>
              <a:t>δοξάζων</a:t>
            </a:r>
            <a:r>
              <a:rPr lang="en-US" dirty="0" smtClean="0"/>
              <a:t>/</a:t>
            </a:r>
            <a:r>
              <a:rPr lang="el-GR" dirty="0" smtClean="0"/>
              <a:t>εὐχαριστῶν</a:t>
            </a:r>
            <a:endParaRPr lang="en-US" dirty="0" smtClean="0"/>
          </a:p>
          <a:p>
            <a:pPr marL="0" indent="0">
              <a:buNone/>
            </a:pPr>
            <a:r>
              <a:rPr lang="en-US" sz="2400" dirty="0"/>
              <a:t>Parse – aorist, </a:t>
            </a:r>
            <a:r>
              <a:rPr lang="en-US" sz="2400" dirty="0" smtClean="0"/>
              <a:t>active, </a:t>
            </a:r>
            <a:r>
              <a:rPr lang="en-US" sz="2400" dirty="0"/>
              <a:t>masculine, </a:t>
            </a:r>
            <a:r>
              <a:rPr lang="en-US" sz="2400" dirty="0" smtClean="0"/>
              <a:t>singular, </a:t>
            </a:r>
            <a:r>
              <a:rPr lang="en-US" sz="2400" dirty="0"/>
              <a:t>nominative</a:t>
            </a:r>
          </a:p>
          <a:p>
            <a:pPr marL="0" indent="0">
              <a:buNone/>
            </a:pPr>
            <a:r>
              <a:rPr lang="en-US" sz="2400" dirty="0"/>
              <a:t>Referent – </a:t>
            </a:r>
            <a:r>
              <a:rPr lang="el-GR" sz="2400" dirty="0"/>
              <a:t>Εἷς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Relative time – one step back in time</a:t>
            </a:r>
          </a:p>
          <a:p>
            <a:pPr marL="0" indent="0">
              <a:buNone/>
            </a:pPr>
            <a:r>
              <a:rPr lang="en-US" sz="2400" dirty="0"/>
              <a:t>Position – predicate – here </a:t>
            </a:r>
            <a:r>
              <a:rPr lang="en-US" sz="2400" dirty="0" smtClean="0"/>
              <a:t>James Voelz’ attendant circumstance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translate with –ing.</a:t>
            </a:r>
            <a:endParaRPr lang="el-GR" sz="2400" dirty="0"/>
          </a:p>
          <a:p>
            <a:pPr marL="0" indent="0">
              <a:buNone/>
            </a:pPr>
            <a:r>
              <a:rPr lang="en-US" baseline="30000" dirty="0" smtClean="0"/>
              <a:t>3</a:t>
            </a:r>
            <a:r>
              <a:rPr lang="en-US" dirty="0"/>
              <a:t> Nominative form of </a:t>
            </a:r>
            <a:r>
              <a:rPr lang="el-GR" dirty="0"/>
              <a:t>αὐτὸς</a:t>
            </a:r>
            <a:r>
              <a:rPr lang="en-US" dirty="0"/>
              <a:t> </a:t>
            </a:r>
            <a:r>
              <a:rPr lang="en-US" dirty="0" smtClean="0"/>
              <a:t>– shows emphasis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2471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Luke </a:t>
            </a:r>
            <a:r>
              <a:rPr lang="en-US" dirty="0" smtClean="0"/>
              <a:t>17:1</a:t>
            </a:r>
            <a:r>
              <a:rPr lang="el-GR" dirty="0" smtClean="0"/>
              <a:t>7-18</a:t>
            </a:r>
            <a:r>
              <a:rPr lang="en-US" dirty="0" smtClean="0"/>
              <a:t> </a:t>
            </a:r>
            <a:r>
              <a:rPr lang="en-US" dirty="0"/>
              <a:t>– 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ἐννέα – </a:t>
            </a:r>
            <a:r>
              <a:rPr lang="en-US" dirty="0" smtClean="0"/>
              <a:t>adjective (here substantized): nine</a:t>
            </a:r>
            <a:endParaRPr lang="el-GR" dirty="0" smtClean="0"/>
          </a:p>
          <a:p>
            <a:r>
              <a:rPr lang="el-GR" dirty="0"/>
              <a:t>ἀλλογενής, </a:t>
            </a:r>
            <a:r>
              <a:rPr lang="el-GR" dirty="0" smtClean="0"/>
              <a:t>ές</a:t>
            </a:r>
            <a:r>
              <a:rPr lang="en-US" dirty="0" smtClean="0"/>
              <a:t> – adjective (here substantized): foreigner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933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Jesus </a:t>
            </a:r>
            <a:r>
              <a:rPr lang="en-US" dirty="0" smtClean="0"/>
              <a:t>Cleanses 10 Lepers</a:t>
            </a:r>
            <a:endParaRPr lang="en-US" dirty="0"/>
          </a:p>
        </p:txBody>
      </p:sp>
      <p:pic>
        <p:nvPicPr>
          <p:cNvPr id="4" name="Picture 2" descr="The Healing of the Ten Lepers, Hand painted orthodox icon, Byzantine  orthodox icon, Orthodox art, Made to order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0319" y="1690688"/>
            <a:ext cx="7114903" cy="4666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3712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Luke 17:17-18 – Jesus’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baseline="30000" dirty="0" smtClean="0"/>
              <a:t>17</a:t>
            </a:r>
            <a:r>
              <a:rPr lang="el-GR" dirty="0" smtClean="0">
                <a:solidFill>
                  <a:srgbClr val="0070C0"/>
                </a:solidFill>
              </a:rPr>
              <a:t>ἀποκριθεὶς</a:t>
            </a:r>
            <a:r>
              <a:rPr lang="en-US" baseline="30000" dirty="0" smtClean="0"/>
              <a:t>1</a:t>
            </a:r>
            <a:r>
              <a:rPr lang="el-GR" dirty="0" smtClean="0"/>
              <a:t> δὲ</a:t>
            </a:r>
            <a:r>
              <a:rPr lang="en-US" dirty="0" smtClean="0"/>
              <a:t> </a:t>
            </a:r>
            <a:r>
              <a:rPr lang="el-GR" dirty="0" smtClean="0"/>
              <a:t>ὁ </a:t>
            </a:r>
            <a:r>
              <a:rPr lang="el-GR" dirty="0"/>
              <a:t>Ἰησοῦς </a:t>
            </a:r>
            <a:r>
              <a:rPr lang="el-GR" dirty="0">
                <a:solidFill>
                  <a:srgbClr val="FF0000"/>
                </a:solidFill>
              </a:rPr>
              <a:t>εἶπεν</a:t>
            </a:r>
            <a:r>
              <a:rPr lang="el-GR" dirty="0" smtClean="0"/>
              <a:t>·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l-GR" dirty="0" smtClean="0"/>
              <a:t>⸂οὐχὶ</a:t>
            </a:r>
            <a:r>
              <a:rPr lang="en-US" baseline="30000" dirty="0" smtClean="0"/>
              <a:t>2</a:t>
            </a:r>
            <a:r>
              <a:rPr lang="el-GR" dirty="0" smtClean="0"/>
              <a:t> </a:t>
            </a:r>
            <a:r>
              <a:rPr lang="el-GR" dirty="0"/>
              <a:t>οἱ δέκα⸃ </a:t>
            </a:r>
            <a:r>
              <a:rPr lang="el-GR" dirty="0" smtClean="0">
                <a:solidFill>
                  <a:srgbClr val="FF0000"/>
                </a:solidFill>
              </a:rPr>
              <a:t>ἐκαθαρίσθησαν</a:t>
            </a:r>
            <a:r>
              <a:rPr lang="el-GR" dirty="0" smtClean="0"/>
              <a:t>;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l-GR" dirty="0" smtClean="0"/>
              <a:t>οἱ </a:t>
            </a:r>
            <a:r>
              <a:rPr lang="el-GR" dirty="0"/>
              <a:t>°δὲ ἐννέα </a:t>
            </a:r>
            <a:r>
              <a:rPr lang="el-GR" dirty="0" smtClean="0"/>
              <a:t>ποῦ;</a:t>
            </a:r>
            <a:endParaRPr lang="en-US" dirty="0" smtClean="0"/>
          </a:p>
          <a:p>
            <a:pPr marL="0" indent="0">
              <a:buNone/>
            </a:pPr>
            <a:r>
              <a:rPr lang="el-GR" baseline="30000" dirty="0" smtClean="0"/>
              <a:t>18</a:t>
            </a:r>
            <a:r>
              <a:rPr lang="el-GR" dirty="0"/>
              <a:t> </a:t>
            </a:r>
            <a:r>
              <a:rPr lang="en-US" dirty="0" smtClean="0"/>
              <a:t>	</a:t>
            </a:r>
            <a:r>
              <a:rPr lang="el-GR" dirty="0" smtClean="0"/>
              <a:t>⸂οὐχ</a:t>
            </a:r>
            <a:r>
              <a:rPr lang="en-US" baseline="30000" dirty="0" smtClean="0"/>
              <a:t>2</a:t>
            </a:r>
            <a:r>
              <a:rPr lang="el-GR" dirty="0" smtClean="0"/>
              <a:t> </a:t>
            </a:r>
            <a:r>
              <a:rPr lang="el-GR" dirty="0">
                <a:solidFill>
                  <a:srgbClr val="FF0000"/>
                </a:solidFill>
              </a:rPr>
              <a:t>εὑρέθησαν</a:t>
            </a:r>
            <a:r>
              <a:rPr lang="el-GR" dirty="0"/>
              <a:t> </a:t>
            </a:r>
            <a:r>
              <a:rPr lang="el-GR" dirty="0" smtClean="0">
                <a:solidFill>
                  <a:srgbClr val="0070C0"/>
                </a:solidFill>
              </a:rPr>
              <a:t>ὑποστρέψαντες</a:t>
            </a:r>
            <a:r>
              <a:rPr lang="en-US" baseline="30000" dirty="0" smtClean="0"/>
              <a:t>3</a:t>
            </a:r>
            <a:r>
              <a:rPr lang="el-GR" dirty="0" smtClean="0"/>
              <a:t> </a:t>
            </a:r>
            <a:r>
              <a:rPr lang="el-GR" dirty="0">
                <a:solidFill>
                  <a:srgbClr val="00B050"/>
                </a:solidFill>
              </a:rPr>
              <a:t>δοῦναι</a:t>
            </a:r>
            <a:r>
              <a:rPr lang="el-GR" dirty="0"/>
              <a:t>⸃ δόξαν τῷ </a:t>
            </a:r>
            <a:r>
              <a:rPr lang="el-GR" dirty="0" smtClean="0"/>
              <a:t>θεῷ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     </a:t>
            </a:r>
            <a:r>
              <a:rPr lang="el-GR" dirty="0" smtClean="0"/>
              <a:t>εἰ </a:t>
            </a:r>
            <a:r>
              <a:rPr lang="el-GR" dirty="0"/>
              <a:t>μὴ ὁ ἀλλογενὴς οὗτος</a:t>
            </a:r>
            <a:r>
              <a:rPr lang="el-GR" dirty="0" smtClean="0"/>
              <a:t>;*</a:t>
            </a:r>
          </a:p>
        </p:txBody>
      </p:sp>
    </p:spTree>
    <p:extLst>
      <p:ext uri="{BB962C8B-B14F-4D97-AF65-F5344CB8AC3E}">
        <p14:creationId xmlns:p14="http://schemas.microsoft.com/office/powerpoint/2010/main" val="25663009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Luke </a:t>
            </a:r>
            <a:r>
              <a:rPr lang="en-US" dirty="0" smtClean="0"/>
              <a:t>17:17-18 </a:t>
            </a:r>
            <a:r>
              <a:rPr lang="en-US" dirty="0"/>
              <a:t>– Grammar and Syntax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aseline="30000" dirty="0" smtClean="0"/>
              <a:t>1</a:t>
            </a:r>
            <a:r>
              <a:rPr lang="el-GR" dirty="0"/>
              <a:t>ἀποκριθεὶς</a:t>
            </a:r>
            <a:r>
              <a:rPr lang="en-US" baseline="30000" dirty="0" smtClean="0"/>
              <a:t> </a:t>
            </a:r>
          </a:p>
          <a:p>
            <a:pPr marL="0" indent="0">
              <a:buNone/>
            </a:pPr>
            <a:r>
              <a:rPr lang="en-US" sz="3100" dirty="0"/>
              <a:t>Parse – aorist, </a:t>
            </a:r>
            <a:r>
              <a:rPr lang="en-US" sz="3100" dirty="0" smtClean="0"/>
              <a:t>passive, </a:t>
            </a:r>
            <a:r>
              <a:rPr lang="en-US" sz="3100" dirty="0"/>
              <a:t>masculine, singular, nominative</a:t>
            </a:r>
          </a:p>
          <a:p>
            <a:pPr marL="0" indent="0">
              <a:buNone/>
            </a:pPr>
            <a:r>
              <a:rPr lang="en-US" sz="3100" dirty="0"/>
              <a:t>Referent – </a:t>
            </a:r>
            <a:r>
              <a:rPr lang="en-US" sz="3100" dirty="0" smtClean="0"/>
              <a:t>Jesus</a:t>
            </a:r>
            <a:endParaRPr lang="en-US" sz="3100" dirty="0"/>
          </a:p>
          <a:p>
            <a:pPr marL="0" indent="0">
              <a:buNone/>
            </a:pPr>
            <a:r>
              <a:rPr lang="en-US" sz="3100" dirty="0"/>
              <a:t>Relative time – one step back in time</a:t>
            </a:r>
          </a:p>
          <a:p>
            <a:pPr marL="0" indent="0">
              <a:buNone/>
            </a:pPr>
            <a:r>
              <a:rPr lang="en-US" sz="3200" dirty="0"/>
              <a:t>Position – predicate – here Daniel Wallace’s attendant circumstance</a:t>
            </a:r>
          </a:p>
          <a:p>
            <a:pPr marL="0" indent="0">
              <a:buNone/>
            </a:pPr>
            <a:r>
              <a:rPr lang="en-US" sz="3200" dirty="0"/>
              <a:t>    Participle “piggybacks” on the mood of the verb that follows.</a:t>
            </a:r>
            <a:endParaRPr lang="el-GR" sz="3200" dirty="0"/>
          </a:p>
          <a:p>
            <a:pPr marL="0" indent="0">
              <a:buNone/>
            </a:pPr>
            <a:r>
              <a:rPr lang="en-US" baseline="30000" dirty="0" smtClean="0"/>
              <a:t>2</a:t>
            </a:r>
            <a:r>
              <a:rPr lang="el-GR" dirty="0" smtClean="0"/>
              <a:t>οὐχὶ</a:t>
            </a:r>
            <a:r>
              <a:rPr lang="en-US" dirty="0" smtClean="0"/>
              <a:t>/</a:t>
            </a:r>
            <a:r>
              <a:rPr lang="el-GR" dirty="0" smtClean="0"/>
              <a:t>οὐχ</a:t>
            </a:r>
            <a:r>
              <a:rPr lang="en-US" dirty="0" smtClean="0"/>
              <a:t> – Introduce question that expects the answer “yes.”</a:t>
            </a:r>
            <a:endParaRPr lang="en-US" baseline="30000" dirty="0" smtClean="0"/>
          </a:p>
          <a:p>
            <a:pPr marL="0" indent="0">
              <a:buNone/>
            </a:pPr>
            <a:r>
              <a:rPr lang="en-US" baseline="30000" dirty="0" smtClean="0"/>
              <a:t>3</a:t>
            </a:r>
            <a:r>
              <a:rPr lang="el-GR" dirty="0" smtClean="0"/>
              <a:t>ὑποστρέψαντες</a:t>
            </a:r>
            <a:endParaRPr lang="en-US" dirty="0" smtClean="0"/>
          </a:p>
          <a:p>
            <a:pPr marL="0" indent="0">
              <a:buNone/>
            </a:pPr>
            <a:r>
              <a:rPr lang="en-US" sz="3100" dirty="0"/>
              <a:t>Parse – aorist, active, masculine, </a:t>
            </a:r>
            <a:r>
              <a:rPr lang="en-US" sz="3100" dirty="0" smtClean="0"/>
              <a:t>plural, </a:t>
            </a:r>
            <a:r>
              <a:rPr lang="en-US" sz="3100" dirty="0"/>
              <a:t>nominative</a:t>
            </a:r>
          </a:p>
          <a:p>
            <a:pPr marL="0" indent="0">
              <a:buNone/>
            </a:pPr>
            <a:r>
              <a:rPr lang="en-US" sz="3100" dirty="0"/>
              <a:t>Referent – </a:t>
            </a:r>
            <a:r>
              <a:rPr lang="en-US" sz="3100" dirty="0" smtClean="0"/>
              <a:t>“they” – subject of </a:t>
            </a:r>
            <a:r>
              <a:rPr lang="el-GR" sz="3200" dirty="0"/>
              <a:t>εὑρέθησαν</a:t>
            </a:r>
            <a:endParaRPr lang="en-US" sz="3100" dirty="0"/>
          </a:p>
          <a:p>
            <a:pPr marL="0" indent="0">
              <a:buNone/>
            </a:pPr>
            <a:r>
              <a:rPr lang="en-US" sz="3100" dirty="0"/>
              <a:t>Relative time – one step back in time</a:t>
            </a:r>
          </a:p>
          <a:p>
            <a:pPr marL="0" indent="0">
              <a:buNone/>
            </a:pPr>
            <a:r>
              <a:rPr lang="en-US" sz="3100" dirty="0"/>
              <a:t>Position – </a:t>
            </a:r>
            <a:r>
              <a:rPr lang="en-US" sz="3100" dirty="0" smtClean="0"/>
              <a:t>attributive </a:t>
            </a:r>
            <a:r>
              <a:rPr lang="en-US" sz="3100" dirty="0"/>
              <a:t>– </a:t>
            </a:r>
            <a:r>
              <a:rPr lang="en-US" sz="3100" dirty="0" smtClean="0"/>
              <a:t>translate as who-clause</a:t>
            </a:r>
            <a:endParaRPr lang="el-GR" sz="31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6803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Luke 17:19 –</a:t>
            </a:r>
            <a:br>
              <a:rPr lang="en-US" dirty="0" smtClean="0"/>
            </a:br>
            <a:r>
              <a:rPr lang="en-US" dirty="0" smtClean="0"/>
              <a:t>Jesus Sends and Commends the One Leper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baseline="30000" dirty="0"/>
              <a:t>19</a:t>
            </a:r>
            <a:r>
              <a:rPr lang="el-GR" dirty="0"/>
              <a:t> καὶ </a:t>
            </a:r>
            <a:r>
              <a:rPr lang="el-GR" dirty="0">
                <a:solidFill>
                  <a:srgbClr val="FF0000"/>
                </a:solidFill>
              </a:rPr>
              <a:t>εἶπεν</a:t>
            </a:r>
            <a:r>
              <a:rPr lang="el-GR" dirty="0"/>
              <a:t> αὐτῷ</a:t>
            </a:r>
            <a:r>
              <a:rPr lang="el-GR" dirty="0" smtClean="0"/>
              <a:t>·*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l-GR" dirty="0" smtClean="0">
                <a:solidFill>
                  <a:srgbClr val="0070C0"/>
                </a:solidFill>
              </a:rPr>
              <a:t>ἀναστὰς</a:t>
            </a:r>
            <a:r>
              <a:rPr lang="en-US" baseline="30000" dirty="0" smtClean="0"/>
              <a:t>1</a:t>
            </a:r>
            <a:r>
              <a:rPr lang="el-GR" dirty="0" smtClean="0"/>
              <a:t> </a:t>
            </a:r>
            <a:r>
              <a:rPr lang="el-GR" dirty="0">
                <a:solidFill>
                  <a:srgbClr val="FF0000"/>
                </a:solidFill>
              </a:rPr>
              <a:t>πορεύου</a:t>
            </a:r>
            <a:r>
              <a:rPr lang="el-GR" dirty="0" smtClean="0"/>
              <a:t>·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l-GR" dirty="0" smtClean="0"/>
              <a:t>⸋</a:t>
            </a:r>
            <a:r>
              <a:rPr lang="el-GR" dirty="0"/>
              <a:t>ἡ πίστις σου </a:t>
            </a:r>
            <a:r>
              <a:rPr lang="el-GR" dirty="0">
                <a:solidFill>
                  <a:srgbClr val="FF0000"/>
                </a:solidFill>
              </a:rPr>
              <a:t>σέσωκέν</a:t>
            </a:r>
            <a:r>
              <a:rPr lang="el-GR" dirty="0"/>
              <a:t> σε.⸌</a:t>
            </a:r>
            <a:endParaRPr lang="el-GR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1083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Luke </a:t>
            </a:r>
            <a:r>
              <a:rPr lang="en-US" dirty="0" smtClean="0"/>
              <a:t>17:12-13 </a:t>
            </a:r>
            <a:r>
              <a:rPr lang="en-US" dirty="0"/>
              <a:t>– Grammar and Syntax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aseline="30000" dirty="0" smtClean="0"/>
              <a:t>1</a:t>
            </a:r>
            <a:r>
              <a:rPr lang="el-GR" dirty="0" smtClean="0"/>
              <a:t>ἀναστὰς</a:t>
            </a:r>
            <a:endParaRPr lang="en-US" dirty="0" smtClean="0"/>
          </a:p>
          <a:p>
            <a:pPr marL="0" indent="0">
              <a:buNone/>
            </a:pPr>
            <a:r>
              <a:rPr lang="en-US" sz="2400" dirty="0"/>
              <a:t>Parse – aorist, </a:t>
            </a:r>
            <a:r>
              <a:rPr lang="en-US" sz="2400" dirty="0" smtClean="0"/>
              <a:t>active, </a:t>
            </a:r>
            <a:r>
              <a:rPr lang="en-US" sz="2400" dirty="0"/>
              <a:t>masculine, singular, nominative</a:t>
            </a:r>
          </a:p>
          <a:p>
            <a:pPr marL="0" indent="0">
              <a:buNone/>
            </a:pPr>
            <a:r>
              <a:rPr lang="en-US" sz="2400" dirty="0"/>
              <a:t>Referent – </a:t>
            </a:r>
            <a:r>
              <a:rPr lang="en-US" sz="2400" dirty="0" smtClean="0"/>
              <a:t>the Samaritan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Relative time – one step back in time</a:t>
            </a:r>
          </a:p>
          <a:p>
            <a:pPr marL="0" indent="0">
              <a:buNone/>
            </a:pPr>
            <a:r>
              <a:rPr lang="en-US" sz="2400" dirty="0"/>
              <a:t>Position – predicate – here Daniel Wallace’s attendant circumstance</a:t>
            </a:r>
          </a:p>
          <a:p>
            <a:pPr marL="0" indent="0">
              <a:buNone/>
            </a:pPr>
            <a:r>
              <a:rPr lang="en-US" sz="2400" dirty="0"/>
              <a:t>    Participle “piggybacks” on the mood of the verb that follows.</a:t>
            </a:r>
            <a:endParaRPr lang="el-GR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5272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Thoughts on This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main point is that a fitting response to the salvation that Jesus brings is to give thanks and glory to God for this salvation.</a:t>
            </a:r>
          </a:p>
          <a:p>
            <a:pPr lvl="1"/>
            <a:r>
              <a:rPr lang="en-US" dirty="0" smtClean="0"/>
              <a:t>And God does take notice of this.</a:t>
            </a:r>
          </a:p>
          <a:p>
            <a:r>
              <a:rPr lang="en-US" dirty="0" smtClean="0"/>
              <a:t>In glorifying God at Jesus’ feet, the author may strongly imply that Jesus is, in fact, divine.</a:t>
            </a:r>
          </a:p>
          <a:p>
            <a:r>
              <a:rPr lang="en-US" dirty="0" smtClean="0"/>
              <a:t>Jesus has the authority to cleanse the unclean apart from the legislation of Leviticus 13-14. He does this </a:t>
            </a:r>
            <a:r>
              <a:rPr lang="en-US" smtClean="0"/>
              <a:t>for both Jew and non-Jews.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253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Assignment: Do This First before You Continue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Read through the Greek of Luke </a:t>
            </a:r>
            <a:r>
              <a:rPr lang="en-US" dirty="0" smtClean="0"/>
              <a:t>17:11-19 </a:t>
            </a:r>
            <a:r>
              <a:rPr lang="en-US" dirty="0" smtClean="0"/>
              <a:t>on your own.</a:t>
            </a:r>
          </a:p>
          <a:p>
            <a:r>
              <a:rPr lang="en-US" dirty="0" smtClean="0"/>
              <a:t>As you read</a:t>
            </a:r>
            <a:r>
              <a:rPr lang="en-US" dirty="0" smtClean="0"/>
              <a:t>, make note of any participles that you encounter and consider how these might best be translated.</a:t>
            </a:r>
            <a:endParaRPr lang="en-US" dirty="0"/>
          </a:p>
          <a:p>
            <a:r>
              <a:rPr lang="en-US" dirty="0" smtClean="0"/>
              <a:t>Do the following for any four of the participles that you encounter:</a:t>
            </a:r>
          </a:p>
          <a:p>
            <a:pPr lvl="1"/>
            <a:r>
              <a:rPr lang="en-US" dirty="0" smtClean="0"/>
              <a:t>Parse each participle – identify tense, voice, gender, number, and case.</a:t>
            </a:r>
          </a:p>
          <a:p>
            <a:pPr lvl="1"/>
            <a:r>
              <a:rPr lang="en-US" dirty="0" smtClean="0"/>
              <a:t>Identify the referent/subject of each participle – a noun or pronoun in the context that agrees with the participle in gender, number, and case.</a:t>
            </a:r>
          </a:p>
          <a:p>
            <a:pPr lvl="1"/>
            <a:r>
              <a:rPr lang="en-US" dirty="0" smtClean="0"/>
              <a:t>Establish the relative time of each participle:</a:t>
            </a:r>
          </a:p>
          <a:p>
            <a:pPr lvl="2"/>
            <a:r>
              <a:rPr lang="en-US" dirty="0" smtClean="0"/>
              <a:t>Present participle – action takes place </a:t>
            </a:r>
            <a:r>
              <a:rPr lang="en-US" b="1" i="1" dirty="0" smtClean="0"/>
              <a:t>at the same time as </a:t>
            </a:r>
            <a:r>
              <a:rPr lang="en-US" dirty="0" smtClean="0"/>
              <a:t>the main verb.</a:t>
            </a:r>
          </a:p>
          <a:p>
            <a:pPr lvl="2"/>
            <a:r>
              <a:rPr lang="en-US" dirty="0" smtClean="0"/>
              <a:t>Aorist participle – action takes place </a:t>
            </a:r>
            <a:r>
              <a:rPr lang="en-US" b="1" i="1" dirty="0" smtClean="0"/>
              <a:t>one step back in time </a:t>
            </a:r>
            <a:r>
              <a:rPr lang="en-US" dirty="0" smtClean="0"/>
              <a:t>from the main verb.</a:t>
            </a:r>
            <a:endParaRPr lang="en-US" dirty="0" smtClean="0"/>
          </a:p>
          <a:p>
            <a:pPr lvl="1"/>
            <a:r>
              <a:rPr lang="en-US" dirty="0" smtClean="0"/>
              <a:t>Identify the position of each participle:</a:t>
            </a:r>
          </a:p>
          <a:p>
            <a:pPr lvl="2"/>
            <a:r>
              <a:rPr lang="en-US" dirty="0" smtClean="0"/>
              <a:t>If it has a definite article (“the”), then it is attributive: Translate as a relative clause/who-clause</a:t>
            </a:r>
          </a:p>
          <a:p>
            <a:pPr lvl="2"/>
            <a:r>
              <a:rPr lang="en-US" dirty="0" smtClean="0"/>
              <a:t>If it does not have an article, then it is predicate.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30796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Luke </a:t>
            </a:r>
            <a:r>
              <a:rPr lang="en-US" dirty="0" smtClean="0"/>
              <a:t>17:11 </a:t>
            </a:r>
            <a:r>
              <a:rPr lang="en-US" dirty="0"/>
              <a:t>– 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διέρχομαι</a:t>
            </a:r>
            <a:r>
              <a:rPr lang="en-US" dirty="0"/>
              <a:t> </a:t>
            </a:r>
            <a:r>
              <a:rPr lang="en-US" dirty="0" smtClean="0"/>
              <a:t>– verb: I pass through </a:t>
            </a:r>
            <a:r>
              <a:rPr lang="en-US" i="1" dirty="0" smtClean="0"/>
              <a:t>something</a:t>
            </a:r>
            <a:r>
              <a:rPr lang="en-US" dirty="0" smtClean="0"/>
              <a:t>; I go through</a:t>
            </a:r>
          </a:p>
          <a:p>
            <a:r>
              <a:rPr lang="el-GR" dirty="0"/>
              <a:t>μέσος, η, </a:t>
            </a:r>
            <a:r>
              <a:rPr lang="el-GR" dirty="0" smtClean="0"/>
              <a:t>ον</a:t>
            </a:r>
            <a:r>
              <a:rPr lang="en-US" dirty="0"/>
              <a:t> </a:t>
            </a:r>
            <a:r>
              <a:rPr lang="en-US" dirty="0" smtClean="0"/>
              <a:t>– noun: middle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743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Luke </a:t>
            </a:r>
            <a:r>
              <a:rPr lang="en-US" dirty="0" smtClean="0"/>
              <a:t>17:11 – Travel Notice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aseline="30000" dirty="0" smtClean="0"/>
              <a:t>11</a:t>
            </a:r>
            <a:r>
              <a:rPr lang="el-GR" dirty="0" smtClean="0"/>
              <a:t>Καὶ </a:t>
            </a:r>
            <a:r>
              <a:rPr lang="el-GR" dirty="0" smtClean="0">
                <a:solidFill>
                  <a:srgbClr val="FF0000"/>
                </a:solidFill>
              </a:rPr>
              <a:t>ἐγένετο</a:t>
            </a:r>
            <a:r>
              <a:rPr lang="en-US" dirty="0"/>
              <a:t> </a:t>
            </a:r>
            <a:r>
              <a:rPr lang="el-GR" dirty="0" smtClean="0"/>
              <a:t>ἐν </a:t>
            </a:r>
            <a:r>
              <a:rPr lang="el-GR" dirty="0"/>
              <a:t>τῷ </a:t>
            </a:r>
            <a:r>
              <a:rPr lang="el-GR" dirty="0">
                <a:solidFill>
                  <a:srgbClr val="00B050"/>
                </a:solidFill>
              </a:rPr>
              <a:t>πορεύεσθαι</a:t>
            </a:r>
            <a:r>
              <a:rPr lang="el-GR" dirty="0"/>
              <a:t>* </a:t>
            </a:r>
            <a:r>
              <a:rPr lang="el-GR" dirty="0"/>
              <a:t>⸆ εἰς </a:t>
            </a:r>
            <a:r>
              <a:rPr lang="el-GR" dirty="0" smtClean="0"/>
              <a:t>Ἰερουσαλὴμ</a:t>
            </a:r>
            <a:endParaRPr lang="en-US" dirty="0" smtClean="0"/>
          </a:p>
          <a:p>
            <a:pPr marL="0" indent="0">
              <a:buNone/>
            </a:pPr>
            <a:r>
              <a:rPr lang="el-GR" dirty="0" smtClean="0"/>
              <a:t>καὶ</a:t>
            </a:r>
            <a:r>
              <a:rPr lang="en-US" baseline="30000" dirty="0" smtClean="0"/>
              <a:t>1</a:t>
            </a:r>
            <a:r>
              <a:rPr lang="el-GR" dirty="0" smtClean="0"/>
              <a:t> αὐτὸς</a:t>
            </a:r>
            <a:r>
              <a:rPr lang="en-US" baseline="30000" dirty="0" smtClean="0"/>
              <a:t>2</a:t>
            </a:r>
            <a:r>
              <a:rPr lang="el-GR" dirty="0" smtClean="0"/>
              <a:t> </a:t>
            </a:r>
            <a:r>
              <a:rPr lang="el-GR" dirty="0" smtClean="0">
                <a:solidFill>
                  <a:srgbClr val="FF0000"/>
                </a:solidFill>
              </a:rPr>
              <a:t>διήρχετο</a:t>
            </a:r>
            <a:r>
              <a:rPr lang="el-GR" dirty="0" smtClean="0"/>
              <a:t> </a:t>
            </a:r>
            <a:r>
              <a:rPr lang="el-GR" dirty="0"/>
              <a:t>⸂διὰ μέσον⸃ Σαμαρείας καὶ Γαλιλαίας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80166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Luke 17:11 – </a:t>
            </a:r>
            <a:r>
              <a:rPr lang="en-US" dirty="0" smtClean="0"/>
              <a:t>Grammar and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aseline="30000" dirty="0" smtClean="0"/>
          </a:p>
          <a:p>
            <a:pPr marL="0" indent="0">
              <a:buNone/>
            </a:pPr>
            <a:r>
              <a:rPr lang="en-US" baseline="30000" dirty="0" smtClean="0"/>
              <a:t>1 </a:t>
            </a:r>
            <a:r>
              <a:rPr lang="el-GR" dirty="0" smtClean="0"/>
              <a:t>Καὶ ἐγένετο ἐν </a:t>
            </a:r>
            <a:r>
              <a:rPr lang="en-US" dirty="0" smtClean="0"/>
              <a:t>+ infinitive</a:t>
            </a:r>
            <a:r>
              <a:rPr lang="el-GR" dirty="0" smtClean="0"/>
              <a:t>. . .καὶ </a:t>
            </a:r>
            <a:r>
              <a:rPr lang="en-US" dirty="0" smtClean="0"/>
              <a:t>construction (see FGG, chapter 23).</a:t>
            </a:r>
          </a:p>
          <a:p>
            <a:pPr marL="0" indent="0">
              <a:buNone/>
            </a:pPr>
            <a:r>
              <a:rPr lang="en-US" dirty="0" smtClean="0"/>
              <a:t>     Reflection of Hebrew grammatical construction as translated in LXX</a:t>
            </a:r>
          </a:p>
          <a:p>
            <a:pPr marL="0" indent="0">
              <a:buNone/>
            </a:pPr>
            <a:r>
              <a:rPr lang="en-US" dirty="0" smtClean="0"/>
              <a:t>     “And it came to pass. . .that. . .”</a:t>
            </a:r>
          </a:p>
          <a:p>
            <a:pPr marL="0" indent="0">
              <a:buNone/>
            </a:pPr>
            <a:r>
              <a:rPr lang="en-US" baseline="30000" dirty="0" smtClean="0"/>
              <a:t>2 </a:t>
            </a:r>
            <a:r>
              <a:rPr lang="en-US" dirty="0" smtClean="0"/>
              <a:t>Nominative form of </a:t>
            </a:r>
            <a:r>
              <a:rPr lang="el-GR" dirty="0" smtClean="0"/>
              <a:t>αὐτὸς</a:t>
            </a:r>
            <a:r>
              <a:rPr lang="en-US" dirty="0" smtClean="0"/>
              <a:t> (see FGG, chapter 40)</a:t>
            </a:r>
            <a:endParaRPr lang="en-US" baseline="30000" dirty="0" smtClean="0"/>
          </a:p>
          <a:p>
            <a:pPr marL="0" indent="0">
              <a:buNone/>
            </a:pPr>
            <a:r>
              <a:rPr lang="en-US" baseline="30000" dirty="0" smtClean="0"/>
              <a:t> </a:t>
            </a:r>
            <a:r>
              <a:rPr lang="en-US" dirty="0" smtClean="0"/>
              <a:t>    Typical used to show emphasis</a:t>
            </a:r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b="1" i="1" dirty="0" smtClean="0"/>
              <a:t>He </a:t>
            </a:r>
            <a:r>
              <a:rPr lang="en-US" dirty="0" smtClean="0"/>
              <a:t>or “He himself”</a:t>
            </a:r>
          </a:p>
        </p:txBody>
      </p:sp>
    </p:spTree>
    <p:extLst>
      <p:ext uri="{BB962C8B-B14F-4D97-AF65-F5344CB8AC3E}">
        <p14:creationId xmlns:p14="http://schemas.microsoft.com/office/powerpoint/2010/main" val="22343114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Luke </a:t>
            </a:r>
            <a:r>
              <a:rPr lang="en-US" dirty="0" smtClean="0"/>
              <a:t>17:12-13 </a:t>
            </a:r>
            <a:r>
              <a:rPr lang="en-US" dirty="0"/>
              <a:t>– 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ἀπαντάω</a:t>
            </a:r>
            <a:r>
              <a:rPr lang="en-US" dirty="0"/>
              <a:t> </a:t>
            </a:r>
            <a:r>
              <a:rPr lang="en-US" dirty="0" smtClean="0"/>
              <a:t>– verb: I meet </a:t>
            </a:r>
            <a:r>
              <a:rPr lang="en-US" i="1" dirty="0" smtClean="0"/>
              <a:t>someone (dative case) </a:t>
            </a:r>
            <a:endParaRPr lang="en-US" dirty="0" smtClean="0"/>
          </a:p>
          <a:p>
            <a:r>
              <a:rPr lang="el-GR" dirty="0"/>
              <a:t>π</a:t>
            </a:r>
            <a:r>
              <a:rPr lang="el-GR" dirty="0" smtClean="0"/>
              <a:t>όρρωθεν</a:t>
            </a:r>
            <a:r>
              <a:rPr lang="en-US" dirty="0" smtClean="0"/>
              <a:t> – adverb: from a distance</a:t>
            </a:r>
          </a:p>
          <a:p>
            <a:r>
              <a:rPr lang="el-GR" dirty="0"/>
              <a:t>ἐπιστάτης, ου, </a:t>
            </a:r>
            <a:r>
              <a:rPr lang="el-GR" dirty="0" smtClean="0"/>
              <a:t>ὁ</a:t>
            </a:r>
            <a:r>
              <a:rPr lang="en-US" dirty="0" smtClean="0"/>
              <a:t> </a:t>
            </a:r>
            <a:r>
              <a:rPr lang="en-US" dirty="0"/>
              <a:t>–</a:t>
            </a:r>
            <a:r>
              <a:rPr lang="en-US" dirty="0" smtClean="0"/>
              <a:t> noun: master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7024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Luke 17:12-13 – The 10 Lepers’ Request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aseline="30000" dirty="0" smtClean="0"/>
              <a:t>1</a:t>
            </a:r>
            <a:r>
              <a:rPr lang="el-GR" baseline="30000" dirty="0" smtClean="0"/>
              <a:t>2</a:t>
            </a:r>
            <a:r>
              <a:rPr lang="el-GR" dirty="0"/>
              <a:t> </a:t>
            </a:r>
            <a:r>
              <a:rPr lang="el-GR" dirty="0" smtClean="0"/>
              <a:t>Καὶ</a:t>
            </a:r>
            <a:endParaRPr lang="en-US" dirty="0" smtClean="0"/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      </a:t>
            </a:r>
            <a:r>
              <a:rPr lang="el-GR" dirty="0" smtClean="0">
                <a:solidFill>
                  <a:srgbClr val="0070C0"/>
                </a:solidFill>
              </a:rPr>
              <a:t>εἰσερχομένου</a:t>
            </a:r>
            <a:r>
              <a:rPr lang="en-US" baseline="30000" dirty="0" smtClean="0"/>
              <a:t>1</a:t>
            </a:r>
            <a:r>
              <a:rPr lang="el-GR" dirty="0" smtClean="0"/>
              <a:t> αὐτοῦ</a:t>
            </a:r>
            <a:r>
              <a:rPr lang="en-US" baseline="30000" dirty="0" smtClean="0"/>
              <a:t>2</a:t>
            </a:r>
            <a:r>
              <a:rPr lang="el-GR" dirty="0" smtClean="0"/>
              <a:t> </a:t>
            </a:r>
            <a:r>
              <a:rPr lang="el-GR" dirty="0"/>
              <a:t>εἴς τινα </a:t>
            </a:r>
            <a:r>
              <a:rPr lang="el-GR" dirty="0" smtClean="0"/>
              <a:t>κώμην</a:t>
            </a:r>
            <a:endParaRPr lang="en-US" dirty="0" smtClean="0"/>
          </a:p>
          <a:p>
            <a:pPr marL="0" indent="0">
              <a:buNone/>
            </a:pPr>
            <a:r>
              <a:rPr lang="el-GR" dirty="0" smtClean="0"/>
              <a:t>⸀</a:t>
            </a:r>
            <a:r>
              <a:rPr lang="el-GR" dirty="0" smtClean="0">
                <a:solidFill>
                  <a:srgbClr val="FF0000"/>
                </a:solidFill>
              </a:rPr>
              <a:t>ἀπήντησαν</a:t>
            </a:r>
            <a:r>
              <a:rPr lang="el-GR" dirty="0" smtClean="0"/>
              <a:t> </a:t>
            </a:r>
            <a:r>
              <a:rPr lang="el-GR" dirty="0"/>
              <a:t>°[αὐτῷ] δέκα λεπροὶ ἄνδρες</a:t>
            </a:r>
            <a:r>
              <a:rPr lang="el-GR" dirty="0" smtClean="0"/>
              <a:t>,*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l-GR" dirty="0" smtClean="0"/>
              <a:t>⸂οἳ</a:t>
            </a:r>
            <a:r>
              <a:rPr lang="en-US" baseline="30000" dirty="0" smtClean="0"/>
              <a:t>3</a:t>
            </a:r>
            <a:r>
              <a:rPr lang="el-GR" dirty="0" smtClean="0"/>
              <a:t> </a:t>
            </a:r>
            <a:r>
              <a:rPr lang="el-GR" dirty="0">
                <a:solidFill>
                  <a:srgbClr val="FF0000"/>
                </a:solidFill>
              </a:rPr>
              <a:t>ἔστησαν</a:t>
            </a:r>
            <a:r>
              <a:rPr lang="el-GR" dirty="0"/>
              <a:t>⸃ </a:t>
            </a:r>
            <a:r>
              <a:rPr lang="el-GR" dirty="0" smtClean="0"/>
              <a:t>πόρρωθεν</a:t>
            </a:r>
            <a:endParaRPr lang="en-US" dirty="0" smtClean="0"/>
          </a:p>
          <a:p>
            <a:pPr marL="0" indent="0">
              <a:buNone/>
            </a:pPr>
            <a:r>
              <a:rPr lang="el-GR" baseline="30000" dirty="0" smtClean="0"/>
              <a:t>13</a:t>
            </a:r>
            <a:r>
              <a:rPr lang="el-GR" dirty="0"/>
              <a:t> </a:t>
            </a:r>
            <a:r>
              <a:rPr lang="en-US" dirty="0" smtClean="0"/>
              <a:t>    </a:t>
            </a:r>
            <a:r>
              <a:rPr lang="el-GR" dirty="0" smtClean="0"/>
              <a:t>καὶ </a:t>
            </a:r>
            <a:r>
              <a:rPr lang="el-GR" dirty="0"/>
              <a:t>⸂</a:t>
            </a:r>
            <a:r>
              <a:rPr lang="el-GR" dirty="0" smtClean="0"/>
              <a:t>αὐτοὶ</a:t>
            </a:r>
            <a:r>
              <a:rPr lang="en-US" baseline="30000" dirty="0" smtClean="0"/>
              <a:t>4</a:t>
            </a:r>
            <a:r>
              <a:rPr lang="el-GR" dirty="0" smtClean="0"/>
              <a:t> </a:t>
            </a:r>
            <a:r>
              <a:rPr lang="el-GR" dirty="0">
                <a:solidFill>
                  <a:srgbClr val="FF0000"/>
                </a:solidFill>
              </a:rPr>
              <a:t>ἦραν</a:t>
            </a:r>
            <a:r>
              <a:rPr lang="el-GR" dirty="0"/>
              <a:t> φωνὴν </a:t>
            </a:r>
            <a:r>
              <a:rPr lang="el-GR" dirty="0" smtClean="0">
                <a:solidFill>
                  <a:srgbClr val="0070C0"/>
                </a:solidFill>
              </a:rPr>
              <a:t>λέγοντες</a:t>
            </a:r>
            <a:r>
              <a:rPr lang="en-US" baseline="30000" dirty="0" smtClean="0"/>
              <a:t>5</a:t>
            </a:r>
            <a:r>
              <a:rPr lang="el-GR" dirty="0" smtClean="0"/>
              <a:t>⸃·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</a:t>
            </a:r>
            <a:r>
              <a:rPr lang="el-GR" dirty="0" smtClean="0"/>
              <a:t>Ἰησοῦ ἐπιστάτα</a:t>
            </a:r>
            <a:r>
              <a:rPr lang="en-US" baseline="30000" dirty="0"/>
              <a:t>6</a:t>
            </a:r>
            <a:r>
              <a:rPr lang="el-GR" dirty="0" smtClean="0"/>
              <a:t>, </a:t>
            </a:r>
            <a:r>
              <a:rPr lang="el-GR" dirty="0">
                <a:solidFill>
                  <a:srgbClr val="FF0000"/>
                </a:solidFill>
              </a:rPr>
              <a:t>ἐλέησον</a:t>
            </a:r>
            <a:r>
              <a:rPr lang="el-GR" dirty="0"/>
              <a:t> ἡμᾶς.*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2834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Luke </a:t>
            </a:r>
            <a:r>
              <a:rPr lang="en-US" dirty="0" smtClean="0"/>
              <a:t>17:12-13 </a:t>
            </a:r>
            <a:r>
              <a:rPr lang="en-US" dirty="0"/>
              <a:t>– Grammar and Syntax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aseline="30000" dirty="0" smtClean="0"/>
              <a:t>1 </a:t>
            </a:r>
            <a:r>
              <a:rPr lang="el-GR" dirty="0" smtClean="0"/>
              <a:t>εἰσερχομένου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sz="2400" dirty="0" smtClean="0"/>
              <a:t>Parse – present, middle, masculine, singular, genitive</a:t>
            </a:r>
          </a:p>
          <a:p>
            <a:pPr marL="0" indent="0">
              <a:buNone/>
            </a:pPr>
            <a:r>
              <a:rPr lang="en-US" sz="2400" dirty="0" smtClean="0"/>
              <a:t>      Referent – </a:t>
            </a:r>
            <a:r>
              <a:rPr lang="el-GR" sz="2400" dirty="0" smtClean="0"/>
              <a:t>αὐτοῦ</a:t>
            </a:r>
            <a:r>
              <a:rPr lang="en-US" sz="2400" dirty="0" smtClean="0"/>
              <a:t>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Relative time – same time as main verb – translate a imperfect</a:t>
            </a:r>
          </a:p>
          <a:p>
            <a:pPr marL="0" indent="0">
              <a:buNone/>
            </a:pPr>
            <a:r>
              <a:rPr lang="en-US" sz="2400" dirty="0" smtClean="0"/>
              <a:t>      Position – predicate – here introduces temporal clause – “while/as. . .”</a:t>
            </a:r>
          </a:p>
          <a:p>
            <a:pPr marL="0" indent="0">
              <a:buNone/>
            </a:pPr>
            <a:r>
              <a:rPr lang="en-US" baseline="30000" dirty="0" smtClean="0"/>
              <a:t>2 </a:t>
            </a:r>
            <a:r>
              <a:rPr lang="el-GR" dirty="0" smtClean="0"/>
              <a:t>αὐτοῦ</a:t>
            </a:r>
            <a:r>
              <a:rPr lang="en-US" dirty="0" smtClean="0"/>
              <a:t> - Genitive absolute participle clause</a:t>
            </a:r>
          </a:p>
          <a:p>
            <a:pPr marL="0" indent="0">
              <a:buNone/>
            </a:pPr>
            <a:r>
              <a:rPr lang="en-US" baseline="30000" dirty="0" smtClean="0"/>
              <a:t>3 </a:t>
            </a:r>
            <a:r>
              <a:rPr lang="en-US" dirty="0" smtClean="0"/>
              <a:t>Relative pronoun introducing relative clause</a:t>
            </a:r>
          </a:p>
          <a:p>
            <a:pPr marL="0" indent="0">
              <a:buNone/>
            </a:pPr>
            <a:r>
              <a:rPr lang="en-US" baseline="30000" dirty="0" smtClean="0"/>
              <a:t>4 </a:t>
            </a:r>
            <a:r>
              <a:rPr lang="en-US" dirty="0"/>
              <a:t>Nominative form of </a:t>
            </a:r>
            <a:r>
              <a:rPr lang="el-GR" dirty="0"/>
              <a:t>αὐτὸς</a:t>
            </a:r>
            <a:r>
              <a:rPr lang="en-US" dirty="0"/>
              <a:t> </a:t>
            </a:r>
            <a:r>
              <a:rPr lang="en-US" dirty="0" smtClean="0"/>
              <a:t>(see note above)</a:t>
            </a:r>
          </a:p>
        </p:txBody>
      </p:sp>
    </p:spTree>
    <p:extLst>
      <p:ext uri="{BB962C8B-B14F-4D97-AF65-F5344CB8AC3E}">
        <p14:creationId xmlns:p14="http://schemas.microsoft.com/office/powerpoint/2010/main" val="2911326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8690</TotalTime>
  <Words>1226</Words>
  <Application>Microsoft Office PowerPoint</Application>
  <PresentationFormat>Widescreen</PresentationFormat>
  <Paragraphs>144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Office Theme</vt:lpstr>
      <vt:lpstr>Luke 17:11-19 Propers 23</vt:lpstr>
      <vt:lpstr>Jesus Cleanses 10 Lepers</vt:lpstr>
      <vt:lpstr>Assignment: Do This First before You Continue</vt:lpstr>
      <vt:lpstr>Luke 17:11 – Vocabulary</vt:lpstr>
      <vt:lpstr>Luke 17:11 – Travel Notice</vt:lpstr>
      <vt:lpstr>Luke 17:11 – Grammar and Syntax</vt:lpstr>
      <vt:lpstr>Luke 17:12-13 – Vocabulary</vt:lpstr>
      <vt:lpstr>Luke 17:12-13 – The 10 Lepers’ Request</vt:lpstr>
      <vt:lpstr>Luke 17:12-13 – Grammar and Syntax</vt:lpstr>
      <vt:lpstr>Luke 17:12-13 – Grammar and Syntax</vt:lpstr>
      <vt:lpstr>Luke 17:14 – Vocabulary</vt:lpstr>
      <vt:lpstr>Luke 17:14 – Jesus Cleanses the Lepers</vt:lpstr>
      <vt:lpstr>Luke 17:14 – Grammar and Syntax</vt:lpstr>
      <vt:lpstr>Luke 17:14 – Grammar and Syntax</vt:lpstr>
      <vt:lpstr>Luke 17:15-16 – Vocabulary</vt:lpstr>
      <vt:lpstr>Luke 17:15-16 – One Leper Returns to Give Thanks</vt:lpstr>
      <vt:lpstr>Luke 17:15-16 – Grammar and Syntax</vt:lpstr>
      <vt:lpstr>Luke 17:15-16 – Grammar and Syntax</vt:lpstr>
      <vt:lpstr>Luke 17:17-18 – Vocabulary</vt:lpstr>
      <vt:lpstr>Luke 17:17-18 – Jesus’ Comments</vt:lpstr>
      <vt:lpstr>Luke 17:17-18 – Grammar and Syntax</vt:lpstr>
      <vt:lpstr>Luke 17:19 – Jesus Sends and Commends the One Leper</vt:lpstr>
      <vt:lpstr>Luke 17:12-13 – Grammar and Syntax</vt:lpstr>
      <vt:lpstr>Thoughts on This Text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Luke 4:16-30 Third Sunday after Epiphany</dc:title>
  <dc:creator>Lewis, David</dc:creator>
  <cp:lastModifiedBy>Lewis, David</cp:lastModifiedBy>
  <cp:revision>57</cp:revision>
  <dcterms:created xsi:type="dcterms:W3CDTF">2021-12-31T19:36:35Z</dcterms:created>
  <dcterms:modified xsi:type="dcterms:W3CDTF">2022-09-09T14:45:17Z</dcterms:modified>
</cp:coreProperties>
</file>