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71" r:id="rId7"/>
    <p:sldId id="273" r:id="rId8"/>
    <p:sldId id="272" r:id="rId9"/>
    <p:sldId id="274" r:id="rId10"/>
    <p:sldId id="275" r:id="rId11"/>
    <p:sldId id="259" r:id="rId12"/>
    <p:sldId id="276" r:id="rId13"/>
    <p:sldId id="277" r:id="rId14"/>
    <p:sldId id="261" r:id="rId15"/>
    <p:sldId id="296" r:id="rId16"/>
    <p:sldId id="279" r:id="rId17"/>
    <p:sldId id="262" r:id="rId18"/>
    <p:sldId id="280" r:id="rId19"/>
    <p:sldId id="294" r:id="rId20"/>
    <p:sldId id="263" r:id="rId21"/>
    <p:sldId id="282" r:id="rId22"/>
    <p:sldId id="295" r:id="rId23"/>
    <p:sldId id="283" r:id="rId24"/>
    <p:sldId id="264" r:id="rId25"/>
    <p:sldId id="284" r:id="rId26"/>
    <p:sldId id="285" r:id="rId27"/>
    <p:sldId id="265" r:id="rId28"/>
    <p:sldId id="286" r:id="rId29"/>
    <p:sldId id="287" r:id="rId30"/>
    <p:sldId id="266" r:id="rId31"/>
    <p:sldId id="288" r:id="rId32"/>
    <p:sldId id="289" r:id="rId33"/>
    <p:sldId id="267" r:id="rId34"/>
    <p:sldId id="290" r:id="rId35"/>
    <p:sldId id="291" r:id="rId36"/>
    <p:sldId id="268"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4660"/>
  </p:normalViewPr>
  <p:slideViewPr>
    <p:cSldViewPr snapToGrid="0">
      <p:cViewPr varScale="1">
        <p:scale>
          <a:sx n="88" d="100"/>
          <a:sy n="88" d="100"/>
        </p:scale>
        <p:origin x="5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DBE6C7-53FB-4D99-89EC-4C7533ED77E9}"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279434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BE6C7-53FB-4D99-89EC-4C7533ED77E9}"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98919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BE6C7-53FB-4D99-89EC-4C7533ED77E9}"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237153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BE6C7-53FB-4D99-89EC-4C7533ED77E9}"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272960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DBE6C7-53FB-4D99-89EC-4C7533ED77E9}"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164217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DBE6C7-53FB-4D99-89EC-4C7533ED77E9}"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42119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DBE6C7-53FB-4D99-89EC-4C7533ED77E9}"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249449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DBE6C7-53FB-4D99-89EC-4C7533ED77E9}"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152989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BE6C7-53FB-4D99-89EC-4C7533ED77E9}"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5449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DBE6C7-53FB-4D99-89EC-4C7533ED77E9}"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325535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DBE6C7-53FB-4D99-89EC-4C7533ED77E9}"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CC4C5-CF44-4F9F-A2DA-6A82EE70AA44}" type="slidenum">
              <a:rPr lang="en-US" smtClean="0"/>
              <a:t>‹#›</a:t>
            </a:fld>
            <a:endParaRPr lang="en-US"/>
          </a:p>
        </p:txBody>
      </p:sp>
    </p:spTree>
    <p:extLst>
      <p:ext uri="{BB962C8B-B14F-4D97-AF65-F5344CB8AC3E}">
        <p14:creationId xmlns:p14="http://schemas.microsoft.com/office/powerpoint/2010/main" val="242696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BE6C7-53FB-4D99-89EC-4C7533ED77E9}" type="datetimeFigureOut">
              <a:rPr lang="en-US" smtClean="0"/>
              <a:t>9/19/2022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CC4C5-CF44-4F9F-A2DA-6A82EE70AA44}" type="slidenum">
              <a:rPr lang="en-US" smtClean="0"/>
              <a:t>‹#›</a:t>
            </a:fld>
            <a:endParaRPr lang="en-US"/>
          </a:p>
        </p:txBody>
      </p:sp>
    </p:spTree>
    <p:extLst>
      <p:ext uri="{BB962C8B-B14F-4D97-AF65-F5344CB8AC3E}">
        <p14:creationId xmlns:p14="http://schemas.microsoft.com/office/powerpoint/2010/main" val="336033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Luke 23:27-43</a:t>
            </a:r>
            <a:br>
              <a:rPr lang="en-US" dirty="0" smtClean="0"/>
            </a:br>
            <a:endParaRPr lang="en-US" dirty="0"/>
          </a:p>
        </p:txBody>
      </p:sp>
      <p:sp>
        <p:nvSpPr>
          <p:cNvPr id="3" name="Subtitle 2"/>
          <p:cNvSpPr>
            <a:spLocks noGrp="1"/>
          </p:cNvSpPr>
          <p:nvPr>
            <p:ph type="subTitle" idx="1"/>
          </p:nvPr>
        </p:nvSpPr>
        <p:spPr/>
        <p:txBody>
          <a:bodyPr/>
          <a:lstStyle/>
          <a:p>
            <a:r>
              <a:rPr lang="en-US" sz="3200" dirty="0" smtClean="0"/>
              <a:t>Series C:</a:t>
            </a:r>
          </a:p>
          <a:p>
            <a:r>
              <a:rPr lang="en-US" sz="3200" dirty="0" smtClean="0"/>
              <a:t>Gospel </a:t>
            </a:r>
            <a:r>
              <a:rPr lang="en-US" sz="3200" dirty="0" smtClean="0"/>
              <a:t>Reading for the Last Sunday of the Church Year</a:t>
            </a:r>
            <a:endParaRPr lang="en-US" sz="3200" dirty="0"/>
          </a:p>
        </p:txBody>
      </p:sp>
    </p:spTree>
    <p:extLst>
      <p:ext uri="{BB962C8B-B14F-4D97-AF65-F5344CB8AC3E}">
        <p14:creationId xmlns:p14="http://schemas.microsoft.com/office/powerpoint/2010/main" val="344089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23:29 – Vocabulary</a:t>
            </a:r>
            <a:endParaRPr lang="en-US" dirty="0"/>
          </a:p>
        </p:txBody>
      </p:sp>
      <p:sp>
        <p:nvSpPr>
          <p:cNvPr id="3" name="Content Placeholder 2"/>
          <p:cNvSpPr>
            <a:spLocks noGrp="1"/>
          </p:cNvSpPr>
          <p:nvPr>
            <p:ph idx="1"/>
          </p:nvPr>
        </p:nvSpPr>
        <p:spPr/>
        <p:txBody>
          <a:bodyPr/>
          <a:lstStyle/>
          <a:p>
            <a:r>
              <a:rPr lang="el-GR" dirty="0" smtClean="0"/>
              <a:t>ἐρῶ</a:t>
            </a:r>
            <a:r>
              <a:rPr lang="en-US" dirty="0" smtClean="0"/>
              <a:t> - future of </a:t>
            </a:r>
            <a:r>
              <a:rPr lang="el-GR" dirty="0" smtClean="0"/>
              <a:t>λέγω</a:t>
            </a:r>
            <a:r>
              <a:rPr lang="en-US" dirty="0" smtClean="0"/>
              <a:t>.</a:t>
            </a:r>
            <a:endParaRPr lang="el-GR" dirty="0" smtClean="0"/>
          </a:p>
          <a:p>
            <a:r>
              <a:rPr lang="el-GR" dirty="0" smtClean="0"/>
              <a:t>στεῖρα, ας</a:t>
            </a:r>
            <a:r>
              <a:rPr lang="en-US" dirty="0" smtClean="0"/>
              <a:t> – barren woman</a:t>
            </a:r>
            <a:endParaRPr lang="el-GR" dirty="0" smtClean="0"/>
          </a:p>
          <a:p>
            <a:r>
              <a:rPr lang="el-GR" dirty="0"/>
              <a:t>κ</a:t>
            </a:r>
            <a:r>
              <a:rPr lang="el-GR" dirty="0" smtClean="0"/>
              <a:t>οιλία, ας</a:t>
            </a:r>
            <a:r>
              <a:rPr lang="en-US" dirty="0" smtClean="0"/>
              <a:t> – womb/stomach/belly</a:t>
            </a:r>
            <a:endParaRPr lang="el-GR" dirty="0" smtClean="0"/>
          </a:p>
          <a:p>
            <a:r>
              <a:rPr lang="el-GR" dirty="0"/>
              <a:t>μ</a:t>
            </a:r>
            <a:r>
              <a:rPr lang="el-GR" dirty="0" smtClean="0"/>
              <a:t>αστός, οῦ</a:t>
            </a:r>
            <a:r>
              <a:rPr lang="en-US" dirty="0" smtClean="0"/>
              <a:t> - breast</a:t>
            </a:r>
            <a:endParaRPr lang="el-GR" dirty="0" smtClean="0"/>
          </a:p>
          <a:p>
            <a:r>
              <a:rPr lang="el-GR" dirty="0" smtClean="0"/>
              <a:t>ἔθρεψαν</a:t>
            </a:r>
            <a:r>
              <a:rPr lang="en-US" dirty="0" smtClean="0"/>
              <a:t> is aorist of </a:t>
            </a:r>
            <a:r>
              <a:rPr lang="el-GR" dirty="0" smtClean="0"/>
              <a:t>τρέφω</a:t>
            </a:r>
            <a:r>
              <a:rPr lang="en-US" dirty="0" smtClean="0"/>
              <a:t> – I feed/nourish</a:t>
            </a:r>
            <a:endParaRPr lang="el-GR" dirty="0" smtClean="0"/>
          </a:p>
          <a:p>
            <a:endParaRPr lang="el-GR" dirty="0" smtClean="0"/>
          </a:p>
          <a:p>
            <a:endParaRPr lang="el-GR" dirty="0" smtClean="0"/>
          </a:p>
          <a:p>
            <a:endParaRPr lang="en-US" dirty="0"/>
          </a:p>
        </p:txBody>
      </p:sp>
    </p:spTree>
    <p:extLst>
      <p:ext uri="{BB962C8B-B14F-4D97-AF65-F5344CB8AC3E}">
        <p14:creationId xmlns:p14="http://schemas.microsoft.com/office/powerpoint/2010/main" val="302733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a:t>
            </a:r>
            <a:r>
              <a:rPr lang="en-US" dirty="0" smtClean="0"/>
              <a:t>23:29</a:t>
            </a:r>
            <a:endParaRPr lang="en-US" dirty="0"/>
          </a:p>
        </p:txBody>
      </p:sp>
      <p:sp>
        <p:nvSpPr>
          <p:cNvPr id="3" name="Content Placeholder 2"/>
          <p:cNvSpPr>
            <a:spLocks noGrp="1"/>
          </p:cNvSpPr>
          <p:nvPr>
            <p:ph idx="1"/>
          </p:nvPr>
        </p:nvSpPr>
        <p:spPr/>
        <p:txBody>
          <a:bodyPr>
            <a:normAutofit/>
          </a:bodyPr>
          <a:lstStyle/>
          <a:p>
            <a:pPr marL="0" indent="0">
              <a:buNone/>
            </a:pPr>
            <a:r>
              <a:rPr lang="el-GR" sz="3200" baseline="30000" dirty="0" smtClean="0"/>
              <a:t>29</a:t>
            </a:r>
            <a:r>
              <a:rPr lang="el-GR" sz="3200" baseline="30000" dirty="0"/>
              <a:t> </a:t>
            </a:r>
            <a:r>
              <a:rPr lang="en-US" sz="3200" dirty="0"/>
              <a:t>	</a:t>
            </a:r>
            <a:r>
              <a:rPr lang="el-GR" sz="3200" b="1" dirty="0"/>
              <a:t>ὅτι</a:t>
            </a:r>
            <a:r>
              <a:rPr lang="el-GR" sz="3200" dirty="0"/>
              <a:t> °ἰδοὺ ⸂ἔρχονται </a:t>
            </a:r>
            <a:r>
              <a:rPr lang="el-GR" sz="3200" u="sng" dirty="0" smtClean="0"/>
              <a:t>ἡμέραι</a:t>
            </a:r>
            <a:r>
              <a:rPr lang="el-GR" sz="3200" dirty="0" smtClean="0"/>
              <a:t>⸃</a:t>
            </a:r>
            <a:endParaRPr lang="en-US" sz="3200" dirty="0" smtClean="0"/>
          </a:p>
          <a:p>
            <a:pPr marL="0" indent="0">
              <a:buNone/>
            </a:pPr>
            <a:r>
              <a:rPr lang="en-US" sz="3200" dirty="0" smtClean="0"/>
              <a:t>		</a:t>
            </a:r>
            <a:r>
              <a:rPr lang="el-GR" sz="3200" u="sng" dirty="0" smtClean="0"/>
              <a:t>ἐν αἷς</a:t>
            </a:r>
            <a:r>
              <a:rPr lang="el-GR" sz="3200" baseline="30000" dirty="0" smtClean="0"/>
              <a:t>1</a:t>
            </a:r>
            <a:r>
              <a:rPr lang="en-US" sz="3200" dirty="0" smtClean="0"/>
              <a:t> </a:t>
            </a:r>
            <a:r>
              <a:rPr lang="el-GR" sz="3200" dirty="0" smtClean="0"/>
              <a:t>ἐροῦσιν·</a:t>
            </a:r>
            <a:r>
              <a:rPr lang="en-US" sz="3200" dirty="0"/>
              <a:t>		</a:t>
            </a:r>
            <a:r>
              <a:rPr lang="en-US" sz="3200" dirty="0" smtClean="0"/>
              <a:t>	</a:t>
            </a:r>
          </a:p>
          <a:p>
            <a:pPr marL="0" indent="0">
              <a:buNone/>
            </a:pPr>
            <a:r>
              <a:rPr lang="en-US" sz="3200" dirty="0"/>
              <a:t> </a:t>
            </a:r>
            <a:r>
              <a:rPr lang="en-US" sz="3200" dirty="0" smtClean="0"/>
              <a:t>                             </a:t>
            </a:r>
            <a:r>
              <a:rPr lang="el-GR" sz="3200" dirty="0" smtClean="0"/>
              <a:t>μακάριαι </a:t>
            </a:r>
            <a:r>
              <a:rPr lang="el-GR" sz="3200" dirty="0"/>
              <a:t>αἱ στεῖραι</a:t>
            </a:r>
            <a:endParaRPr lang="en-US" sz="3200" dirty="0"/>
          </a:p>
          <a:p>
            <a:pPr marL="0" indent="0">
              <a:buNone/>
            </a:pPr>
            <a:r>
              <a:rPr lang="en-US" sz="3200" dirty="0"/>
              <a:t>		</a:t>
            </a:r>
            <a:r>
              <a:rPr lang="en-US" sz="3200" dirty="0" smtClean="0"/>
              <a:t>	 </a:t>
            </a:r>
            <a:r>
              <a:rPr lang="el-GR" sz="3200" b="1" dirty="0" smtClean="0"/>
              <a:t>καὶ </a:t>
            </a:r>
            <a:r>
              <a:rPr lang="el-GR" sz="3200" dirty="0"/>
              <a:t>αἱ </a:t>
            </a:r>
            <a:r>
              <a:rPr lang="el-GR" sz="3200" u="sng" dirty="0"/>
              <a:t>κοιλίαι</a:t>
            </a:r>
            <a:r>
              <a:rPr lang="el-GR" sz="3200" dirty="0"/>
              <a:t> </a:t>
            </a:r>
            <a:endParaRPr lang="en-US" sz="3200" dirty="0" smtClean="0"/>
          </a:p>
          <a:p>
            <a:pPr marL="0" indent="0">
              <a:buNone/>
            </a:pPr>
            <a:r>
              <a:rPr lang="en-US" sz="3200" dirty="0"/>
              <a:t>	</a:t>
            </a:r>
            <a:r>
              <a:rPr lang="en-US" sz="3200" dirty="0" smtClean="0"/>
              <a:t>		      </a:t>
            </a:r>
            <a:r>
              <a:rPr lang="el-GR" sz="3200" u="sng" dirty="0" smtClean="0"/>
              <a:t>αἳ</a:t>
            </a:r>
            <a:r>
              <a:rPr lang="el-GR" sz="3200" baseline="30000" dirty="0" smtClean="0"/>
              <a:t>1</a:t>
            </a:r>
            <a:r>
              <a:rPr lang="el-GR" sz="3200" dirty="0" smtClean="0"/>
              <a:t> </a:t>
            </a:r>
            <a:r>
              <a:rPr lang="el-GR" sz="3200" dirty="0"/>
              <a:t>οὐκ </a:t>
            </a:r>
            <a:r>
              <a:rPr lang="el-GR" sz="3200" dirty="0" smtClean="0"/>
              <a:t>ἐγέννησαν</a:t>
            </a:r>
            <a:endParaRPr lang="en-US" sz="3200" dirty="0"/>
          </a:p>
          <a:p>
            <a:pPr marL="0" indent="0">
              <a:buNone/>
            </a:pPr>
            <a:r>
              <a:rPr lang="en-US" sz="3200" dirty="0"/>
              <a:t>		</a:t>
            </a:r>
            <a:r>
              <a:rPr lang="en-US" sz="3200" dirty="0" smtClean="0"/>
              <a:t>	</a:t>
            </a:r>
            <a:r>
              <a:rPr lang="el-GR" sz="3200" b="1" dirty="0" smtClean="0"/>
              <a:t>καὶ</a:t>
            </a:r>
            <a:r>
              <a:rPr lang="el-GR" sz="3200" dirty="0" smtClean="0"/>
              <a:t> </a:t>
            </a:r>
            <a:r>
              <a:rPr lang="el-GR" sz="3200" u="sng" dirty="0" smtClean="0"/>
              <a:t>μαστοὶ</a:t>
            </a:r>
            <a:endParaRPr lang="en-US" sz="3200" u="sng" dirty="0" smtClean="0"/>
          </a:p>
          <a:p>
            <a:pPr marL="0" indent="0">
              <a:buNone/>
            </a:pPr>
            <a:r>
              <a:rPr lang="en-US" sz="3200" dirty="0"/>
              <a:t> </a:t>
            </a:r>
            <a:r>
              <a:rPr lang="en-US" sz="3200" dirty="0" smtClean="0"/>
              <a:t>                                    </a:t>
            </a:r>
            <a:r>
              <a:rPr lang="el-GR" sz="3200" u="sng" dirty="0" smtClean="0"/>
              <a:t>οἳ</a:t>
            </a:r>
            <a:r>
              <a:rPr lang="el-GR" sz="3200" baseline="30000" dirty="0" smtClean="0"/>
              <a:t>1</a:t>
            </a:r>
            <a:r>
              <a:rPr lang="el-GR" sz="3200" dirty="0" smtClean="0"/>
              <a:t> </a:t>
            </a:r>
            <a:r>
              <a:rPr lang="el-GR" sz="3200" dirty="0"/>
              <a:t>οὐκ ⸀</a:t>
            </a:r>
            <a:r>
              <a:rPr lang="el-GR" sz="3200" dirty="0" smtClean="0"/>
              <a:t>ἔθρεψαν.</a:t>
            </a:r>
            <a:endParaRPr lang="el-GR" sz="3200" dirty="0"/>
          </a:p>
          <a:p>
            <a:pPr marL="0" indent="0">
              <a:buNone/>
            </a:pPr>
            <a:endParaRPr lang="en-US" dirty="0" smtClean="0"/>
          </a:p>
        </p:txBody>
      </p:sp>
    </p:spTree>
    <p:extLst>
      <p:ext uri="{BB962C8B-B14F-4D97-AF65-F5344CB8AC3E}">
        <p14:creationId xmlns:p14="http://schemas.microsoft.com/office/powerpoint/2010/main" val="2830271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23:29 – Grammar and Syntax</a:t>
            </a:r>
            <a:endParaRPr lang="en-US" dirty="0"/>
          </a:p>
        </p:txBody>
      </p:sp>
      <p:sp>
        <p:nvSpPr>
          <p:cNvPr id="3" name="Content Placeholder 2"/>
          <p:cNvSpPr>
            <a:spLocks noGrp="1"/>
          </p:cNvSpPr>
          <p:nvPr>
            <p:ph idx="1"/>
          </p:nvPr>
        </p:nvSpPr>
        <p:spPr/>
        <p:txBody>
          <a:bodyPr/>
          <a:lstStyle/>
          <a:p>
            <a:pPr marL="0" indent="0">
              <a:buNone/>
            </a:pPr>
            <a:r>
              <a:rPr lang="el-GR" baseline="30000" dirty="0" smtClean="0"/>
              <a:t>1</a:t>
            </a:r>
            <a:r>
              <a:rPr lang="en-US" dirty="0" smtClean="0"/>
              <a:t> Relative pronouns introduce relative clauses</a:t>
            </a:r>
            <a:endParaRPr lang="en-US" dirty="0"/>
          </a:p>
        </p:txBody>
      </p:sp>
    </p:spTree>
    <p:extLst>
      <p:ext uri="{BB962C8B-B14F-4D97-AF65-F5344CB8AC3E}">
        <p14:creationId xmlns:p14="http://schemas.microsoft.com/office/powerpoint/2010/main" val="176778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23:30-31 – Vocabulary</a:t>
            </a:r>
            <a:endParaRPr lang="en-US" dirty="0"/>
          </a:p>
        </p:txBody>
      </p:sp>
      <p:sp>
        <p:nvSpPr>
          <p:cNvPr id="3" name="Content Placeholder 2"/>
          <p:cNvSpPr>
            <a:spLocks noGrp="1"/>
          </p:cNvSpPr>
          <p:nvPr>
            <p:ph idx="1"/>
          </p:nvPr>
        </p:nvSpPr>
        <p:spPr/>
        <p:txBody>
          <a:bodyPr/>
          <a:lstStyle/>
          <a:p>
            <a:r>
              <a:rPr lang="el-GR" dirty="0" smtClean="0"/>
              <a:t>βουνός</a:t>
            </a:r>
            <a:r>
              <a:rPr lang="en-US" dirty="0" smtClean="0"/>
              <a:t> – hill</a:t>
            </a:r>
          </a:p>
          <a:p>
            <a:r>
              <a:rPr lang="el-GR" dirty="0" smtClean="0"/>
              <a:t>καλύπτω</a:t>
            </a:r>
            <a:r>
              <a:rPr lang="en-US" dirty="0" smtClean="0"/>
              <a:t> – I hide</a:t>
            </a:r>
          </a:p>
          <a:p>
            <a:r>
              <a:rPr lang="el-GR" dirty="0" smtClean="0"/>
              <a:t>ὑγρός</a:t>
            </a:r>
            <a:r>
              <a:rPr lang="en-US" dirty="0" smtClean="0"/>
              <a:t> – moist/green</a:t>
            </a:r>
          </a:p>
          <a:p>
            <a:r>
              <a:rPr lang="el-GR" dirty="0"/>
              <a:t>ξ</a:t>
            </a:r>
            <a:r>
              <a:rPr lang="el-GR" dirty="0" smtClean="0"/>
              <a:t>ύλον</a:t>
            </a:r>
            <a:r>
              <a:rPr lang="en-US" dirty="0" smtClean="0"/>
              <a:t> – wood/tree</a:t>
            </a:r>
          </a:p>
          <a:p>
            <a:r>
              <a:rPr lang="el-GR" dirty="0" smtClean="0"/>
              <a:t>ξηρός</a:t>
            </a:r>
            <a:r>
              <a:rPr lang="en-US" dirty="0" smtClean="0"/>
              <a:t> - dry</a:t>
            </a:r>
            <a:endParaRPr lang="en-US" dirty="0"/>
          </a:p>
        </p:txBody>
      </p:sp>
    </p:spTree>
    <p:extLst>
      <p:ext uri="{BB962C8B-B14F-4D97-AF65-F5344CB8AC3E}">
        <p14:creationId xmlns:p14="http://schemas.microsoft.com/office/powerpoint/2010/main" val="1434203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23:30-31</a:t>
            </a:r>
            <a:endParaRPr lang="en-US" dirty="0"/>
          </a:p>
        </p:txBody>
      </p:sp>
      <p:sp>
        <p:nvSpPr>
          <p:cNvPr id="3" name="Content Placeholder 2"/>
          <p:cNvSpPr>
            <a:spLocks noGrp="1"/>
          </p:cNvSpPr>
          <p:nvPr>
            <p:ph idx="1"/>
          </p:nvPr>
        </p:nvSpPr>
        <p:spPr/>
        <p:txBody>
          <a:bodyPr/>
          <a:lstStyle/>
          <a:p>
            <a:pPr marL="0" indent="0">
              <a:buNone/>
            </a:pPr>
            <a:r>
              <a:rPr lang="el-GR" sz="3600" baseline="30000" dirty="0"/>
              <a:t>30</a:t>
            </a:r>
            <a:r>
              <a:rPr lang="el-GR" sz="3600" dirty="0"/>
              <a:t> </a:t>
            </a:r>
            <a:r>
              <a:rPr lang="el-GR" sz="3600" b="1" dirty="0"/>
              <a:t>τότε </a:t>
            </a:r>
            <a:r>
              <a:rPr lang="el-GR" sz="3600" dirty="0"/>
              <a:t>ἄρξονται </a:t>
            </a:r>
            <a:r>
              <a:rPr lang="el-GR" sz="3600" i="1" dirty="0"/>
              <a:t>λέγειν τοῖς </a:t>
            </a:r>
            <a:r>
              <a:rPr lang="el-GR" sz="3600" i="1" dirty="0" smtClean="0"/>
              <a:t>ὄρεσιν·</a:t>
            </a:r>
            <a:endParaRPr lang="en-US" sz="3600" i="1" dirty="0" smtClean="0"/>
          </a:p>
          <a:p>
            <a:pPr marL="0" indent="0">
              <a:buNone/>
            </a:pPr>
            <a:r>
              <a:rPr lang="en-US" sz="3600" i="1" dirty="0"/>
              <a:t>	</a:t>
            </a:r>
            <a:r>
              <a:rPr lang="el-GR" sz="3600" i="1" dirty="0" smtClean="0"/>
              <a:t>πέσετε </a:t>
            </a:r>
            <a:r>
              <a:rPr lang="el-GR" sz="3600" i="1" dirty="0"/>
              <a:t>ἐφʼ </a:t>
            </a:r>
            <a:r>
              <a:rPr lang="el-GR" sz="3600" i="1" dirty="0" smtClean="0"/>
              <a:t>ἡμᾶς,</a:t>
            </a:r>
            <a:endParaRPr lang="en-US" sz="3600" i="1" dirty="0" smtClean="0"/>
          </a:p>
          <a:p>
            <a:pPr marL="0" indent="0">
              <a:buNone/>
            </a:pPr>
            <a:r>
              <a:rPr lang="el-GR" sz="3600" b="1" i="1" dirty="0" smtClean="0"/>
              <a:t>καὶ </a:t>
            </a:r>
            <a:r>
              <a:rPr lang="el-GR" sz="3600" i="1" dirty="0"/>
              <a:t>τοῖς </a:t>
            </a:r>
            <a:r>
              <a:rPr lang="el-GR" sz="3600" i="1" dirty="0" smtClean="0"/>
              <a:t>βουνοῖς·</a:t>
            </a:r>
            <a:endParaRPr lang="en-US" sz="3600" i="1" dirty="0" smtClean="0"/>
          </a:p>
          <a:p>
            <a:pPr marL="0" indent="0">
              <a:buNone/>
            </a:pPr>
            <a:r>
              <a:rPr lang="en-US" sz="3600" i="1" dirty="0"/>
              <a:t>	</a:t>
            </a:r>
            <a:r>
              <a:rPr lang="el-GR" sz="3600" i="1" dirty="0" smtClean="0"/>
              <a:t>καλύψατε </a:t>
            </a:r>
            <a:r>
              <a:rPr lang="el-GR" sz="3600" i="1" dirty="0"/>
              <a:t>ἡμᾶς</a:t>
            </a:r>
            <a:r>
              <a:rPr lang="el-GR" sz="3600" i="1" dirty="0" smtClean="0"/>
              <a:t>·</a:t>
            </a:r>
            <a:endParaRPr lang="en-US" sz="3600" i="1" dirty="0" smtClean="0"/>
          </a:p>
          <a:p>
            <a:pPr marL="0" indent="0">
              <a:buNone/>
            </a:pPr>
            <a:r>
              <a:rPr lang="el-GR" sz="3600" baseline="30000" dirty="0" smtClean="0"/>
              <a:t>31</a:t>
            </a:r>
            <a:r>
              <a:rPr lang="el-GR" sz="3600" dirty="0" smtClean="0"/>
              <a:t> </a:t>
            </a:r>
            <a:r>
              <a:rPr lang="en-US" sz="3600" dirty="0" smtClean="0"/>
              <a:t>   </a:t>
            </a:r>
            <a:r>
              <a:rPr lang="el-GR" sz="3600" b="1" dirty="0" smtClean="0"/>
              <a:t>ὅτι</a:t>
            </a:r>
            <a:r>
              <a:rPr lang="el-GR" sz="3600" dirty="0" smtClean="0"/>
              <a:t> </a:t>
            </a:r>
            <a:r>
              <a:rPr lang="el-GR" sz="3600" b="1" dirty="0" smtClean="0"/>
              <a:t>εἰ</a:t>
            </a:r>
            <a:r>
              <a:rPr lang="el-GR" sz="3600" dirty="0" smtClean="0"/>
              <a:t> ἐν °τῷ ὑγρῷ ξύλῳ ταῦτα ποιοῦσιν,</a:t>
            </a:r>
            <a:endParaRPr lang="en-US" sz="3600" dirty="0" smtClean="0"/>
          </a:p>
          <a:p>
            <a:pPr marL="0" indent="0">
              <a:buNone/>
            </a:pPr>
            <a:r>
              <a:rPr lang="el-GR" sz="3600" dirty="0" smtClean="0"/>
              <a:t>ἐν τῷ ξηρῷ τί ⸀</a:t>
            </a:r>
            <a:r>
              <a:rPr lang="el-GR" sz="3600" dirty="0" smtClean="0"/>
              <a:t>γένηται;</a:t>
            </a:r>
            <a:r>
              <a:rPr lang="en-US" sz="3600" baseline="30000" dirty="0" smtClean="0"/>
              <a:t>1</a:t>
            </a:r>
            <a:endParaRPr lang="el-GR" sz="3600" dirty="0" smtClean="0"/>
          </a:p>
          <a:p>
            <a:pPr marL="0" indent="0">
              <a:buNone/>
            </a:pPr>
            <a:endParaRPr lang="el-GR" i="1" dirty="0" smtClean="0"/>
          </a:p>
        </p:txBody>
      </p:sp>
    </p:spTree>
    <p:extLst>
      <p:ext uri="{BB962C8B-B14F-4D97-AF65-F5344CB8AC3E}">
        <p14:creationId xmlns:p14="http://schemas.microsoft.com/office/powerpoint/2010/main" val="661836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23:30-31 – Grammar and Syntax</a:t>
            </a:r>
            <a:endParaRPr lang="en-US" dirty="0"/>
          </a:p>
        </p:txBody>
      </p:sp>
      <p:sp>
        <p:nvSpPr>
          <p:cNvPr id="3" name="Content Placeholder 2"/>
          <p:cNvSpPr>
            <a:spLocks noGrp="1"/>
          </p:cNvSpPr>
          <p:nvPr>
            <p:ph idx="1"/>
          </p:nvPr>
        </p:nvSpPr>
        <p:spPr/>
        <p:txBody>
          <a:bodyPr/>
          <a:lstStyle/>
          <a:p>
            <a:pPr marL="0" indent="0">
              <a:buNone/>
            </a:pPr>
            <a:r>
              <a:rPr lang="en-US" baseline="30000" dirty="0" smtClean="0"/>
              <a:t>1</a:t>
            </a:r>
            <a:r>
              <a:rPr lang="en-US" dirty="0" smtClean="0"/>
              <a:t> Mixed conditional sentence:</a:t>
            </a:r>
          </a:p>
          <a:p>
            <a:pPr marL="0" indent="0">
              <a:buNone/>
            </a:pPr>
            <a:r>
              <a:rPr lang="en-US" dirty="0"/>
              <a:t> </a:t>
            </a:r>
            <a:r>
              <a:rPr lang="en-US" dirty="0" smtClean="0"/>
              <a:t> The if-clause resembles that of a simple particular with </a:t>
            </a:r>
            <a:r>
              <a:rPr lang="el-GR" dirty="0" smtClean="0"/>
              <a:t>εἰ </a:t>
            </a:r>
            <a:r>
              <a:rPr lang="en-US" dirty="0" smtClean="0"/>
              <a:t>+ indicative</a:t>
            </a:r>
          </a:p>
          <a:p>
            <a:pPr marL="0" indent="0">
              <a:buNone/>
            </a:pPr>
            <a:r>
              <a:rPr lang="en-US" dirty="0"/>
              <a:t> </a:t>
            </a:r>
            <a:r>
              <a:rPr lang="en-US" dirty="0" smtClean="0"/>
              <a:t> But the then-clause has a subjunctive mood verb </a:t>
            </a:r>
            <a:r>
              <a:rPr lang="el-GR" dirty="0"/>
              <a:t>γένηται</a:t>
            </a:r>
            <a:r>
              <a:rPr lang="en-US" dirty="0" smtClean="0"/>
              <a:t>.</a:t>
            </a:r>
          </a:p>
          <a:p>
            <a:pPr marL="0" indent="0">
              <a:buNone/>
            </a:pPr>
            <a:r>
              <a:rPr lang="en-US" dirty="0"/>
              <a:t> </a:t>
            </a:r>
            <a:r>
              <a:rPr lang="en-US" dirty="0" smtClean="0"/>
              <a:t> Note variant reading is future indicative </a:t>
            </a:r>
            <a:r>
              <a:rPr lang="el-GR" dirty="0" smtClean="0"/>
              <a:t>γενήσεται</a:t>
            </a:r>
            <a:r>
              <a:rPr lang="en-US" dirty="0"/>
              <a:t>.</a:t>
            </a:r>
          </a:p>
        </p:txBody>
      </p:sp>
    </p:spTree>
    <p:extLst>
      <p:ext uri="{BB962C8B-B14F-4D97-AF65-F5344CB8AC3E}">
        <p14:creationId xmlns:p14="http://schemas.microsoft.com/office/powerpoint/2010/main" val="260247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23:32-33 – Vocabulary</a:t>
            </a:r>
            <a:endParaRPr lang="en-US" dirty="0"/>
          </a:p>
        </p:txBody>
      </p:sp>
      <p:sp>
        <p:nvSpPr>
          <p:cNvPr id="3" name="Content Placeholder 2"/>
          <p:cNvSpPr>
            <a:spLocks noGrp="1"/>
          </p:cNvSpPr>
          <p:nvPr>
            <p:ph idx="1"/>
          </p:nvPr>
        </p:nvSpPr>
        <p:spPr/>
        <p:txBody>
          <a:bodyPr/>
          <a:lstStyle/>
          <a:p>
            <a:r>
              <a:rPr lang="el-GR" dirty="0" smtClean="0"/>
              <a:t>κακοῦργος</a:t>
            </a:r>
            <a:r>
              <a:rPr lang="en-US" dirty="0" smtClean="0"/>
              <a:t> – criminal/evil-doer</a:t>
            </a:r>
          </a:p>
          <a:p>
            <a:r>
              <a:rPr lang="el-GR" dirty="0" smtClean="0"/>
              <a:t>ἀναιρέω</a:t>
            </a:r>
            <a:r>
              <a:rPr lang="en-US" dirty="0" smtClean="0"/>
              <a:t> – I execute/do away with</a:t>
            </a:r>
          </a:p>
          <a:p>
            <a:r>
              <a:rPr lang="el-GR" dirty="0" smtClean="0"/>
              <a:t>δεξιός</a:t>
            </a:r>
            <a:r>
              <a:rPr lang="en-US" dirty="0" smtClean="0"/>
              <a:t> – right</a:t>
            </a:r>
          </a:p>
          <a:p>
            <a:r>
              <a:rPr lang="el-GR" dirty="0" smtClean="0"/>
              <a:t>ἀριστερός</a:t>
            </a:r>
            <a:r>
              <a:rPr lang="en-US" dirty="0" smtClean="0"/>
              <a:t> – left </a:t>
            </a:r>
            <a:endParaRPr lang="en-US" dirty="0"/>
          </a:p>
        </p:txBody>
      </p:sp>
    </p:spTree>
    <p:extLst>
      <p:ext uri="{BB962C8B-B14F-4D97-AF65-F5344CB8AC3E}">
        <p14:creationId xmlns:p14="http://schemas.microsoft.com/office/powerpoint/2010/main" val="3761103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23:32-33</a:t>
            </a:r>
            <a:endParaRPr lang="en-US" dirty="0"/>
          </a:p>
        </p:txBody>
      </p:sp>
      <p:sp>
        <p:nvSpPr>
          <p:cNvPr id="3" name="Content Placeholder 2"/>
          <p:cNvSpPr>
            <a:spLocks noGrp="1"/>
          </p:cNvSpPr>
          <p:nvPr>
            <p:ph idx="1"/>
          </p:nvPr>
        </p:nvSpPr>
        <p:spPr/>
        <p:txBody>
          <a:bodyPr/>
          <a:lstStyle/>
          <a:p>
            <a:pPr marL="0" indent="0">
              <a:buNone/>
            </a:pPr>
            <a:r>
              <a:rPr lang="el-GR" baseline="30000" dirty="0" smtClean="0"/>
              <a:t>32</a:t>
            </a:r>
            <a:r>
              <a:rPr lang="el-GR" dirty="0" smtClean="0"/>
              <a:t> </a:t>
            </a:r>
            <a:r>
              <a:rPr lang="el-GR" dirty="0" smtClean="0"/>
              <a:t>Ἤγοντο</a:t>
            </a:r>
            <a:r>
              <a:rPr lang="en-US" baseline="30000" dirty="0" smtClean="0"/>
              <a:t>1</a:t>
            </a:r>
            <a:r>
              <a:rPr lang="el-GR" dirty="0" smtClean="0"/>
              <a:t> </a:t>
            </a:r>
            <a:r>
              <a:rPr lang="el-GR" b="1" dirty="0" smtClean="0"/>
              <a:t>δὲ </a:t>
            </a:r>
            <a:r>
              <a:rPr lang="el-GR" dirty="0" smtClean="0"/>
              <a:t>καὶ ἕτεροι ⸉κακοῦργοι δύο⸊ σὺν αὐτῷ ⸆ </a:t>
            </a:r>
            <a:r>
              <a:rPr lang="el-GR" dirty="0" smtClean="0"/>
              <a:t>ἀναιρεθῆναι.</a:t>
            </a:r>
            <a:r>
              <a:rPr lang="en-US" baseline="30000" dirty="0"/>
              <a:t>2</a:t>
            </a:r>
            <a:endParaRPr lang="en-US" dirty="0" smtClean="0"/>
          </a:p>
          <a:p>
            <a:pPr marL="0" indent="0">
              <a:buNone/>
            </a:pPr>
            <a:r>
              <a:rPr lang="el-GR" baseline="30000" dirty="0" smtClean="0"/>
              <a:t>33</a:t>
            </a:r>
            <a:r>
              <a:rPr lang="el-GR" dirty="0"/>
              <a:t> </a:t>
            </a:r>
            <a:r>
              <a:rPr lang="en-US" dirty="0" smtClean="0"/>
              <a:t>	</a:t>
            </a:r>
            <a:r>
              <a:rPr lang="el-GR" b="1" dirty="0" smtClean="0"/>
              <a:t>Καὶ </a:t>
            </a:r>
            <a:r>
              <a:rPr lang="el-GR" b="1" dirty="0"/>
              <a:t>ὅτε </a:t>
            </a:r>
            <a:r>
              <a:rPr lang="el-GR" dirty="0"/>
              <a:t>⸀ἦλθον ἐπὶ τὸν τόπον τὸν καλούμενον </a:t>
            </a:r>
            <a:r>
              <a:rPr lang="el-GR" dirty="0" smtClean="0"/>
              <a:t>Κρανίον,</a:t>
            </a:r>
            <a:endParaRPr lang="en-US" dirty="0" smtClean="0"/>
          </a:p>
          <a:p>
            <a:pPr marL="0" indent="0">
              <a:buNone/>
            </a:pPr>
            <a:r>
              <a:rPr lang="el-GR" dirty="0" smtClean="0"/>
              <a:t>ἐκεῖ </a:t>
            </a:r>
            <a:r>
              <a:rPr lang="el-GR" dirty="0"/>
              <a:t>ἐσταύρωσαν αὐτὸν </a:t>
            </a:r>
            <a:r>
              <a:rPr lang="el-GR" dirty="0" smtClean="0"/>
              <a:t>καὶ </a:t>
            </a:r>
            <a:r>
              <a:rPr lang="el-GR" dirty="0"/>
              <a:t>τοὺς κακούργους </a:t>
            </a:r>
            <a:r>
              <a:rPr lang="el-GR" dirty="0" smtClean="0"/>
              <a:t>⸆,</a:t>
            </a:r>
            <a:endParaRPr lang="en-US" dirty="0" smtClean="0"/>
          </a:p>
          <a:p>
            <a:pPr marL="0" indent="0">
              <a:buNone/>
            </a:pPr>
            <a:r>
              <a:rPr lang="en-US" dirty="0"/>
              <a:t>	</a:t>
            </a:r>
            <a:r>
              <a:rPr lang="el-GR" dirty="0" smtClean="0"/>
              <a:t>ὃν </a:t>
            </a:r>
            <a:r>
              <a:rPr lang="el-GR" b="1" dirty="0"/>
              <a:t>μὲν</a:t>
            </a:r>
            <a:r>
              <a:rPr lang="el-GR" dirty="0"/>
              <a:t> ἐκ </a:t>
            </a:r>
            <a:r>
              <a:rPr lang="el-GR" dirty="0" smtClean="0"/>
              <a:t>δεξιῶν</a:t>
            </a:r>
            <a:r>
              <a:rPr lang="en-US" baseline="30000" dirty="0" smtClean="0"/>
              <a:t>3</a:t>
            </a:r>
            <a:endParaRPr lang="en-US" dirty="0" smtClean="0"/>
          </a:p>
          <a:p>
            <a:pPr marL="0" indent="0">
              <a:buNone/>
            </a:pPr>
            <a:r>
              <a:rPr lang="en-US" dirty="0"/>
              <a:t>	</a:t>
            </a:r>
            <a:r>
              <a:rPr lang="el-GR" dirty="0" smtClean="0"/>
              <a:t>ὃν </a:t>
            </a:r>
            <a:r>
              <a:rPr lang="el-GR" b="1" dirty="0"/>
              <a:t>δὲ</a:t>
            </a:r>
            <a:r>
              <a:rPr lang="el-GR" dirty="0"/>
              <a:t> ἐξ </a:t>
            </a:r>
            <a:r>
              <a:rPr lang="el-GR" dirty="0" smtClean="0"/>
              <a:t>ἀριστερῶν.</a:t>
            </a:r>
            <a:r>
              <a:rPr lang="en-US" baseline="30000" dirty="0"/>
              <a:t>3</a:t>
            </a:r>
            <a:endParaRPr lang="en-US" dirty="0"/>
          </a:p>
          <a:p>
            <a:pPr marL="0" indent="0">
              <a:buNone/>
            </a:pPr>
            <a:endParaRPr lang="el-GR" dirty="0" smtClean="0"/>
          </a:p>
        </p:txBody>
      </p:sp>
    </p:spTree>
    <p:extLst>
      <p:ext uri="{BB962C8B-B14F-4D97-AF65-F5344CB8AC3E}">
        <p14:creationId xmlns:p14="http://schemas.microsoft.com/office/powerpoint/2010/main" val="52132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23:32-33 – Grammar and Syntax</a:t>
            </a:r>
            <a:endParaRPr lang="en-US" dirty="0"/>
          </a:p>
        </p:txBody>
      </p:sp>
      <p:sp>
        <p:nvSpPr>
          <p:cNvPr id="3" name="Content Placeholder 2"/>
          <p:cNvSpPr>
            <a:spLocks noGrp="1"/>
          </p:cNvSpPr>
          <p:nvPr>
            <p:ph idx="1"/>
          </p:nvPr>
        </p:nvSpPr>
        <p:spPr/>
        <p:txBody>
          <a:bodyPr/>
          <a:lstStyle/>
          <a:p>
            <a:pPr marL="0" indent="0">
              <a:buNone/>
            </a:pPr>
            <a:r>
              <a:rPr lang="en-US" baseline="30000" dirty="0" smtClean="0"/>
              <a:t>1</a:t>
            </a:r>
            <a:r>
              <a:rPr lang="en-US" dirty="0" smtClean="0"/>
              <a:t> Imperfect verb: What is the best way to translate it here?</a:t>
            </a:r>
          </a:p>
          <a:p>
            <a:pPr marL="0" indent="0">
              <a:buNone/>
            </a:pPr>
            <a:r>
              <a:rPr lang="en-US" baseline="30000" dirty="0" smtClean="0"/>
              <a:t>2</a:t>
            </a:r>
            <a:r>
              <a:rPr lang="en-US" dirty="0" smtClean="0"/>
              <a:t> What is SOAPER use of infinitive? Purpose following verb of motion</a:t>
            </a:r>
          </a:p>
          <a:p>
            <a:pPr marL="0" indent="0">
              <a:buNone/>
            </a:pPr>
            <a:r>
              <a:rPr lang="en-US" baseline="30000" dirty="0" smtClean="0"/>
              <a:t>3</a:t>
            </a:r>
            <a:r>
              <a:rPr lang="en-US" dirty="0" smtClean="0"/>
              <a:t> Two relative clauses that are part of a larger </a:t>
            </a:r>
            <a:r>
              <a:rPr lang="el-GR" dirty="0" smtClean="0"/>
              <a:t>μέν-δέ </a:t>
            </a:r>
            <a:r>
              <a:rPr lang="en-US" dirty="0" smtClean="0"/>
              <a:t>clause</a:t>
            </a:r>
            <a:endParaRPr lang="en-US" dirty="0"/>
          </a:p>
        </p:txBody>
      </p:sp>
    </p:spTree>
    <p:extLst>
      <p:ext uri="{BB962C8B-B14F-4D97-AF65-F5344CB8AC3E}">
        <p14:creationId xmlns:p14="http://schemas.microsoft.com/office/powerpoint/2010/main" val="2414194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23:34 – Vocabulary</a:t>
            </a:r>
            <a:endParaRPr lang="en-US" dirty="0"/>
          </a:p>
        </p:txBody>
      </p:sp>
      <p:sp>
        <p:nvSpPr>
          <p:cNvPr id="3" name="Content Placeholder 2"/>
          <p:cNvSpPr>
            <a:spLocks noGrp="1"/>
          </p:cNvSpPr>
          <p:nvPr>
            <p:ph idx="1"/>
          </p:nvPr>
        </p:nvSpPr>
        <p:spPr/>
        <p:txBody>
          <a:bodyPr/>
          <a:lstStyle/>
          <a:p>
            <a:r>
              <a:rPr lang="el-GR" dirty="0" smtClean="0"/>
              <a:t>διαμερίζω</a:t>
            </a:r>
            <a:r>
              <a:rPr lang="en-US" dirty="0" smtClean="0"/>
              <a:t> – I divide</a:t>
            </a:r>
          </a:p>
          <a:p>
            <a:r>
              <a:rPr lang="el-GR" dirty="0" smtClean="0"/>
              <a:t>κλῆρος</a:t>
            </a:r>
            <a:r>
              <a:rPr lang="en-US" dirty="0" smtClean="0"/>
              <a:t> – lot</a:t>
            </a:r>
            <a:endParaRPr lang="en-US" dirty="0"/>
          </a:p>
        </p:txBody>
      </p:sp>
    </p:spTree>
    <p:extLst>
      <p:ext uri="{BB962C8B-B14F-4D97-AF65-F5344CB8AC3E}">
        <p14:creationId xmlns:p14="http://schemas.microsoft.com/office/powerpoint/2010/main" val="238027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23:27-43</a:t>
            </a:r>
            <a:endParaRPr lang="en-US" dirty="0"/>
          </a:p>
        </p:txBody>
      </p:sp>
      <p:pic>
        <p:nvPicPr>
          <p:cNvPr id="1026" name="Picture 2" descr="Feast of St. Dismas, the 'Good Thief' - The Catholic Su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3615" y="1825625"/>
            <a:ext cx="652477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8517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2213"/>
            <a:ext cx="10515600" cy="1325563"/>
          </a:xfrm>
        </p:spPr>
        <p:txBody>
          <a:bodyPr/>
          <a:lstStyle/>
          <a:p>
            <a:pPr algn="ctr"/>
            <a:r>
              <a:rPr lang="en-US" dirty="0" smtClean="0"/>
              <a:t>Luke 23:34</a:t>
            </a:r>
            <a:endParaRPr lang="en-US" dirty="0"/>
          </a:p>
        </p:txBody>
      </p:sp>
      <p:sp>
        <p:nvSpPr>
          <p:cNvPr id="3" name="Content Placeholder 2"/>
          <p:cNvSpPr>
            <a:spLocks noGrp="1"/>
          </p:cNvSpPr>
          <p:nvPr>
            <p:ph idx="1"/>
          </p:nvPr>
        </p:nvSpPr>
        <p:spPr/>
        <p:txBody>
          <a:bodyPr/>
          <a:lstStyle/>
          <a:p>
            <a:pPr marL="0" indent="0">
              <a:buNone/>
            </a:pPr>
            <a:r>
              <a:rPr lang="el-GR" sz="3200" baseline="30000" dirty="0" smtClean="0"/>
              <a:t>34</a:t>
            </a:r>
            <a:r>
              <a:rPr lang="el-GR" sz="3200" dirty="0"/>
              <a:t> </a:t>
            </a:r>
            <a:r>
              <a:rPr lang="el-GR" sz="3200" dirty="0"/>
              <a:t>⸋⟦ὁ </a:t>
            </a:r>
            <a:r>
              <a:rPr lang="el-GR" sz="3200" b="1" dirty="0"/>
              <a:t>δὲ</a:t>
            </a:r>
            <a:r>
              <a:rPr lang="el-GR" sz="3200" dirty="0"/>
              <a:t> Ἰησοῦς </a:t>
            </a:r>
            <a:r>
              <a:rPr lang="el-GR" sz="3200" dirty="0" smtClean="0"/>
              <a:t>ἔλεγεν·</a:t>
            </a:r>
            <a:r>
              <a:rPr lang="en-US" sz="3200" baseline="30000" dirty="0" smtClean="0"/>
              <a:t>1</a:t>
            </a:r>
            <a:endParaRPr lang="en-US" sz="3200" dirty="0" smtClean="0"/>
          </a:p>
          <a:p>
            <a:pPr marL="0" indent="0">
              <a:buNone/>
            </a:pPr>
            <a:r>
              <a:rPr lang="en-US" sz="3200" dirty="0" smtClean="0"/>
              <a:t>	    </a:t>
            </a:r>
            <a:r>
              <a:rPr lang="el-GR" sz="3200" dirty="0" smtClean="0"/>
              <a:t>πάτερ</a:t>
            </a:r>
            <a:r>
              <a:rPr lang="el-GR" sz="3200" dirty="0"/>
              <a:t>, ἄφες αὐτοῖς, οὐ γὰρ οἴδασιν τί ποιοῦσιν</a:t>
            </a:r>
            <a:r>
              <a:rPr lang="el-GR" sz="3200" dirty="0" smtClean="0"/>
              <a:t>.⟧⸌</a:t>
            </a:r>
            <a:endParaRPr lang="en-US" sz="3200" dirty="0" smtClean="0"/>
          </a:p>
          <a:p>
            <a:pPr marL="0" indent="0">
              <a:buNone/>
            </a:pPr>
            <a:r>
              <a:rPr lang="en-US" sz="3200" dirty="0"/>
              <a:t> </a:t>
            </a:r>
            <a:r>
              <a:rPr lang="en-US" sz="3200" dirty="0" smtClean="0"/>
              <a:t>     </a:t>
            </a:r>
            <a:r>
              <a:rPr lang="el-GR" sz="3200" dirty="0" smtClean="0"/>
              <a:t>⸀</a:t>
            </a:r>
            <a:r>
              <a:rPr lang="el-GR" sz="3200" i="1" dirty="0" smtClean="0"/>
              <a:t>διαμεριζόμενοι</a:t>
            </a:r>
            <a:r>
              <a:rPr lang="en-US" sz="3200" baseline="30000" dirty="0"/>
              <a:t>2</a:t>
            </a:r>
            <a:r>
              <a:rPr lang="el-GR" sz="3200" i="1" dirty="0" smtClean="0"/>
              <a:t> </a:t>
            </a:r>
            <a:r>
              <a:rPr lang="el-GR" sz="3200" b="1" i="1" dirty="0"/>
              <a:t>δὲ</a:t>
            </a:r>
            <a:r>
              <a:rPr lang="el-GR" sz="3200" i="1" dirty="0"/>
              <a:t> τὰ ἱμάτια </a:t>
            </a:r>
            <a:r>
              <a:rPr lang="el-GR" sz="3200" i="1" dirty="0" smtClean="0"/>
              <a:t>αὐτοῦ</a:t>
            </a:r>
            <a:endParaRPr lang="en-US" sz="3200" i="1" dirty="0" smtClean="0"/>
          </a:p>
          <a:p>
            <a:pPr marL="0" indent="0">
              <a:buNone/>
            </a:pPr>
            <a:r>
              <a:rPr lang="el-GR" sz="3200" i="1" dirty="0" smtClean="0"/>
              <a:t>⸁ἔβαλον </a:t>
            </a:r>
            <a:r>
              <a:rPr lang="el-GR" sz="3200" i="1" dirty="0"/>
              <a:t>⸀</a:t>
            </a:r>
            <a:r>
              <a:rPr lang="el-GR" sz="3200" i="1" baseline="30000" dirty="0"/>
              <a:t>1</a:t>
            </a:r>
            <a:r>
              <a:rPr lang="el-GR" sz="3200" i="1" dirty="0"/>
              <a:t>κλήρους</a:t>
            </a:r>
            <a:r>
              <a:rPr lang="el-GR" sz="3200" b="1" i="1" dirty="0"/>
              <a:t>. </a:t>
            </a:r>
          </a:p>
          <a:p>
            <a:endParaRPr lang="en-US" dirty="0"/>
          </a:p>
        </p:txBody>
      </p:sp>
    </p:spTree>
    <p:extLst>
      <p:ext uri="{BB962C8B-B14F-4D97-AF65-F5344CB8AC3E}">
        <p14:creationId xmlns:p14="http://schemas.microsoft.com/office/powerpoint/2010/main" val="362026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23:34 – Textual Criticism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Note the words enclosed in double brackets. This contains the so-called first words of Jesus from the cross. These words are missing in some texts and the double brackets indicate that the editors of Nestle Aland 28 do not believe they are original to the text.</a:t>
            </a:r>
          </a:p>
          <a:p>
            <a:pPr marL="0" indent="0">
              <a:buNone/>
            </a:pPr>
            <a:endParaRPr lang="en-US" dirty="0"/>
          </a:p>
          <a:p>
            <a:pPr marL="0" indent="0">
              <a:buNone/>
            </a:pPr>
            <a:r>
              <a:rPr lang="en-US" dirty="0" smtClean="0"/>
              <a:t>Which texts do not read these and which do? See text critical notes in text or on Logos.</a:t>
            </a:r>
          </a:p>
          <a:p>
            <a:pPr marL="0" indent="0">
              <a:buNone/>
            </a:pPr>
            <a:endParaRPr lang="en-US" dirty="0"/>
          </a:p>
          <a:p>
            <a:pPr marL="0" indent="0">
              <a:buNone/>
            </a:pPr>
            <a:r>
              <a:rPr lang="en-US" dirty="0" smtClean="0"/>
              <a:t>Two earlier witnesses (Papyrus 75 and Vaticanus/B) do not read these words. The original hand of one earlier witness (Aleph/Sinaiticus) does read the words. The second corrector of Aleph apparently deleted these words and then added </a:t>
            </a:r>
            <a:r>
              <a:rPr lang="en-US" smtClean="0"/>
              <a:t>them back.</a:t>
            </a:r>
            <a:endParaRPr lang="en-US" dirty="0" smtClean="0"/>
          </a:p>
        </p:txBody>
      </p:sp>
    </p:spTree>
    <p:extLst>
      <p:ext uri="{BB962C8B-B14F-4D97-AF65-F5344CB8AC3E}">
        <p14:creationId xmlns:p14="http://schemas.microsoft.com/office/powerpoint/2010/main" val="399186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23:32-33 – Grammar and Syntax</a:t>
            </a:r>
            <a:endParaRPr lang="en-US" dirty="0"/>
          </a:p>
        </p:txBody>
      </p:sp>
      <p:sp>
        <p:nvSpPr>
          <p:cNvPr id="3" name="Content Placeholder 2"/>
          <p:cNvSpPr>
            <a:spLocks noGrp="1"/>
          </p:cNvSpPr>
          <p:nvPr>
            <p:ph idx="1"/>
          </p:nvPr>
        </p:nvSpPr>
        <p:spPr/>
        <p:txBody>
          <a:bodyPr/>
          <a:lstStyle/>
          <a:p>
            <a:pPr marL="0" indent="0">
              <a:buNone/>
            </a:pPr>
            <a:r>
              <a:rPr lang="en-US" baseline="30000" dirty="0" smtClean="0"/>
              <a:t>1</a:t>
            </a:r>
            <a:r>
              <a:rPr lang="en-US" dirty="0" smtClean="0"/>
              <a:t> Imperfect verb: </a:t>
            </a:r>
            <a:r>
              <a:rPr lang="en-US" dirty="0"/>
              <a:t>What is the best way to translate it here</a:t>
            </a:r>
            <a:r>
              <a:rPr lang="en-US" dirty="0" smtClean="0"/>
              <a:t>?</a:t>
            </a:r>
            <a:endParaRPr lang="en-US" baseline="30000" dirty="0" smtClean="0"/>
          </a:p>
          <a:p>
            <a:pPr marL="0" indent="0">
              <a:buNone/>
            </a:pPr>
            <a:r>
              <a:rPr lang="en-US" baseline="30000" dirty="0" smtClean="0"/>
              <a:t>2</a:t>
            </a:r>
            <a:r>
              <a:rPr lang="en-US" dirty="0" smtClean="0"/>
              <a:t> Resolve participle</a:t>
            </a:r>
          </a:p>
          <a:p>
            <a:pPr marL="0" indent="0">
              <a:buNone/>
            </a:pPr>
            <a:r>
              <a:rPr lang="en-US" dirty="0"/>
              <a:t> </a:t>
            </a:r>
            <a:r>
              <a:rPr lang="en-US" dirty="0" smtClean="0"/>
              <a:t>  Parse: Present middle (deponent) masculine plural nominative</a:t>
            </a:r>
          </a:p>
          <a:p>
            <a:pPr marL="0" indent="0">
              <a:buNone/>
            </a:pPr>
            <a:r>
              <a:rPr lang="en-US" dirty="0"/>
              <a:t> </a:t>
            </a:r>
            <a:r>
              <a:rPr lang="en-US" dirty="0" smtClean="0"/>
              <a:t>  Referent: Subject of </a:t>
            </a:r>
            <a:r>
              <a:rPr lang="el-GR" i="1" dirty="0" smtClean="0"/>
              <a:t>ἔβαλον</a:t>
            </a:r>
            <a:r>
              <a:rPr lang="en-US" i="1" dirty="0" smtClean="0"/>
              <a:t> </a:t>
            </a:r>
            <a:r>
              <a:rPr lang="en-US" dirty="0" smtClean="0"/>
              <a:t>(“they”)</a:t>
            </a:r>
          </a:p>
          <a:p>
            <a:pPr marL="0" indent="0">
              <a:buNone/>
            </a:pPr>
            <a:r>
              <a:rPr lang="en-US" dirty="0"/>
              <a:t> </a:t>
            </a:r>
            <a:r>
              <a:rPr lang="en-US" dirty="0" smtClean="0"/>
              <a:t>  Position: Predicate – introduces temporal clause</a:t>
            </a:r>
          </a:p>
          <a:p>
            <a:pPr marL="0" indent="0">
              <a:buNone/>
            </a:pPr>
            <a:r>
              <a:rPr lang="en-US" dirty="0"/>
              <a:t> </a:t>
            </a:r>
            <a:r>
              <a:rPr lang="en-US" dirty="0" smtClean="0"/>
              <a:t>  Relative time: Same time as main verb – introduce with “while.”</a:t>
            </a:r>
            <a:endParaRPr lang="en-US" dirty="0"/>
          </a:p>
        </p:txBody>
      </p:sp>
    </p:spTree>
    <p:extLst>
      <p:ext uri="{BB962C8B-B14F-4D97-AF65-F5344CB8AC3E}">
        <p14:creationId xmlns:p14="http://schemas.microsoft.com/office/powerpoint/2010/main" val="3324876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23:35 – Vocabulary</a:t>
            </a:r>
            <a:endParaRPr lang="en-US" dirty="0"/>
          </a:p>
        </p:txBody>
      </p:sp>
      <p:sp>
        <p:nvSpPr>
          <p:cNvPr id="3" name="Content Placeholder 2"/>
          <p:cNvSpPr>
            <a:spLocks noGrp="1"/>
          </p:cNvSpPr>
          <p:nvPr>
            <p:ph idx="1"/>
          </p:nvPr>
        </p:nvSpPr>
        <p:spPr/>
        <p:txBody>
          <a:bodyPr/>
          <a:lstStyle/>
          <a:p>
            <a:r>
              <a:rPr lang="el-GR" dirty="0" smtClean="0"/>
              <a:t>ἐκμυκτηρίζω</a:t>
            </a:r>
            <a:r>
              <a:rPr lang="en-US" dirty="0" smtClean="0"/>
              <a:t> – I ridicule/sneer</a:t>
            </a:r>
            <a:endParaRPr lang="en-US" dirty="0"/>
          </a:p>
        </p:txBody>
      </p:sp>
    </p:spTree>
    <p:extLst>
      <p:ext uri="{BB962C8B-B14F-4D97-AF65-F5344CB8AC3E}">
        <p14:creationId xmlns:p14="http://schemas.microsoft.com/office/powerpoint/2010/main" val="3691258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23:35</a:t>
            </a:r>
            <a:endParaRPr lang="en-US" dirty="0"/>
          </a:p>
        </p:txBody>
      </p:sp>
      <p:sp>
        <p:nvSpPr>
          <p:cNvPr id="3" name="Content Placeholder 2"/>
          <p:cNvSpPr>
            <a:spLocks noGrp="1"/>
          </p:cNvSpPr>
          <p:nvPr>
            <p:ph idx="1"/>
          </p:nvPr>
        </p:nvSpPr>
        <p:spPr/>
        <p:txBody>
          <a:bodyPr/>
          <a:lstStyle/>
          <a:p>
            <a:pPr marL="0" indent="0">
              <a:buNone/>
            </a:pPr>
            <a:r>
              <a:rPr lang="el-GR" sz="3600" baseline="30000" dirty="0"/>
              <a:t>35</a:t>
            </a:r>
            <a:r>
              <a:rPr lang="el-GR" sz="3600" dirty="0"/>
              <a:t> </a:t>
            </a:r>
            <a:r>
              <a:rPr lang="el-GR" sz="3600" b="1" dirty="0"/>
              <a:t>Καὶ </a:t>
            </a:r>
            <a:r>
              <a:rPr lang="el-GR" sz="3600" dirty="0" smtClean="0"/>
              <a:t>εἱστήκει</a:t>
            </a:r>
            <a:r>
              <a:rPr lang="en-US" sz="3600" baseline="30000" dirty="0" smtClean="0"/>
              <a:t>1</a:t>
            </a:r>
            <a:r>
              <a:rPr lang="el-GR" sz="3600" dirty="0" smtClean="0"/>
              <a:t> </a:t>
            </a:r>
            <a:r>
              <a:rPr lang="el-GR" sz="3600" dirty="0"/>
              <a:t>ὁ λαὸς </a:t>
            </a:r>
            <a:r>
              <a:rPr lang="el-GR" sz="3600" dirty="0" smtClean="0"/>
              <a:t>θεωρῶν</a:t>
            </a:r>
            <a:r>
              <a:rPr lang="en-US" sz="3600" dirty="0" smtClean="0"/>
              <a:t>.</a:t>
            </a:r>
            <a:r>
              <a:rPr lang="en-US" sz="3600" baseline="30000" dirty="0"/>
              <a:t>2</a:t>
            </a:r>
            <a:endParaRPr lang="en-US" sz="3600" dirty="0"/>
          </a:p>
          <a:p>
            <a:pPr marL="0" indent="0">
              <a:buNone/>
            </a:pPr>
            <a:r>
              <a:rPr lang="el-GR" sz="3600" dirty="0" smtClean="0"/>
              <a:t>ἐξεμυκτήριζον</a:t>
            </a:r>
            <a:r>
              <a:rPr lang="en-US" sz="3600" baseline="30000" dirty="0" smtClean="0"/>
              <a:t>3</a:t>
            </a:r>
            <a:r>
              <a:rPr lang="el-GR" sz="3600" dirty="0" smtClean="0"/>
              <a:t> </a:t>
            </a:r>
            <a:r>
              <a:rPr lang="el-GR" sz="3600" b="1" dirty="0"/>
              <a:t>δὲ</a:t>
            </a:r>
            <a:r>
              <a:rPr lang="el-GR" sz="3600" dirty="0"/>
              <a:t> ⸂καὶ οἱ ἄρχοντες⸃ </a:t>
            </a:r>
            <a:r>
              <a:rPr lang="el-GR" sz="3600" dirty="0" smtClean="0"/>
              <a:t>λέγοντες·</a:t>
            </a:r>
            <a:endParaRPr lang="en-US" sz="3600" dirty="0" smtClean="0"/>
          </a:p>
          <a:p>
            <a:pPr marL="0" indent="0">
              <a:buNone/>
            </a:pPr>
            <a:r>
              <a:rPr lang="en-US" sz="3600" dirty="0"/>
              <a:t>	</a:t>
            </a:r>
            <a:r>
              <a:rPr lang="el-GR" sz="3600" dirty="0" smtClean="0"/>
              <a:t>ἄλλους </a:t>
            </a:r>
            <a:r>
              <a:rPr lang="el-GR" sz="3600" dirty="0"/>
              <a:t>⸄</a:t>
            </a:r>
            <a:r>
              <a:rPr lang="el-GR" sz="3600" dirty="0" smtClean="0"/>
              <a:t>ἔσωσεν,</a:t>
            </a:r>
            <a:endParaRPr lang="en-US" sz="3600" dirty="0" smtClean="0"/>
          </a:p>
          <a:p>
            <a:pPr marL="0" indent="0">
              <a:buNone/>
            </a:pPr>
            <a:r>
              <a:rPr lang="en-US" sz="3600" dirty="0"/>
              <a:t>	</a:t>
            </a:r>
            <a:r>
              <a:rPr lang="el-GR" sz="3600" dirty="0" smtClean="0"/>
              <a:t>σωσάτω</a:t>
            </a:r>
            <a:r>
              <a:rPr lang="en-US" sz="3600" baseline="30000" dirty="0" smtClean="0"/>
              <a:t>4</a:t>
            </a:r>
            <a:r>
              <a:rPr lang="el-GR" sz="3600" dirty="0" smtClean="0"/>
              <a:t> ἑαυτόν,</a:t>
            </a:r>
            <a:r>
              <a:rPr lang="en-US" sz="3600" baseline="30000" dirty="0" smtClean="0"/>
              <a:t>5</a:t>
            </a:r>
            <a:endParaRPr lang="en-US" sz="3600" dirty="0" smtClean="0"/>
          </a:p>
          <a:p>
            <a:pPr marL="0" indent="0">
              <a:buNone/>
            </a:pPr>
            <a:r>
              <a:rPr lang="en-US" sz="3600" dirty="0"/>
              <a:t>	 </a:t>
            </a:r>
            <a:r>
              <a:rPr lang="en-US" sz="3600" dirty="0" smtClean="0"/>
              <a:t>   </a:t>
            </a:r>
            <a:r>
              <a:rPr lang="el-GR" sz="3600" b="1" dirty="0" smtClean="0"/>
              <a:t>εἰ</a:t>
            </a:r>
            <a:r>
              <a:rPr lang="el-GR" sz="3600" dirty="0" smtClean="0"/>
              <a:t> </a:t>
            </a:r>
            <a:r>
              <a:rPr lang="el-GR" sz="3600" dirty="0"/>
              <a:t>οὗτός ἐστιν ὁ χριστὸς τοῦ θεοῦ⸅ ὁ </a:t>
            </a:r>
            <a:r>
              <a:rPr lang="el-GR" sz="3600" dirty="0" smtClean="0"/>
              <a:t>ἐκλεκτός</a:t>
            </a:r>
            <a:r>
              <a:rPr lang="en-US" sz="3600" dirty="0" smtClean="0"/>
              <a:t>.</a:t>
            </a:r>
            <a:r>
              <a:rPr lang="en-US" sz="3600" baseline="30000" dirty="0" smtClean="0"/>
              <a:t>6</a:t>
            </a:r>
            <a:endParaRPr lang="el-GR" sz="3600" dirty="0"/>
          </a:p>
          <a:p>
            <a:endParaRPr lang="en-US" dirty="0"/>
          </a:p>
        </p:txBody>
      </p:sp>
    </p:spTree>
    <p:extLst>
      <p:ext uri="{BB962C8B-B14F-4D97-AF65-F5344CB8AC3E}">
        <p14:creationId xmlns:p14="http://schemas.microsoft.com/office/powerpoint/2010/main" val="2929873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23:35 – </a:t>
            </a:r>
            <a:r>
              <a:rPr lang="en-US" dirty="0" smtClean="0"/>
              <a:t>Grammar and Syntax</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aseline="30000" dirty="0"/>
              <a:t>1</a:t>
            </a:r>
            <a:r>
              <a:rPr lang="en-US" dirty="0"/>
              <a:t> </a:t>
            </a:r>
            <a:r>
              <a:rPr lang="en-US" dirty="0" smtClean="0"/>
              <a:t>Pluperfect of </a:t>
            </a:r>
            <a:r>
              <a:rPr lang="el-GR" dirty="0" smtClean="0"/>
              <a:t>ἵστημι </a:t>
            </a:r>
            <a:r>
              <a:rPr lang="en-US" dirty="0" smtClean="0"/>
              <a:t>functions as imperfect. What is the best way to translate it here?</a:t>
            </a:r>
            <a:endParaRPr lang="en-US" baseline="30000" dirty="0" smtClean="0"/>
          </a:p>
          <a:p>
            <a:pPr marL="0" indent="0">
              <a:buNone/>
            </a:pPr>
            <a:r>
              <a:rPr lang="en-US" baseline="30000" dirty="0"/>
              <a:t>2</a:t>
            </a:r>
            <a:r>
              <a:rPr lang="en-US" dirty="0" smtClean="0"/>
              <a:t> Attendant circumstance participle, here following a verb of non-motion (</a:t>
            </a:r>
            <a:r>
              <a:rPr lang="el-GR" dirty="0" smtClean="0"/>
              <a:t>εἱστήκει</a:t>
            </a:r>
            <a:r>
              <a:rPr lang="en-US" dirty="0" smtClean="0"/>
              <a:t>). Present participle in nominative case and predicate position.</a:t>
            </a:r>
          </a:p>
          <a:p>
            <a:pPr marL="0" indent="0">
              <a:buNone/>
            </a:pPr>
            <a:r>
              <a:rPr lang="en-US" baseline="30000" dirty="0"/>
              <a:t>3</a:t>
            </a:r>
            <a:r>
              <a:rPr lang="en-US" dirty="0" smtClean="0"/>
              <a:t> Imperfect verb: What </a:t>
            </a:r>
            <a:r>
              <a:rPr lang="en-US" dirty="0"/>
              <a:t>is the best way to translate it here</a:t>
            </a:r>
            <a:r>
              <a:rPr lang="en-US" dirty="0" smtClean="0"/>
              <a:t>?</a:t>
            </a:r>
          </a:p>
          <a:p>
            <a:pPr marL="0" indent="0">
              <a:buNone/>
            </a:pPr>
            <a:r>
              <a:rPr lang="en-US" baseline="30000" dirty="0"/>
              <a:t>4</a:t>
            </a:r>
            <a:r>
              <a:rPr lang="en-US" dirty="0" smtClean="0"/>
              <a:t> Aorist imperative active 3</a:t>
            </a:r>
            <a:r>
              <a:rPr lang="en-US" baseline="30000" dirty="0" smtClean="0"/>
              <a:t>rd</a:t>
            </a:r>
            <a:r>
              <a:rPr lang="en-US" dirty="0" smtClean="0"/>
              <a:t> person singular</a:t>
            </a:r>
          </a:p>
          <a:p>
            <a:pPr marL="0" indent="0">
              <a:buNone/>
            </a:pPr>
            <a:r>
              <a:rPr lang="en-US" baseline="30000" dirty="0"/>
              <a:t>5</a:t>
            </a:r>
            <a:r>
              <a:rPr lang="en-US" dirty="0" smtClean="0"/>
              <a:t> Reflexive pronoun</a:t>
            </a:r>
          </a:p>
          <a:p>
            <a:pPr marL="0" indent="0">
              <a:buNone/>
            </a:pPr>
            <a:r>
              <a:rPr lang="en-US" baseline="30000" dirty="0" smtClean="0"/>
              <a:t>6 </a:t>
            </a:r>
            <a:r>
              <a:rPr lang="en-US" dirty="0" smtClean="0"/>
              <a:t>Present simple particular conditional sentence – assume the truth of the if-clause for the sake of the argument.</a:t>
            </a:r>
            <a:endParaRPr lang="en-US" dirty="0"/>
          </a:p>
        </p:txBody>
      </p:sp>
    </p:spTree>
    <p:extLst>
      <p:ext uri="{BB962C8B-B14F-4D97-AF65-F5344CB8AC3E}">
        <p14:creationId xmlns:p14="http://schemas.microsoft.com/office/powerpoint/2010/main" val="4076658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23:36-38 – Vocabulary </a:t>
            </a:r>
            <a:endParaRPr lang="en-US" dirty="0"/>
          </a:p>
        </p:txBody>
      </p:sp>
      <p:sp>
        <p:nvSpPr>
          <p:cNvPr id="3" name="Content Placeholder 2"/>
          <p:cNvSpPr>
            <a:spLocks noGrp="1"/>
          </p:cNvSpPr>
          <p:nvPr>
            <p:ph idx="1"/>
          </p:nvPr>
        </p:nvSpPr>
        <p:spPr/>
        <p:txBody>
          <a:bodyPr/>
          <a:lstStyle/>
          <a:p>
            <a:r>
              <a:rPr lang="el-GR" dirty="0" smtClean="0"/>
              <a:t>ἐμπαίζω</a:t>
            </a:r>
            <a:r>
              <a:rPr lang="en-US" dirty="0" smtClean="0"/>
              <a:t> – I mock/ridicule</a:t>
            </a:r>
          </a:p>
          <a:p>
            <a:r>
              <a:rPr lang="el-GR" dirty="0" smtClean="0"/>
              <a:t>ὄξος</a:t>
            </a:r>
            <a:r>
              <a:rPr lang="en-US" dirty="0" smtClean="0"/>
              <a:t> – sour wine</a:t>
            </a:r>
          </a:p>
          <a:p>
            <a:r>
              <a:rPr lang="el-GR" dirty="0" smtClean="0"/>
              <a:t>ἐπιγραφή</a:t>
            </a:r>
            <a:r>
              <a:rPr lang="en-US" dirty="0" smtClean="0"/>
              <a:t> - inscription</a:t>
            </a:r>
            <a:endParaRPr lang="en-US" dirty="0"/>
          </a:p>
        </p:txBody>
      </p:sp>
    </p:spTree>
    <p:extLst>
      <p:ext uri="{BB962C8B-B14F-4D97-AF65-F5344CB8AC3E}">
        <p14:creationId xmlns:p14="http://schemas.microsoft.com/office/powerpoint/2010/main" val="2345167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23:36-38</a:t>
            </a:r>
            <a:endParaRPr lang="en-US" dirty="0"/>
          </a:p>
        </p:txBody>
      </p:sp>
      <p:sp>
        <p:nvSpPr>
          <p:cNvPr id="3" name="Content Placeholder 2"/>
          <p:cNvSpPr>
            <a:spLocks noGrp="1"/>
          </p:cNvSpPr>
          <p:nvPr>
            <p:ph idx="1"/>
          </p:nvPr>
        </p:nvSpPr>
        <p:spPr/>
        <p:txBody>
          <a:bodyPr>
            <a:normAutofit/>
          </a:bodyPr>
          <a:lstStyle/>
          <a:p>
            <a:pPr marL="0" indent="0">
              <a:buNone/>
            </a:pPr>
            <a:r>
              <a:rPr lang="el-GR" baseline="30000" dirty="0"/>
              <a:t>36</a:t>
            </a:r>
            <a:r>
              <a:rPr lang="el-GR" dirty="0"/>
              <a:t> </a:t>
            </a:r>
            <a:r>
              <a:rPr lang="el-GR" dirty="0"/>
              <a:t>⸀ἐνέπαιξαν </a:t>
            </a:r>
            <a:r>
              <a:rPr lang="el-GR" b="1" dirty="0"/>
              <a:t>δὲ</a:t>
            </a:r>
            <a:r>
              <a:rPr lang="el-GR" dirty="0"/>
              <a:t> αὐτῷ καὶ οἱ </a:t>
            </a:r>
            <a:r>
              <a:rPr lang="el-GR" dirty="0" smtClean="0"/>
              <a:t>στρατιῶται</a:t>
            </a:r>
            <a:endParaRPr lang="en-US" dirty="0" smtClean="0"/>
          </a:p>
          <a:p>
            <a:pPr marL="0" indent="0">
              <a:buNone/>
            </a:pPr>
            <a:r>
              <a:rPr lang="en-US" dirty="0" smtClean="0"/>
              <a:t>	</a:t>
            </a:r>
            <a:r>
              <a:rPr lang="el-GR" dirty="0" smtClean="0"/>
              <a:t>προσερχόμενοι,</a:t>
            </a:r>
            <a:r>
              <a:rPr lang="en-US" baseline="30000" dirty="0" smtClean="0"/>
              <a:t>1</a:t>
            </a:r>
            <a:endParaRPr lang="en-US" dirty="0"/>
          </a:p>
          <a:p>
            <a:pPr marL="0" indent="0">
              <a:buNone/>
            </a:pPr>
            <a:r>
              <a:rPr lang="en-US" dirty="0" smtClean="0"/>
              <a:t>	</a:t>
            </a:r>
            <a:r>
              <a:rPr lang="el-GR" dirty="0" smtClean="0"/>
              <a:t>⸂</a:t>
            </a:r>
            <a:r>
              <a:rPr lang="el-GR" dirty="0"/>
              <a:t>ὄξος </a:t>
            </a:r>
            <a:r>
              <a:rPr lang="el-GR" dirty="0" smtClean="0"/>
              <a:t>προσφέροντες</a:t>
            </a:r>
            <a:r>
              <a:rPr lang="en-US" baseline="30000" dirty="0" smtClean="0"/>
              <a:t>1 </a:t>
            </a:r>
            <a:r>
              <a:rPr lang="el-GR" dirty="0" smtClean="0"/>
              <a:t>αὐτῷ⸃</a:t>
            </a:r>
            <a:endParaRPr lang="en-US" dirty="0" smtClean="0"/>
          </a:p>
          <a:p>
            <a:pPr marL="0" indent="0">
              <a:buNone/>
            </a:pPr>
            <a:r>
              <a:rPr lang="en-US" baseline="30000" dirty="0"/>
              <a:t>	</a:t>
            </a:r>
            <a:r>
              <a:rPr lang="el-GR" baseline="30000" dirty="0" smtClean="0"/>
              <a:t>37</a:t>
            </a:r>
            <a:r>
              <a:rPr lang="en-US" dirty="0" smtClean="0"/>
              <a:t> </a:t>
            </a:r>
            <a:r>
              <a:rPr lang="el-GR" dirty="0" smtClean="0"/>
              <a:t>⸂</a:t>
            </a:r>
            <a:r>
              <a:rPr lang="el-GR" b="1" dirty="0" smtClean="0"/>
              <a:t>καὶ</a:t>
            </a:r>
            <a:r>
              <a:rPr lang="el-GR" dirty="0" smtClean="0"/>
              <a:t> λέγοντες·</a:t>
            </a:r>
            <a:r>
              <a:rPr lang="en-US" baseline="30000" dirty="0" smtClean="0"/>
              <a:t>1</a:t>
            </a:r>
            <a:r>
              <a:rPr lang="el-GR" dirty="0" smtClean="0"/>
              <a:t> </a:t>
            </a:r>
            <a:endParaRPr lang="en-US" dirty="0" smtClean="0"/>
          </a:p>
          <a:p>
            <a:pPr marL="0" indent="0">
              <a:buNone/>
            </a:pPr>
            <a:r>
              <a:rPr lang="en-US" dirty="0" smtClean="0"/>
              <a:t>     </a:t>
            </a:r>
            <a:r>
              <a:rPr lang="en-US" b="1" dirty="0" smtClean="0"/>
              <a:t> </a:t>
            </a:r>
            <a:r>
              <a:rPr lang="el-GR" b="1" dirty="0" smtClean="0"/>
              <a:t>εἰ </a:t>
            </a:r>
            <a:r>
              <a:rPr lang="el-GR" dirty="0"/>
              <a:t>σὺ εἶ⸃ ὁ βασιλεὺς τῶν Ἰουδαίων</a:t>
            </a:r>
            <a:r>
              <a:rPr lang="el-GR" dirty="0" smtClean="0"/>
              <a:t>,</a:t>
            </a:r>
            <a:endParaRPr lang="en-US" dirty="0" smtClean="0"/>
          </a:p>
          <a:p>
            <a:pPr marL="0" indent="0">
              <a:buNone/>
            </a:pPr>
            <a:r>
              <a:rPr lang="el-GR" dirty="0" smtClean="0"/>
              <a:t>⸄</a:t>
            </a:r>
            <a:r>
              <a:rPr lang="el-GR" dirty="0"/>
              <a:t>σῶσον </a:t>
            </a:r>
            <a:r>
              <a:rPr lang="el-GR" dirty="0" smtClean="0"/>
              <a:t>σεαυτόν⸅</a:t>
            </a:r>
            <a:r>
              <a:rPr lang="en-US" baseline="30000" dirty="0" smtClean="0"/>
              <a:t>2</a:t>
            </a:r>
            <a:r>
              <a:rPr lang="el-GR" dirty="0" smtClean="0"/>
              <a:t>.</a:t>
            </a:r>
            <a:r>
              <a:rPr lang="en-US" baseline="30000" dirty="0" smtClean="0"/>
              <a:t>3</a:t>
            </a:r>
            <a:endParaRPr lang="en-US" dirty="0" smtClean="0"/>
          </a:p>
          <a:p>
            <a:pPr marL="0" indent="0">
              <a:buNone/>
            </a:pPr>
            <a:r>
              <a:rPr lang="el-GR" baseline="30000" dirty="0" smtClean="0"/>
              <a:t>38</a:t>
            </a:r>
            <a:r>
              <a:rPr lang="el-GR" dirty="0"/>
              <a:t> ἦν </a:t>
            </a:r>
            <a:r>
              <a:rPr lang="el-GR" b="1" dirty="0"/>
              <a:t>δὲ</a:t>
            </a:r>
            <a:r>
              <a:rPr lang="el-GR" dirty="0"/>
              <a:t> καὶ ἐπιγραφὴ ⸂ἐπʼ αὐτῷ⸃· </a:t>
            </a:r>
          </a:p>
          <a:p>
            <a:pPr marL="0" indent="0">
              <a:buNone/>
            </a:pPr>
            <a:r>
              <a:rPr lang="el-GR" dirty="0" smtClean="0"/>
              <a:t>⸄ὁ </a:t>
            </a:r>
            <a:r>
              <a:rPr lang="el-GR" dirty="0"/>
              <a:t>βασιλεὺς τῶν Ἰουδαίων οὗτος</a:t>
            </a:r>
            <a:r>
              <a:rPr lang="el-GR" dirty="0" smtClean="0"/>
              <a:t>⸅.</a:t>
            </a:r>
            <a:endParaRPr lang="el-GR" dirty="0"/>
          </a:p>
          <a:p>
            <a:pPr marL="0" indent="0">
              <a:buNone/>
            </a:pPr>
            <a:endParaRPr lang="el-GR" dirty="0"/>
          </a:p>
        </p:txBody>
      </p:sp>
    </p:spTree>
    <p:extLst>
      <p:ext uri="{BB962C8B-B14F-4D97-AF65-F5344CB8AC3E}">
        <p14:creationId xmlns:p14="http://schemas.microsoft.com/office/powerpoint/2010/main" val="2868411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23:36-38 – </a:t>
            </a:r>
            <a:r>
              <a:rPr lang="en-US" dirty="0" smtClean="0"/>
              <a:t>Grammar and Syntax</a:t>
            </a:r>
            <a:endParaRPr lang="en-US" dirty="0"/>
          </a:p>
        </p:txBody>
      </p:sp>
      <p:sp>
        <p:nvSpPr>
          <p:cNvPr id="3" name="Content Placeholder 2"/>
          <p:cNvSpPr>
            <a:spLocks noGrp="1"/>
          </p:cNvSpPr>
          <p:nvPr>
            <p:ph idx="1"/>
          </p:nvPr>
        </p:nvSpPr>
        <p:spPr/>
        <p:txBody>
          <a:bodyPr/>
          <a:lstStyle/>
          <a:p>
            <a:pPr marL="0" indent="0">
              <a:buNone/>
            </a:pPr>
            <a:r>
              <a:rPr lang="en-US" baseline="30000" dirty="0" smtClean="0"/>
              <a:t>1</a:t>
            </a:r>
            <a:r>
              <a:rPr lang="en-US" dirty="0" smtClean="0"/>
              <a:t> Three present participles in predicate position indicating action taking place at the same time as the main verb </a:t>
            </a:r>
            <a:r>
              <a:rPr lang="el-GR" dirty="0"/>
              <a:t>ἐνέπαιξαν</a:t>
            </a:r>
            <a:r>
              <a:rPr lang="en-US" dirty="0" smtClean="0"/>
              <a:t>.</a:t>
            </a:r>
          </a:p>
          <a:p>
            <a:pPr marL="0" indent="0">
              <a:buNone/>
            </a:pPr>
            <a:r>
              <a:rPr lang="en-US" baseline="30000" dirty="0" smtClean="0"/>
              <a:t>2</a:t>
            </a:r>
            <a:r>
              <a:rPr lang="en-US" dirty="0" smtClean="0"/>
              <a:t> </a:t>
            </a:r>
            <a:r>
              <a:rPr lang="en-US" dirty="0"/>
              <a:t>Reflexive pronoun</a:t>
            </a:r>
          </a:p>
          <a:p>
            <a:pPr marL="0" indent="0">
              <a:buNone/>
            </a:pPr>
            <a:r>
              <a:rPr lang="en-US" baseline="30000" dirty="0" smtClean="0"/>
              <a:t>3 </a:t>
            </a:r>
            <a:r>
              <a:rPr lang="en-US" dirty="0"/>
              <a:t>Present simple particular conditional sentence – assume the truth of the if-clause for the sake of the argument.</a:t>
            </a:r>
          </a:p>
          <a:p>
            <a:endParaRPr lang="en-US" dirty="0"/>
          </a:p>
          <a:p>
            <a:endParaRPr lang="en-US" dirty="0"/>
          </a:p>
        </p:txBody>
      </p:sp>
    </p:spTree>
    <p:extLst>
      <p:ext uri="{BB962C8B-B14F-4D97-AF65-F5344CB8AC3E}">
        <p14:creationId xmlns:p14="http://schemas.microsoft.com/office/powerpoint/2010/main" val="2564258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23:39 – Vocabulary</a:t>
            </a:r>
            <a:endParaRPr lang="en-US" dirty="0"/>
          </a:p>
        </p:txBody>
      </p:sp>
      <p:sp>
        <p:nvSpPr>
          <p:cNvPr id="3" name="Content Placeholder 2"/>
          <p:cNvSpPr>
            <a:spLocks noGrp="1"/>
          </p:cNvSpPr>
          <p:nvPr>
            <p:ph idx="1"/>
          </p:nvPr>
        </p:nvSpPr>
        <p:spPr/>
        <p:txBody>
          <a:bodyPr/>
          <a:lstStyle/>
          <a:p>
            <a:r>
              <a:rPr lang="el-GR" dirty="0" smtClean="0"/>
              <a:t>κρεμάννυμι</a:t>
            </a:r>
            <a:r>
              <a:rPr lang="en-US" dirty="0" smtClean="0"/>
              <a:t> – I hang</a:t>
            </a:r>
          </a:p>
          <a:p>
            <a:endParaRPr lang="en-US" dirty="0"/>
          </a:p>
        </p:txBody>
      </p:sp>
    </p:spTree>
    <p:extLst>
      <p:ext uri="{BB962C8B-B14F-4D97-AF65-F5344CB8AC3E}">
        <p14:creationId xmlns:p14="http://schemas.microsoft.com/office/powerpoint/2010/main" val="5933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Assignment: Do This First before You Continue</a:t>
            </a:r>
            <a:endParaRPr lang="en-US" dirty="0"/>
          </a:p>
        </p:txBody>
      </p:sp>
      <p:sp>
        <p:nvSpPr>
          <p:cNvPr id="3" name="Content Placeholder 2"/>
          <p:cNvSpPr>
            <a:spLocks noGrp="1"/>
          </p:cNvSpPr>
          <p:nvPr>
            <p:ph idx="1"/>
          </p:nvPr>
        </p:nvSpPr>
        <p:spPr/>
        <p:txBody>
          <a:bodyPr>
            <a:normAutofit/>
          </a:bodyPr>
          <a:lstStyle/>
          <a:p>
            <a:r>
              <a:rPr lang="en-US" dirty="0" smtClean="0"/>
              <a:t>As you have time</a:t>
            </a:r>
            <a:r>
              <a:rPr lang="el-GR" dirty="0" smtClean="0"/>
              <a:t>,</a:t>
            </a:r>
            <a:r>
              <a:rPr lang="en-US" dirty="0" smtClean="0"/>
              <a:t> read through the Greek text of Luke 23:27-43. </a:t>
            </a:r>
            <a:r>
              <a:rPr lang="en-US" dirty="0" smtClean="0"/>
              <a:t>Yet i</a:t>
            </a:r>
            <a:r>
              <a:rPr lang="en-US" dirty="0" smtClean="0"/>
              <a:t>f you do not have time to read the entire passage, </a:t>
            </a:r>
            <a:r>
              <a:rPr lang="en-US" b="1" i="1" dirty="0" smtClean="0"/>
              <a:t>focus in particular upon 23:35-43</a:t>
            </a:r>
            <a:r>
              <a:rPr lang="en-US" dirty="0" smtClean="0"/>
              <a:t>.</a:t>
            </a:r>
          </a:p>
          <a:p>
            <a:r>
              <a:rPr lang="en-US" dirty="0" smtClean="0"/>
              <a:t>As you read, take note of any imperfect tense verbs. See the handout provided to review the possible translations of the imperfect tense (or consult p. 60 of </a:t>
            </a:r>
            <a:r>
              <a:rPr lang="en-US" i="1" dirty="0" smtClean="0"/>
              <a:t>Fundamental Greek Grammar</a:t>
            </a:r>
            <a:r>
              <a:rPr lang="en-US" dirty="0" smtClean="0"/>
              <a:t>).</a:t>
            </a:r>
          </a:p>
          <a:p>
            <a:r>
              <a:rPr lang="en-US" dirty="0" smtClean="0"/>
              <a:t>As you read, take note of any conditional sentences. See the handout provided to review how to identify conditional sentences (or consult chapter 39 </a:t>
            </a:r>
            <a:r>
              <a:rPr lang="en-US" dirty="0" smtClean="0"/>
              <a:t>of </a:t>
            </a:r>
            <a:r>
              <a:rPr lang="en-US" i="1" dirty="0"/>
              <a:t>Fundamental Greek Grammar</a:t>
            </a:r>
            <a:r>
              <a:rPr lang="en-US" dirty="0" smtClean="0"/>
              <a:t>).</a:t>
            </a:r>
            <a:endParaRPr lang="en-US" dirty="0"/>
          </a:p>
        </p:txBody>
      </p:sp>
    </p:spTree>
    <p:extLst>
      <p:ext uri="{BB962C8B-B14F-4D97-AF65-F5344CB8AC3E}">
        <p14:creationId xmlns:p14="http://schemas.microsoft.com/office/powerpoint/2010/main" val="1560700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23:39</a:t>
            </a:r>
            <a:endParaRPr lang="en-US" dirty="0"/>
          </a:p>
        </p:txBody>
      </p:sp>
      <p:sp>
        <p:nvSpPr>
          <p:cNvPr id="3" name="Content Placeholder 2"/>
          <p:cNvSpPr>
            <a:spLocks noGrp="1"/>
          </p:cNvSpPr>
          <p:nvPr>
            <p:ph idx="1"/>
          </p:nvPr>
        </p:nvSpPr>
        <p:spPr/>
        <p:txBody>
          <a:bodyPr/>
          <a:lstStyle/>
          <a:p>
            <a:pPr marL="0" indent="0">
              <a:buNone/>
            </a:pPr>
            <a:r>
              <a:rPr lang="el-GR" baseline="30000" dirty="0"/>
              <a:t>39</a:t>
            </a:r>
            <a:r>
              <a:rPr lang="el-GR" dirty="0"/>
              <a:t> Εἷς </a:t>
            </a:r>
            <a:r>
              <a:rPr lang="el-GR" b="1" dirty="0"/>
              <a:t>δὲ</a:t>
            </a:r>
            <a:r>
              <a:rPr lang="el-GR" dirty="0"/>
              <a:t> τῶν °</a:t>
            </a:r>
            <a:r>
              <a:rPr lang="el-GR" dirty="0" smtClean="0"/>
              <a:t>κρεμασθέντων</a:t>
            </a:r>
            <a:r>
              <a:rPr lang="en-US" baseline="30000" dirty="0" smtClean="0"/>
              <a:t>1</a:t>
            </a:r>
            <a:r>
              <a:rPr lang="el-GR" dirty="0" smtClean="0"/>
              <a:t> </a:t>
            </a:r>
            <a:r>
              <a:rPr lang="el-GR" dirty="0"/>
              <a:t>κακούργων </a:t>
            </a:r>
            <a:r>
              <a:rPr lang="el-GR" dirty="0" smtClean="0"/>
              <a:t>ἐβλασφήμει</a:t>
            </a:r>
            <a:r>
              <a:rPr lang="en-US" baseline="30000" dirty="0" smtClean="0"/>
              <a:t>2</a:t>
            </a:r>
            <a:r>
              <a:rPr lang="el-GR" dirty="0" smtClean="0"/>
              <a:t> </a:t>
            </a:r>
            <a:r>
              <a:rPr lang="el-GR" dirty="0"/>
              <a:t>αὐτὸν °</a:t>
            </a:r>
            <a:r>
              <a:rPr lang="el-GR" baseline="30000" dirty="0"/>
              <a:t>1</a:t>
            </a:r>
            <a:r>
              <a:rPr lang="el-GR" dirty="0"/>
              <a:t>λέγων</a:t>
            </a:r>
            <a:r>
              <a:rPr lang="el-GR" dirty="0" smtClean="0"/>
              <a:t>· </a:t>
            </a:r>
            <a:endParaRPr lang="en-US" dirty="0" smtClean="0"/>
          </a:p>
          <a:p>
            <a:pPr marL="0" indent="0">
              <a:buNone/>
            </a:pPr>
            <a:r>
              <a:rPr lang="en-US" dirty="0"/>
              <a:t>	</a:t>
            </a:r>
            <a:r>
              <a:rPr lang="el-GR" dirty="0" smtClean="0"/>
              <a:t>⸋⸀οὐχὶ</a:t>
            </a:r>
            <a:r>
              <a:rPr lang="en-US" baseline="30000" dirty="0" smtClean="0"/>
              <a:t>3</a:t>
            </a:r>
            <a:r>
              <a:rPr lang="el-GR" dirty="0" smtClean="0"/>
              <a:t> </a:t>
            </a:r>
            <a:r>
              <a:rPr lang="el-GR" dirty="0"/>
              <a:t>σὺ εἶ ὁ </a:t>
            </a:r>
            <a:r>
              <a:rPr lang="el-GR" dirty="0" smtClean="0"/>
              <a:t>χριστός;</a:t>
            </a:r>
            <a:endParaRPr lang="en-US" dirty="0" smtClean="0"/>
          </a:p>
          <a:p>
            <a:pPr marL="0" indent="0">
              <a:buNone/>
            </a:pPr>
            <a:r>
              <a:rPr lang="en-US" dirty="0"/>
              <a:t>	</a:t>
            </a:r>
            <a:r>
              <a:rPr lang="el-GR" dirty="0" smtClean="0"/>
              <a:t>σῶσον </a:t>
            </a:r>
            <a:r>
              <a:rPr lang="el-GR" dirty="0"/>
              <a:t>σεαυτὸν καὶ </a:t>
            </a:r>
            <a:r>
              <a:rPr lang="el-GR" dirty="0" smtClean="0"/>
              <a:t>ἡμᾶς.</a:t>
            </a:r>
            <a:r>
              <a:rPr lang="en-US" baseline="30000" dirty="0" smtClean="0"/>
              <a:t>4</a:t>
            </a:r>
            <a:r>
              <a:rPr lang="el-GR" dirty="0" smtClean="0"/>
              <a:t>⸌ </a:t>
            </a:r>
            <a:endParaRPr lang="el-GR" dirty="0"/>
          </a:p>
        </p:txBody>
      </p:sp>
    </p:spTree>
    <p:extLst>
      <p:ext uri="{BB962C8B-B14F-4D97-AF65-F5344CB8AC3E}">
        <p14:creationId xmlns:p14="http://schemas.microsoft.com/office/powerpoint/2010/main" val="2836881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23:39 – </a:t>
            </a:r>
            <a:r>
              <a:rPr lang="en-US" dirty="0" smtClean="0"/>
              <a:t>Grammar and Syntax</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1</a:t>
            </a:r>
            <a:r>
              <a:rPr lang="en-US" dirty="0" smtClean="0"/>
              <a:t> Resolve participle</a:t>
            </a:r>
          </a:p>
          <a:p>
            <a:pPr marL="0" indent="0">
              <a:buNone/>
            </a:pPr>
            <a:r>
              <a:rPr lang="en-US" dirty="0"/>
              <a:t> </a:t>
            </a:r>
            <a:r>
              <a:rPr lang="en-US" dirty="0" smtClean="0"/>
              <a:t>  Parse: Aorist passive masculine plural genitive</a:t>
            </a:r>
          </a:p>
          <a:p>
            <a:pPr marL="0" indent="0">
              <a:buNone/>
            </a:pPr>
            <a:r>
              <a:rPr lang="en-US" dirty="0"/>
              <a:t> </a:t>
            </a:r>
            <a:r>
              <a:rPr lang="en-US" dirty="0" smtClean="0"/>
              <a:t>  Referent: </a:t>
            </a:r>
            <a:r>
              <a:rPr lang="el-GR" dirty="0" smtClean="0"/>
              <a:t>κακούργων</a:t>
            </a:r>
            <a:endParaRPr lang="en-US" dirty="0" smtClean="0"/>
          </a:p>
          <a:p>
            <a:pPr marL="0" indent="0">
              <a:buNone/>
            </a:pPr>
            <a:r>
              <a:rPr lang="en-US" dirty="0"/>
              <a:t> </a:t>
            </a:r>
            <a:r>
              <a:rPr lang="en-US" dirty="0" smtClean="0"/>
              <a:t>  Position: Attributive – translate as relative clause/who-clause</a:t>
            </a:r>
          </a:p>
          <a:p>
            <a:pPr marL="0" indent="0">
              <a:buNone/>
            </a:pPr>
            <a:r>
              <a:rPr lang="en-US" dirty="0"/>
              <a:t> </a:t>
            </a:r>
            <a:r>
              <a:rPr lang="en-US" dirty="0" smtClean="0"/>
              <a:t>  Relative time: Aorist = one step back in time; translate a pluperfect</a:t>
            </a:r>
          </a:p>
          <a:p>
            <a:pPr marL="0" indent="0">
              <a:buNone/>
            </a:pPr>
            <a:r>
              <a:rPr lang="en-US" baseline="30000" dirty="0" smtClean="0"/>
              <a:t>2</a:t>
            </a:r>
            <a:r>
              <a:rPr lang="en-US" dirty="0" smtClean="0"/>
              <a:t> Imperfect tense. </a:t>
            </a:r>
            <a:r>
              <a:rPr lang="en-US" dirty="0"/>
              <a:t>What is the best way to translate it here?</a:t>
            </a:r>
          </a:p>
          <a:p>
            <a:pPr marL="0" indent="0">
              <a:buNone/>
            </a:pPr>
            <a:r>
              <a:rPr lang="en-US" baseline="30000" dirty="0" smtClean="0"/>
              <a:t>3</a:t>
            </a:r>
            <a:r>
              <a:rPr lang="en-US" dirty="0" smtClean="0"/>
              <a:t> </a:t>
            </a:r>
            <a:r>
              <a:rPr lang="el-GR" dirty="0" smtClean="0"/>
              <a:t>οὐχὶ</a:t>
            </a:r>
            <a:r>
              <a:rPr lang="en-US" dirty="0" smtClean="0"/>
              <a:t> introducing question expects the answer “yes,” though here is used sarcastically</a:t>
            </a:r>
          </a:p>
          <a:p>
            <a:pPr marL="0" indent="0">
              <a:buNone/>
            </a:pPr>
            <a:r>
              <a:rPr lang="en-US" baseline="30000" dirty="0" smtClean="0"/>
              <a:t>4 </a:t>
            </a:r>
            <a:r>
              <a:rPr lang="en-US" dirty="0" smtClean="0"/>
              <a:t>Present </a:t>
            </a:r>
            <a:r>
              <a:rPr lang="en-US" dirty="0"/>
              <a:t>simple particular conditional sentence – assume the truth of the if-clause for the sake of the argument.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54168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23:40-41 – Vocabulary</a:t>
            </a:r>
            <a:endParaRPr lang="en-US" dirty="0"/>
          </a:p>
        </p:txBody>
      </p:sp>
      <p:sp>
        <p:nvSpPr>
          <p:cNvPr id="3" name="Content Placeholder 2"/>
          <p:cNvSpPr>
            <a:spLocks noGrp="1"/>
          </p:cNvSpPr>
          <p:nvPr>
            <p:ph idx="1"/>
          </p:nvPr>
        </p:nvSpPr>
        <p:spPr/>
        <p:txBody>
          <a:bodyPr/>
          <a:lstStyle/>
          <a:p>
            <a:r>
              <a:rPr lang="el-GR" dirty="0" smtClean="0"/>
              <a:t>ἐπιτιμάω</a:t>
            </a:r>
            <a:r>
              <a:rPr lang="en-US" dirty="0" smtClean="0"/>
              <a:t> – I rebuke</a:t>
            </a:r>
          </a:p>
          <a:p>
            <a:r>
              <a:rPr lang="el-GR" dirty="0" smtClean="0"/>
              <a:t>φημί</a:t>
            </a:r>
            <a:r>
              <a:rPr lang="en-US" dirty="0" smtClean="0"/>
              <a:t> – I say</a:t>
            </a:r>
          </a:p>
          <a:p>
            <a:r>
              <a:rPr lang="el-GR" dirty="0" smtClean="0"/>
              <a:t>κρίμα</a:t>
            </a:r>
            <a:r>
              <a:rPr lang="en-US" dirty="0" smtClean="0"/>
              <a:t> - judgment</a:t>
            </a:r>
          </a:p>
          <a:p>
            <a:r>
              <a:rPr lang="el-GR" dirty="0" smtClean="0"/>
              <a:t>ἀπολαμβάνω</a:t>
            </a:r>
            <a:r>
              <a:rPr lang="en-US" dirty="0" smtClean="0"/>
              <a:t> – I receive</a:t>
            </a:r>
          </a:p>
          <a:p>
            <a:r>
              <a:rPr lang="el-GR" dirty="0" smtClean="0"/>
              <a:t>ἄτοπος</a:t>
            </a:r>
            <a:r>
              <a:rPr lang="en-US" dirty="0" smtClean="0"/>
              <a:t> – wrong</a:t>
            </a:r>
            <a:endParaRPr lang="en-US" dirty="0"/>
          </a:p>
        </p:txBody>
      </p:sp>
    </p:spTree>
    <p:extLst>
      <p:ext uri="{BB962C8B-B14F-4D97-AF65-F5344CB8AC3E}">
        <p14:creationId xmlns:p14="http://schemas.microsoft.com/office/powerpoint/2010/main" val="1535023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23:40-41</a:t>
            </a:r>
            <a:endParaRPr lang="en-US" dirty="0"/>
          </a:p>
        </p:txBody>
      </p:sp>
      <p:sp>
        <p:nvSpPr>
          <p:cNvPr id="3" name="Content Placeholder 2"/>
          <p:cNvSpPr>
            <a:spLocks noGrp="1"/>
          </p:cNvSpPr>
          <p:nvPr>
            <p:ph idx="1"/>
          </p:nvPr>
        </p:nvSpPr>
        <p:spPr/>
        <p:txBody>
          <a:bodyPr/>
          <a:lstStyle/>
          <a:p>
            <a:pPr marL="0" indent="0">
              <a:buNone/>
            </a:pPr>
            <a:r>
              <a:rPr lang="el-GR" baseline="30000" dirty="0"/>
              <a:t>40</a:t>
            </a:r>
            <a:r>
              <a:rPr lang="el-GR" dirty="0"/>
              <a:t> </a:t>
            </a:r>
            <a:r>
              <a:rPr lang="el-GR" dirty="0" smtClean="0"/>
              <a:t>ἀποκριθεὶς</a:t>
            </a:r>
            <a:r>
              <a:rPr lang="en-US" baseline="30000" dirty="0" smtClean="0"/>
              <a:t>1</a:t>
            </a:r>
            <a:r>
              <a:rPr lang="el-GR" dirty="0" smtClean="0"/>
              <a:t> </a:t>
            </a:r>
            <a:r>
              <a:rPr lang="el-GR" b="1" dirty="0"/>
              <a:t>δὲ</a:t>
            </a:r>
            <a:r>
              <a:rPr lang="el-GR" dirty="0"/>
              <a:t> ὁ ἕτερος </a:t>
            </a:r>
            <a:r>
              <a:rPr lang="el-GR" dirty="0" smtClean="0"/>
              <a:t>ἐπιτιμῶν</a:t>
            </a:r>
            <a:r>
              <a:rPr lang="en-US" baseline="30000" dirty="0"/>
              <a:t>2</a:t>
            </a:r>
            <a:r>
              <a:rPr lang="el-GR" dirty="0" smtClean="0"/>
              <a:t> </a:t>
            </a:r>
            <a:r>
              <a:rPr lang="el-GR" dirty="0"/>
              <a:t>αὐτῷ </a:t>
            </a:r>
            <a:r>
              <a:rPr lang="el-GR" dirty="0" smtClean="0"/>
              <a:t>ἔφη·</a:t>
            </a:r>
            <a:endParaRPr lang="en-US" dirty="0" smtClean="0"/>
          </a:p>
          <a:p>
            <a:pPr marL="0" indent="0">
              <a:buNone/>
            </a:pPr>
            <a:r>
              <a:rPr lang="en-US" dirty="0"/>
              <a:t>	</a:t>
            </a:r>
            <a:r>
              <a:rPr lang="el-GR" dirty="0" smtClean="0"/>
              <a:t>οὐδὲ </a:t>
            </a:r>
            <a:r>
              <a:rPr lang="el-GR" dirty="0"/>
              <a:t>φοβῇ σὺ τὸν </a:t>
            </a:r>
            <a:r>
              <a:rPr lang="el-GR" dirty="0" smtClean="0"/>
              <a:t>θεόν,</a:t>
            </a:r>
            <a:endParaRPr lang="en-US" dirty="0" smtClean="0"/>
          </a:p>
          <a:p>
            <a:pPr marL="0" indent="0">
              <a:buNone/>
            </a:pPr>
            <a:r>
              <a:rPr lang="en-US" dirty="0"/>
              <a:t>	 </a:t>
            </a:r>
            <a:r>
              <a:rPr lang="en-US" dirty="0" smtClean="0"/>
              <a:t>    </a:t>
            </a:r>
            <a:r>
              <a:rPr lang="el-GR" b="1" dirty="0" smtClean="0"/>
              <a:t>ὅτι</a:t>
            </a:r>
            <a:r>
              <a:rPr lang="el-GR" dirty="0" smtClean="0"/>
              <a:t> </a:t>
            </a:r>
            <a:r>
              <a:rPr lang="el-GR" dirty="0"/>
              <a:t>ἐν τῷ αὐτῷ κρίματι ⸀εἶ</a:t>
            </a:r>
            <a:r>
              <a:rPr lang="el-GR" dirty="0" smtClean="0"/>
              <a:t>;</a:t>
            </a:r>
            <a:endParaRPr lang="en-US" dirty="0" smtClean="0"/>
          </a:p>
          <a:p>
            <a:pPr marL="0" indent="0">
              <a:buNone/>
            </a:pPr>
            <a:r>
              <a:rPr lang="el-GR" baseline="30000" dirty="0" smtClean="0"/>
              <a:t>41</a:t>
            </a:r>
            <a:r>
              <a:rPr lang="el-GR" dirty="0"/>
              <a:t> </a:t>
            </a:r>
            <a:r>
              <a:rPr lang="el-GR" b="1" dirty="0"/>
              <a:t>καὶ </a:t>
            </a:r>
            <a:r>
              <a:rPr lang="el-GR" dirty="0"/>
              <a:t>ἡμεῖς </a:t>
            </a:r>
            <a:r>
              <a:rPr lang="el-GR" b="1" dirty="0" smtClean="0"/>
              <a:t>μὲν</a:t>
            </a:r>
            <a:r>
              <a:rPr lang="en-US" baseline="30000" dirty="0" smtClean="0"/>
              <a:t>3</a:t>
            </a:r>
            <a:r>
              <a:rPr lang="el-GR" b="1" dirty="0" smtClean="0"/>
              <a:t> </a:t>
            </a:r>
            <a:r>
              <a:rPr lang="el-GR" dirty="0"/>
              <a:t>δικαίως, </a:t>
            </a:r>
            <a:endParaRPr lang="en-US" dirty="0" smtClean="0"/>
          </a:p>
          <a:p>
            <a:pPr marL="0" indent="0">
              <a:buNone/>
            </a:pPr>
            <a:r>
              <a:rPr lang="en-US" dirty="0"/>
              <a:t> </a:t>
            </a:r>
            <a:r>
              <a:rPr lang="en-US" dirty="0" smtClean="0"/>
              <a:t>	</a:t>
            </a:r>
            <a:r>
              <a:rPr lang="el-GR" dirty="0" smtClean="0"/>
              <a:t>ἄξια </a:t>
            </a:r>
            <a:r>
              <a:rPr lang="el-GR" b="1" dirty="0"/>
              <a:t>γὰρ</a:t>
            </a:r>
            <a:r>
              <a:rPr lang="el-GR" dirty="0"/>
              <a:t> </a:t>
            </a:r>
            <a:r>
              <a:rPr lang="el-GR" u="sng" dirty="0" smtClean="0"/>
              <a:t>ὧν</a:t>
            </a:r>
            <a:r>
              <a:rPr lang="en-US" baseline="30000" dirty="0"/>
              <a:t>4</a:t>
            </a:r>
            <a:r>
              <a:rPr lang="el-GR" dirty="0" smtClean="0"/>
              <a:t> </a:t>
            </a:r>
            <a:r>
              <a:rPr lang="el-GR" dirty="0"/>
              <a:t>ἐπράξαμεν </a:t>
            </a:r>
            <a:r>
              <a:rPr lang="el-GR" dirty="0" smtClean="0"/>
              <a:t>ἀπολαμβάνομεν·</a:t>
            </a:r>
            <a:endParaRPr lang="en-US" dirty="0" smtClean="0"/>
          </a:p>
          <a:p>
            <a:pPr marL="0" indent="0">
              <a:buNone/>
            </a:pPr>
            <a:r>
              <a:rPr lang="en-US" dirty="0"/>
              <a:t> </a:t>
            </a:r>
            <a:r>
              <a:rPr lang="el-GR" dirty="0" smtClean="0"/>
              <a:t>οὗτος </a:t>
            </a:r>
            <a:r>
              <a:rPr lang="el-GR" b="1" dirty="0" smtClean="0"/>
              <a:t>δὲ</a:t>
            </a:r>
            <a:r>
              <a:rPr lang="en-US" baseline="30000" dirty="0"/>
              <a:t>3</a:t>
            </a:r>
            <a:r>
              <a:rPr lang="el-GR" dirty="0" smtClean="0"/>
              <a:t> </a:t>
            </a:r>
            <a:r>
              <a:rPr lang="el-GR" dirty="0"/>
              <a:t>οὐδὲν ⸀ἄτοπον ἔπραξεν</a:t>
            </a:r>
            <a:r>
              <a:rPr lang="el-GR" dirty="0" smtClean="0"/>
              <a:t>.</a:t>
            </a:r>
            <a:endParaRPr lang="el-GR" dirty="0"/>
          </a:p>
        </p:txBody>
      </p:sp>
    </p:spTree>
    <p:extLst>
      <p:ext uri="{BB962C8B-B14F-4D97-AF65-F5344CB8AC3E}">
        <p14:creationId xmlns:p14="http://schemas.microsoft.com/office/powerpoint/2010/main" val="1900670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23:40-41 – Grammar and Syntax</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1 </a:t>
            </a:r>
            <a:r>
              <a:rPr lang="en-US" dirty="0" smtClean="0"/>
              <a:t>Contemporaneous participle with verb of speech (</a:t>
            </a:r>
            <a:r>
              <a:rPr lang="el-GR" dirty="0"/>
              <a:t>ἔφη</a:t>
            </a:r>
            <a:r>
              <a:rPr lang="en-US" dirty="0" smtClean="0"/>
              <a:t>) </a:t>
            </a:r>
            <a:endParaRPr lang="en-US" baseline="30000" dirty="0" smtClean="0"/>
          </a:p>
          <a:p>
            <a:pPr marL="0" indent="0">
              <a:buNone/>
            </a:pPr>
            <a:r>
              <a:rPr lang="en-US" baseline="30000" dirty="0" smtClean="0"/>
              <a:t>2 </a:t>
            </a:r>
            <a:r>
              <a:rPr lang="en-US" dirty="0" smtClean="0"/>
              <a:t>Resolve participle</a:t>
            </a:r>
          </a:p>
          <a:p>
            <a:pPr marL="0" indent="0">
              <a:buNone/>
            </a:pPr>
            <a:r>
              <a:rPr lang="en-US" dirty="0"/>
              <a:t> </a:t>
            </a:r>
            <a:r>
              <a:rPr lang="en-US" dirty="0" smtClean="0"/>
              <a:t> Parse – Present active masculine singular nominative</a:t>
            </a:r>
          </a:p>
          <a:p>
            <a:pPr marL="0" indent="0">
              <a:buNone/>
            </a:pPr>
            <a:r>
              <a:rPr lang="en-US" dirty="0" smtClean="0"/>
              <a:t>  Referent – </a:t>
            </a:r>
            <a:r>
              <a:rPr lang="el-GR" dirty="0" smtClean="0"/>
              <a:t>ἕτερος</a:t>
            </a:r>
            <a:endParaRPr lang="en-US" dirty="0" smtClean="0"/>
          </a:p>
          <a:p>
            <a:pPr marL="0" indent="0">
              <a:buNone/>
            </a:pPr>
            <a:r>
              <a:rPr lang="en-US" dirty="0"/>
              <a:t> </a:t>
            </a:r>
            <a:r>
              <a:rPr lang="en-US" dirty="0" smtClean="0"/>
              <a:t> Position – Predicate: Here likely introduces a temporal clause</a:t>
            </a:r>
          </a:p>
          <a:p>
            <a:pPr marL="0" indent="0">
              <a:buNone/>
            </a:pPr>
            <a:r>
              <a:rPr lang="en-US" dirty="0"/>
              <a:t> </a:t>
            </a:r>
            <a:r>
              <a:rPr lang="en-US" dirty="0" smtClean="0"/>
              <a:t> Relative time – One step back in time from aorist main verb – introduce with “while/as”</a:t>
            </a:r>
          </a:p>
          <a:p>
            <a:pPr marL="0" indent="0">
              <a:buNone/>
            </a:pPr>
            <a:r>
              <a:rPr lang="en-US" baseline="30000" dirty="0"/>
              <a:t>3</a:t>
            </a:r>
            <a:r>
              <a:rPr lang="en-US" baseline="30000" dirty="0" smtClean="0"/>
              <a:t> </a:t>
            </a:r>
            <a:r>
              <a:rPr lang="el-GR" dirty="0"/>
              <a:t>μέν-δέ </a:t>
            </a:r>
            <a:r>
              <a:rPr lang="en-US" dirty="0"/>
              <a:t>clause</a:t>
            </a:r>
          </a:p>
          <a:p>
            <a:pPr marL="0" indent="0">
              <a:buNone/>
            </a:pPr>
            <a:r>
              <a:rPr lang="en-US" baseline="30000" dirty="0"/>
              <a:t>4</a:t>
            </a:r>
            <a:r>
              <a:rPr lang="en-US" baseline="30000" dirty="0" smtClean="0"/>
              <a:t> </a:t>
            </a:r>
            <a:r>
              <a:rPr lang="en-US" dirty="0"/>
              <a:t>Relative pronoun introduces relative clause, here sandwiched within main sentence</a:t>
            </a:r>
            <a:r>
              <a:rPr lang="en-US" baseline="30000" dirty="0"/>
              <a:t> </a:t>
            </a:r>
          </a:p>
          <a:p>
            <a:pPr marL="0" indent="0">
              <a:buNone/>
            </a:pPr>
            <a:endParaRPr lang="en-US" baseline="30000" dirty="0" smtClean="0"/>
          </a:p>
        </p:txBody>
      </p:sp>
    </p:spTree>
    <p:extLst>
      <p:ext uri="{BB962C8B-B14F-4D97-AF65-F5344CB8AC3E}">
        <p14:creationId xmlns:p14="http://schemas.microsoft.com/office/powerpoint/2010/main" val="3004374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23:42-43 – Vocabular</a:t>
            </a:r>
            <a:r>
              <a:rPr lang="en-US" dirty="0"/>
              <a:t>y</a:t>
            </a:r>
          </a:p>
        </p:txBody>
      </p:sp>
      <p:sp>
        <p:nvSpPr>
          <p:cNvPr id="3" name="Content Placeholder 2"/>
          <p:cNvSpPr>
            <a:spLocks noGrp="1"/>
          </p:cNvSpPr>
          <p:nvPr>
            <p:ph idx="1"/>
          </p:nvPr>
        </p:nvSpPr>
        <p:spPr/>
        <p:txBody>
          <a:bodyPr/>
          <a:lstStyle/>
          <a:p>
            <a:r>
              <a:rPr lang="el-GR" dirty="0" smtClean="0"/>
              <a:t>μιμνῄσκομαι</a:t>
            </a:r>
            <a:r>
              <a:rPr lang="en-US" dirty="0" smtClean="0"/>
              <a:t> – I remember</a:t>
            </a:r>
          </a:p>
          <a:p>
            <a:r>
              <a:rPr lang="el-GR" dirty="0" smtClean="0"/>
              <a:t>σήμερον</a:t>
            </a:r>
            <a:r>
              <a:rPr lang="en-US" dirty="0" smtClean="0"/>
              <a:t> – today </a:t>
            </a:r>
          </a:p>
          <a:p>
            <a:r>
              <a:rPr lang="el-GR" dirty="0" smtClean="0"/>
              <a:t>παράδεισος</a:t>
            </a:r>
            <a:r>
              <a:rPr lang="en-US" dirty="0" smtClean="0"/>
              <a:t> – paradise/garden of Eden, transcendent place of blessedness</a:t>
            </a:r>
            <a:endParaRPr lang="en-US" dirty="0"/>
          </a:p>
        </p:txBody>
      </p:sp>
    </p:spTree>
    <p:extLst>
      <p:ext uri="{BB962C8B-B14F-4D97-AF65-F5344CB8AC3E}">
        <p14:creationId xmlns:p14="http://schemas.microsoft.com/office/powerpoint/2010/main" val="286328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23:42-43</a:t>
            </a:r>
            <a:endParaRPr lang="en-US" dirty="0"/>
          </a:p>
        </p:txBody>
      </p:sp>
      <p:sp>
        <p:nvSpPr>
          <p:cNvPr id="3" name="Content Placeholder 2"/>
          <p:cNvSpPr>
            <a:spLocks noGrp="1"/>
          </p:cNvSpPr>
          <p:nvPr>
            <p:ph idx="1"/>
          </p:nvPr>
        </p:nvSpPr>
        <p:spPr/>
        <p:txBody>
          <a:bodyPr/>
          <a:lstStyle/>
          <a:p>
            <a:pPr marL="0" indent="0">
              <a:buNone/>
            </a:pPr>
            <a:r>
              <a:rPr lang="el-GR" baseline="30000" dirty="0"/>
              <a:t>42</a:t>
            </a:r>
            <a:r>
              <a:rPr lang="el-GR" dirty="0"/>
              <a:t> </a:t>
            </a:r>
            <a:r>
              <a:rPr lang="el-GR" b="1" dirty="0"/>
              <a:t>καὶ</a:t>
            </a:r>
            <a:r>
              <a:rPr lang="el-GR" dirty="0"/>
              <a:t> </a:t>
            </a:r>
            <a:r>
              <a:rPr lang="el-GR" dirty="0"/>
              <a:t>⸂</a:t>
            </a:r>
            <a:r>
              <a:rPr lang="el-GR" dirty="0" smtClean="0"/>
              <a:t>ἔλεγεν·</a:t>
            </a:r>
            <a:r>
              <a:rPr lang="en-US" baseline="30000" dirty="0" smtClean="0"/>
              <a:t>1</a:t>
            </a:r>
            <a:endParaRPr lang="en-US" dirty="0" smtClean="0"/>
          </a:p>
          <a:p>
            <a:pPr marL="0" indent="0">
              <a:buNone/>
            </a:pPr>
            <a:r>
              <a:rPr lang="en-US" dirty="0"/>
              <a:t>	</a:t>
            </a:r>
            <a:r>
              <a:rPr lang="el-GR" dirty="0" smtClean="0"/>
              <a:t>Ἰησοῦ</a:t>
            </a:r>
            <a:r>
              <a:rPr lang="el-GR" dirty="0"/>
              <a:t>, μνήσθητί μου ὅταν </a:t>
            </a:r>
            <a:r>
              <a:rPr lang="el-GR" dirty="0" smtClean="0"/>
              <a:t>ἔλθῃς</a:t>
            </a:r>
            <a:r>
              <a:rPr lang="en-US" baseline="30000" dirty="0" smtClean="0"/>
              <a:t>2</a:t>
            </a:r>
            <a:r>
              <a:rPr lang="el-GR" dirty="0" smtClean="0"/>
              <a:t> </a:t>
            </a:r>
            <a:r>
              <a:rPr lang="el-GR" dirty="0"/>
              <a:t>εἰς τὴν βασιλείαν </a:t>
            </a:r>
            <a:r>
              <a:rPr lang="el-GR" dirty="0" smtClean="0"/>
              <a:t>σου.</a:t>
            </a:r>
            <a:endParaRPr lang="en-US" dirty="0" smtClean="0"/>
          </a:p>
          <a:p>
            <a:pPr marL="0" indent="0">
              <a:buNone/>
            </a:pPr>
            <a:r>
              <a:rPr lang="el-GR" baseline="30000" dirty="0" smtClean="0"/>
              <a:t>43</a:t>
            </a:r>
            <a:r>
              <a:rPr lang="el-GR" dirty="0"/>
              <a:t> </a:t>
            </a:r>
            <a:r>
              <a:rPr lang="el-GR" b="1" dirty="0"/>
              <a:t>καὶ</a:t>
            </a:r>
            <a:r>
              <a:rPr lang="el-GR" dirty="0"/>
              <a:t> εἶπεν </a:t>
            </a:r>
            <a:r>
              <a:rPr lang="el-GR" dirty="0" smtClean="0"/>
              <a:t>αὐτῷ·</a:t>
            </a:r>
            <a:endParaRPr lang="en-US" dirty="0" smtClean="0"/>
          </a:p>
          <a:p>
            <a:pPr marL="0" indent="0">
              <a:buNone/>
            </a:pPr>
            <a:r>
              <a:rPr lang="en-US" dirty="0"/>
              <a:t>	</a:t>
            </a:r>
            <a:r>
              <a:rPr lang="el-GR" dirty="0" smtClean="0"/>
              <a:t>ἀμήν </a:t>
            </a:r>
            <a:r>
              <a:rPr lang="el-GR" dirty="0"/>
              <a:t>σοι λέγω</a:t>
            </a:r>
            <a:r>
              <a:rPr lang="el-GR" dirty="0" smtClean="0"/>
              <a:t>⸃,</a:t>
            </a:r>
            <a:endParaRPr lang="en-US" dirty="0" smtClean="0"/>
          </a:p>
          <a:p>
            <a:pPr marL="0" indent="0">
              <a:buNone/>
            </a:pPr>
            <a:r>
              <a:rPr lang="en-US" dirty="0"/>
              <a:t>	</a:t>
            </a:r>
            <a:r>
              <a:rPr lang="el-GR" dirty="0" smtClean="0"/>
              <a:t>σήμερον </a:t>
            </a:r>
            <a:r>
              <a:rPr lang="el-GR" dirty="0"/>
              <a:t>μετʼ ἐμοῦ ἔσῃ ἐν τῷ παραδείσῳ</a:t>
            </a:r>
            <a:r>
              <a:rPr lang="el-GR" dirty="0" smtClean="0"/>
              <a:t>.</a:t>
            </a:r>
            <a:endParaRPr lang="el-GR" dirty="0"/>
          </a:p>
        </p:txBody>
      </p:sp>
    </p:spTree>
    <p:extLst>
      <p:ext uri="{BB962C8B-B14F-4D97-AF65-F5344CB8AC3E}">
        <p14:creationId xmlns:p14="http://schemas.microsoft.com/office/powerpoint/2010/main" val="51449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23:42-43 – Grammar and Syntax</a:t>
            </a:r>
            <a:endParaRPr lang="en-US" dirty="0"/>
          </a:p>
        </p:txBody>
      </p:sp>
      <p:sp>
        <p:nvSpPr>
          <p:cNvPr id="3" name="Content Placeholder 2"/>
          <p:cNvSpPr>
            <a:spLocks noGrp="1"/>
          </p:cNvSpPr>
          <p:nvPr>
            <p:ph idx="1"/>
          </p:nvPr>
        </p:nvSpPr>
        <p:spPr/>
        <p:txBody>
          <a:bodyPr/>
          <a:lstStyle/>
          <a:p>
            <a:pPr marL="0" indent="0">
              <a:buNone/>
            </a:pPr>
            <a:r>
              <a:rPr lang="en-US" baseline="30000" dirty="0" smtClean="0"/>
              <a:t>1</a:t>
            </a:r>
            <a:r>
              <a:rPr lang="en-US" dirty="0"/>
              <a:t> Imperfect verb: What is the best way to translate it here?</a:t>
            </a:r>
            <a:r>
              <a:rPr lang="en-US" baseline="30000" dirty="0" smtClean="0"/>
              <a:t> </a:t>
            </a:r>
          </a:p>
          <a:p>
            <a:pPr marL="0" indent="0">
              <a:buNone/>
            </a:pPr>
            <a:r>
              <a:rPr lang="en-US" baseline="30000" dirty="0" smtClean="0"/>
              <a:t>2</a:t>
            </a:r>
            <a:r>
              <a:rPr lang="en-US" dirty="0" smtClean="0"/>
              <a:t> Subjunctive mood of verb used with the conjunction </a:t>
            </a:r>
            <a:r>
              <a:rPr lang="el-GR" dirty="0" smtClean="0"/>
              <a:t>ὅταν</a:t>
            </a:r>
            <a:r>
              <a:rPr lang="en-US" dirty="0" smtClean="0"/>
              <a:t> indicates some indefinite future action. The criminal believes that Jesus will come in connection with His reign at some future time.</a:t>
            </a:r>
          </a:p>
        </p:txBody>
      </p:sp>
    </p:spTree>
    <p:extLst>
      <p:ext uri="{BB962C8B-B14F-4D97-AF65-F5344CB8AC3E}">
        <p14:creationId xmlns:p14="http://schemas.microsoft.com/office/powerpoint/2010/main" val="3848098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Comments on Text</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meant by Jesus’ promise to the criminal?</a:t>
            </a:r>
          </a:p>
          <a:p>
            <a:pPr lvl="1"/>
            <a:r>
              <a:rPr lang="en-US" dirty="0" smtClean="0"/>
              <a:t>That very day after they both die they will be together with God in the intermediate state in a place of blessedness. The word </a:t>
            </a:r>
            <a:r>
              <a:rPr lang="el-GR" dirty="0" smtClean="0"/>
              <a:t>σήμερον</a:t>
            </a:r>
            <a:r>
              <a:rPr lang="en-US" dirty="0" smtClean="0"/>
              <a:t> is taken literally. Here Jesus’ promise is about the intermediate state.</a:t>
            </a:r>
          </a:p>
          <a:p>
            <a:pPr lvl="1"/>
            <a:r>
              <a:rPr lang="en-US" dirty="0" smtClean="0"/>
              <a:t>Jesus is talking about some future day, likely post-resurrection, when they will be together in a place of blessedness, yet this day is coming so soon that for the criminal it will seem like “today.” </a:t>
            </a:r>
            <a:r>
              <a:rPr lang="en-US" dirty="0"/>
              <a:t>The word </a:t>
            </a:r>
            <a:r>
              <a:rPr lang="el-GR" dirty="0"/>
              <a:t>σήμερον</a:t>
            </a:r>
            <a:r>
              <a:rPr lang="en-US" dirty="0"/>
              <a:t> is taken </a:t>
            </a:r>
            <a:r>
              <a:rPr lang="en-US" dirty="0" smtClean="0"/>
              <a:t>nonliterally. Here Jesus’ promise is about the resurrection and life in the New Heavens and New Earth.</a:t>
            </a:r>
          </a:p>
          <a:p>
            <a:r>
              <a:rPr lang="en-US" dirty="0" smtClean="0"/>
              <a:t>Why is this text used on the Last Sunday of the Church Year in Series C? Are we to be directed to the intermediate state as the promise we await or the resurrection on the Last Day?</a:t>
            </a:r>
            <a:endParaRPr lang="en-US" dirty="0"/>
          </a:p>
        </p:txBody>
      </p:sp>
    </p:spTree>
    <p:extLst>
      <p:ext uri="{BB962C8B-B14F-4D97-AF65-F5344CB8AC3E}">
        <p14:creationId xmlns:p14="http://schemas.microsoft.com/office/powerpoint/2010/main" val="154289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23:27 – Vocabulary</a:t>
            </a:r>
            <a:endParaRPr lang="en-US" dirty="0"/>
          </a:p>
        </p:txBody>
      </p:sp>
      <p:sp>
        <p:nvSpPr>
          <p:cNvPr id="3" name="Content Placeholder 2"/>
          <p:cNvSpPr>
            <a:spLocks noGrp="1"/>
          </p:cNvSpPr>
          <p:nvPr>
            <p:ph idx="1"/>
          </p:nvPr>
        </p:nvSpPr>
        <p:spPr/>
        <p:txBody>
          <a:bodyPr/>
          <a:lstStyle/>
          <a:p>
            <a:r>
              <a:rPr lang="el-GR" dirty="0"/>
              <a:t>πλῆθος, </a:t>
            </a:r>
            <a:r>
              <a:rPr lang="el-GR" dirty="0" smtClean="0"/>
              <a:t>ους</a:t>
            </a:r>
            <a:r>
              <a:rPr lang="en-US" dirty="0" smtClean="0"/>
              <a:t> – crowd of people</a:t>
            </a:r>
          </a:p>
          <a:p>
            <a:r>
              <a:rPr lang="el-GR" dirty="0" smtClean="0"/>
              <a:t>κόπτω</a:t>
            </a:r>
            <a:r>
              <a:rPr lang="en-US" dirty="0" smtClean="0"/>
              <a:t> – middle: I beat my chest as sign of mourning</a:t>
            </a:r>
          </a:p>
          <a:p>
            <a:r>
              <a:rPr lang="el-GR" dirty="0" smtClean="0"/>
              <a:t>θρηνέω</a:t>
            </a:r>
            <a:r>
              <a:rPr lang="en-US" dirty="0" smtClean="0"/>
              <a:t> – I mourn/lament</a:t>
            </a:r>
            <a:endParaRPr lang="en-US" dirty="0"/>
          </a:p>
        </p:txBody>
      </p:sp>
    </p:spTree>
    <p:extLst>
      <p:ext uri="{BB962C8B-B14F-4D97-AF65-F5344CB8AC3E}">
        <p14:creationId xmlns:p14="http://schemas.microsoft.com/office/powerpoint/2010/main" val="91661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23:27</a:t>
            </a:r>
            <a:endParaRPr lang="en-US" dirty="0"/>
          </a:p>
        </p:txBody>
      </p:sp>
      <p:sp>
        <p:nvSpPr>
          <p:cNvPr id="3" name="Content Placeholder 2"/>
          <p:cNvSpPr>
            <a:spLocks noGrp="1"/>
          </p:cNvSpPr>
          <p:nvPr>
            <p:ph idx="1"/>
          </p:nvPr>
        </p:nvSpPr>
        <p:spPr/>
        <p:txBody>
          <a:bodyPr>
            <a:normAutofit/>
          </a:bodyPr>
          <a:lstStyle/>
          <a:p>
            <a:pPr marL="0" indent="0">
              <a:buNone/>
            </a:pPr>
            <a:r>
              <a:rPr lang="el-GR" sz="3200" baseline="30000" dirty="0"/>
              <a:t>27</a:t>
            </a:r>
            <a:r>
              <a:rPr lang="el-GR" sz="3200" dirty="0"/>
              <a:t> </a:t>
            </a:r>
            <a:r>
              <a:rPr lang="el-GR" sz="3200" dirty="0" smtClean="0"/>
              <a:t>Ἠκολούθει</a:t>
            </a:r>
            <a:r>
              <a:rPr lang="en-US" sz="3200" baseline="30000" dirty="0" smtClean="0"/>
              <a:t>1</a:t>
            </a:r>
            <a:r>
              <a:rPr lang="el-GR" sz="3200" dirty="0" smtClean="0"/>
              <a:t> </a:t>
            </a:r>
            <a:r>
              <a:rPr lang="el-GR" sz="3200" b="1" dirty="0"/>
              <a:t>δὲ</a:t>
            </a:r>
            <a:r>
              <a:rPr lang="el-GR" sz="3200" dirty="0"/>
              <a:t> </a:t>
            </a:r>
            <a:r>
              <a:rPr lang="el-GR" sz="3200" dirty="0" smtClean="0"/>
              <a:t>αὐτῷ</a:t>
            </a:r>
            <a:r>
              <a:rPr lang="en-US" sz="3200" baseline="30000" dirty="0" smtClean="0"/>
              <a:t>2</a:t>
            </a:r>
            <a:r>
              <a:rPr lang="el-GR" sz="3200" dirty="0" smtClean="0"/>
              <a:t> </a:t>
            </a:r>
            <a:r>
              <a:rPr lang="el-GR" sz="3200" dirty="0"/>
              <a:t>πολὺ </a:t>
            </a:r>
            <a:r>
              <a:rPr lang="el-GR" sz="3200" dirty="0" smtClean="0"/>
              <a:t>πλῆθος</a:t>
            </a:r>
            <a:r>
              <a:rPr lang="el-GR" sz="3200" dirty="0"/>
              <a:t> </a:t>
            </a:r>
            <a:r>
              <a:rPr lang="el-GR" sz="3200" dirty="0" smtClean="0"/>
              <a:t>τοῦ λαοῦ καὶ </a:t>
            </a:r>
            <a:r>
              <a:rPr lang="el-GR" sz="3200" dirty="0"/>
              <a:t>⸀</a:t>
            </a:r>
            <a:r>
              <a:rPr lang="el-GR" sz="3200" u="sng" dirty="0" smtClean="0"/>
              <a:t>γυναικῶν</a:t>
            </a:r>
            <a:endParaRPr lang="en-US" sz="3200" u="sng" dirty="0" smtClean="0"/>
          </a:p>
          <a:p>
            <a:pPr marL="0" indent="0">
              <a:buNone/>
            </a:pPr>
            <a:r>
              <a:rPr lang="en-US" sz="3200" dirty="0"/>
              <a:t>	</a:t>
            </a:r>
            <a:r>
              <a:rPr lang="el-GR" sz="3200" u="sng" dirty="0" smtClean="0"/>
              <a:t>αἳ</a:t>
            </a:r>
            <a:r>
              <a:rPr lang="en-US" sz="3200" baseline="30000" dirty="0" smtClean="0"/>
              <a:t>3</a:t>
            </a:r>
            <a:r>
              <a:rPr lang="el-GR" sz="3200" dirty="0" smtClean="0"/>
              <a:t> ἐκόπτοντο</a:t>
            </a:r>
            <a:r>
              <a:rPr lang="en-US" sz="3200" baseline="30000" dirty="0"/>
              <a:t> 1</a:t>
            </a:r>
            <a:r>
              <a:rPr lang="el-GR" sz="3200" dirty="0" smtClean="0"/>
              <a:t> </a:t>
            </a:r>
            <a:r>
              <a:rPr lang="el-GR" sz="3200" dirty="0"/>
              <a:t>καὶ </a:t>
            </a:r>
            <a:r>
              <a:rPr lang="el-GR" sz="3200" dirty="0" smtClean="0"/>
              <a:t>ἐθρήνουν</a:t>
            </a:r>
            <a:r>
              <a:rPr lang="en-US" sz="3200" baseline="30000" dirty="0"/>
              <a:t> 1</a:t>
            </a:r>
            <a:r>
              <a:rPr lang="el-GR" sz="3200" dirty="0" smtClean="0"/>
              <a:t> αὐτόν.</a:t>
            </a:r>
            <a:endParaRPr lang="el-GR" sz="3200" dirty="0"/>
          </a:p>
        </p:txBody>
      </p:sp>
    </p:spTree>
    <p:extLst>
      <p:ext uri="{BB962C8B-B14F-4D97-AF65-F5344CB8AC3E}">
        <p14:creationId xmlns:p14="http://schemas.microsoft.com/office/powerpoint/2010/main" val="207709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Luke </a:t>
            </a:r>
            <a:r>
              <a:rPr lang="en-US" dirty="0" smtClean="0"/>
              <a:t>23:27 – Grammar and Syntax</a:t>
            </a:r>
            <a:endParaRPr lang="en-US" dirty="0"/>
          </a:p>
        </p:txBody>
      </p:sp>
      <p:sp>
        <p:nvSpPr>
          <p:cNvPr id="3" name="Content Placeholder 2"/>
          <p:cNvSpPr>
            <a:spLocks noGrp="1"/>
          </p:cNvSpPr>
          <p:nvPr>
            <p:ph idx="1"/>
          </p:nvPr>
        </p:nvSpPr>
        <p:spPr/>
        <p:txBody>
          <a:bodyPr/>
          <a:lstStyle/>
          <a:p>
            <a:pPr marL="0" indent="0">
              <a:buNone/>
            </a:pPr>
            <a:endParaRPr lang="en-US" baseline="30000" dirty="0" smtClean="0"/>
          </a:p>
          <a:p>
            <a:pPr marL="0" indent="0">
              <a:buNone/>
            </a:pPr>
            <a:r>
              <a:rPr lang="en-US" baseline="30000" dirty="0" smtClean="0"/>
              <a:t>1</a:t>
            </a:r>
            <a:r>
              <a:rPr lang="en-US" dirty="0" smtClean="0"/>
              <a:t> Imperfect verbs: What are the best way to translate them here?</a:t>
            </a:r>
          </a:p>
          <a:p>
            <a:pPr marL="0" indent="0">
              <a:buNone/>
            </a:pPr>
            <a:r>
              <a:rPr lang="en-US" baseline="30000" dirty="0" smtClean="0"/>
              <a:t>2 </a:t>
            </a:r>
            <a:r>
              <a:rPr lang="en-US" dirty="0" smtClean="0"/>
              <a:t>Dative of direct object following </a:t>
            </a:r>
            <a:r>
              <a:rPr lang="el-GR" dirty="0" smtClean="0"/>
              <a:t>ἀκολουθέω</a:t>
            </a:r>
            <a:endParaRPr lang="en-US" baseline="30000" dirty="0" smtClean="0"/>
          </a:p>
          <a:p>
            <a:pPr marL="0" indent="0">
              <a:buNone/>
            </a:pPr>
            <a:r>
              <a:rPr lang="en-US" baseline="30000" dirty="0" smtClean="0"/>
              <a:t>3 </a:t>
            </a:r>
            <a:r>
              <a:rPr lang="en-US" dirty="0" smtClean="0"/>
              <a:t>Relative pronoun introduces relative clause</a:t>
            </a:r>
            <a:endParaRPr lang="en-US" dirty="0"/>
          </a:p>
          <a:p>
            <a:pPr marL="0" indent="0">
              <a:buNone/>
            </a:pPr>
            <a:endParaRPr lang="en-US" dirty="0"/>
          </a:p>
        </p:txBody>
      </p:sp>
    </p:spTree>
    <p:extLst>
      <p:ext uri="{BB962C8B-B14F-4D97-AF65-F5344CB8AC3E}">
        <p14:creationId xmlns:p14="http://schemas.microsoft.com/office/powerpoint/2010/main" val="354372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23:28 – Vocabulary</a:t>
            </a:r>
            <a:endParaRPr lang="en-US" dirty="0"/>
          </a:p>
        </p:txBody>
      </p:sp>
      <p:sp>
        <p:nvSpPr>
          <p:cNvPr id="3" name="Content Placeholder 2"/>
          <p:cNvSpPr>
            <a:spLocks noGrp="1"/>
          </p:cNvSpPr>
          <p:nvPr>
            <p:ph idx="1"/>
          </p:nvPr>
        </p:nvSpPr>
        <p:spPr/>
        <p:txBody>
          <a:bodyPr/>
          <a:lstStyle/>
          <a:p>
            <a:r>
              <a:rPr lang="el-GR" dirty="0" smtClean="0"/>
              <a:t>φυγάτηρ, -τερος </a:t>
            </a:r>
            <a:r>
              <a:rPr lang="en-US" dirty="0" smtClean="0"/>
              <a:t>– daughter</a:t>
            </a:r>
            <a:endParaRPr lang="el-GR" dirty="0" smtClean="0"/>
          </a:p>
          <a:p>
            <a:r>
              <a:rPr lang="el-GR" dirty="0" smtClean="0"/>
              <a:t>κλαίω</a:t>
            </a:r>
            <a:r>
              <a:rPr lang="en-US" dirty="0" smtClean="0"/>
              <a:t> – I weep/cry</a:t>
            </a:r>
            <a:endParaRPr lang="el-GR" dirty="0" smtClean="0"/>
          </a:p>
          <a:p>
            <a:r>
              <a:rPr lang="el-GR" dirty="0" smtClean="0"/>
              <a:t>πλήν</a:t>
            </a:r>
            <a:r>
              <a:rPr lang="en-US" dirty="0" smtClean="0"/>
              <a:t> – but</a:t>
            </a:r>
            <a:endParaRPr lang="el-GR" dirty="0" smtClean="0"/>
          </a:p>
          <a:p>
            <a:endParaRPr lang="en-US" dirty="0"/>
          </a:p>
        </p:txBody>
      </p:sp>
    </p:spTree>
    <p:extLst>
      <p:ext uri="{BB962C8B-B14F-4D97-AF65-F5344CB8AC3E}">
        <p14:creationId xmlns:p14="http://schemas.microsoft.com/office/powerpoint/2010/main" val="317817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a:t>
            </a:r>
            <a:r>
              <a:rPr lang="en-US" dirty="0" smtClean="0"/>
              <a:t>23:28</a:t>
            </a:r>
            <a:endParaRPr lang="en-US" dirty="0"/>
          </a:p>
        </p:txBody>
      </p:sp>
      <p:sp>
        <p:nvSpPr>
          <p:cNvPr id="3" name="Content Placeholder 2"/>
          <p:cNvSpPr>
            <a:spLocks noGrp="1"/>
          </p:cNvSpPr>
          <p:nvPr>
            <p:ph idx="1"/>
          </p:nvPr>
        </p:nvSpPr>
        <p:spPr/>
        <p:txBody>
          <a:bodyPr>
            <a:normAutofit/>
          </a:bodyPr>
          <a:lstStyle/>
          <a:p>
            <a:pPr marL="0" indent="0">
              <a:buNone/>
            </a:pPr>
            <a:r>
              <a:rPr lang="el-GR" sz="3600" baseline="30000" dirty="0"/>
              <a:t>28 </a:t>
            </a:r>
            <a:r>
              <a:rPr lang="en-US" sz="3600" dirty="0" smtClean="0"/>
              <a:t>	</a:t>
            </a:r>
            <a:r>
              <a:rPr lang="el-GR" sz="3600" dirty="0" smtClean="0"/>
              <a:t>στραφεὶς</a:t>
            </a:r>
            <a:r>
              <a:rPr lang="en-US" sz="3600" baseline="30000" dirty="0" smtClean="0"/>
              <a:t>1</a:t>
            </a:r>
            <a:r>
              <a:rPr lang="el-GR" sz="3600" dirty="0" smtClean="0"/>
              <a:t> </a:t>
            </a:r>
            <a:r>
              <a:rPr lang="el-GR" sz="3600" b="1" dirty="0"/>
              <a:t>δὲ </a:t>
            </a:r>
            <a:r>
              <a:rPr lang="el-GR" sz="3600" dirty="0"/>
              <a:t>⸂πρὸς </a:t>
            </a:r>
            <a:r>
              <a:rPr lang="el-GR" sz="3600" dirty="0" smtClean="0"/>
              <a:t>αὐτὰς</a:t>
            </a:r>
            <a:endParaRPr lang="en-US" sz="3600" dirty="0" smtClean="0"/>
          </a:p>
          <a:p>
            <a:pPr marL="0" indent="0">
              <a:buNone/>
            </a:pPr>
            <a:r>
              <a:rPr lang="el-GR" sz="3600" dirty="0" smtClean="0"/>
              <a:t>[ὁ</a:t>
            </a:r>
            <a:r>
              <a:rPr lang="el-GR" sz="3600" dirty="0"/>
              <a:t>] Ἰησοῦς⸃ </a:t>
            </a:r>
            <a:r>
              <a:rPr lang="el-GR" sz="3600" dirty="0" smtClean="0"/>
              <a:t>εἶπεν·</a:t>
            </a:r>
            <a:endParaRPr lang="en-US" sz="3600" dirty="0" smtClean="0"/>
          </a:p>
          <a:p>
            <a:pPr marL="0" indent="0">
              <a:buNone/>
            </a:pPr>
            <a:r>
              <a:rPr lang="en-US" sz="3600" dirty="0"/>
              <a:t>	</a:t>
            </a:r>
            <a:r>
              <a:rPr lang="el-GR" sz="3600" dirty="0" smtClean="0"/>
              <a:t>θυγατέρες</a:t>
            </a:r>
            <a:r>
              <a:rPr lang="en-US" sz="3600" baseline="30000" dirty="0" smtClean="0"/>
              <a:t>2</a:t>
            </a:r>
            <a:r>
              <a:rPr lang="el-GR" sz="3600" dirty="0" smtClean="0"/>
              <a:t> </a:t>
            </a:r>
            <a:r>
              <a:rPr lang="el-GR" sz="3600" dirty="0"/>
              <a:t>Ἰερουσαλήμ, μὴ </a:t>
            </a:r>
            <a:r>
              <a:rPr lang="el-GR" sz="3600" dirty="0" smtClean="0"/>
              <a:t>κλαίετε</a:t>
            </a:r>
            <a:r>
              <a:rPr lang="en-US" sz="3600" baseline="30000" dirty="0" smtClean="0"/>
              <a:t>3</a:t>
            </a:r>
            <a:r>
              <a:rPr lang="el-GR" sz="3600" dirty="0" smtClean="0"/>
              <a:t> </a:t>
            </a:r>
            <a:r>
              <a:rPr lang="el-GR" sz="3600" dirty="0"/>
              <a:t>°ἐπʼ ἐμέ</a:t>
            </a:r>
            <a:r>
              <a:rPr lang="el-GR" sz="3600" dirty="0" smtClean="0"/>
              <a:t>⸆·</a:t>
            </a:r>
            <a:endParaRPr lang="en-US" sz="3600" dirty="0" smtClean="0"/>
          </a:p>
          <a:p>
            <a:pPr marL="0" indent="0">
              <a:buNone/>
            </a:pPr>
            <a:r>
              <a:rPr lang="en-US" sz="3600" dirty="0"/>
              <a:t>	</a:t>
            </a:r>
            <a:r>
              <a:rPr lang="el-GR" sz="3600" b="1" dirty="0" smtClean="0"/>
              <a:t>πλὴν</a:t>
            </a:r>
            <a:r>
              <a:rPr lang="el-GR" sz="3600" dirty="0" smtClean="0"/>
              <a:t> </a:t>
            </a:r>
            <a:r>
              <a:rPr lang="el-GR" sz="3600" dirty="0"/>
              <a:t>°ἐφʼ ἑαυτὰς </a:t>
            </a:r>
            <a:r>
              <a:rPr lang="el-GR" sz="3600" dirty="0" smtClean="0"/>
              <a:t>κλαίετε</a:t>
            </a:r>
            <a:r>
              <a:rPr lang="en-US" sz="3600" baseline="30000" dirty="0"/>
              <a:t>3</a:t>
            </a:r>
            <a:r>
              <a:rPr lang="el-GR" sz="3600" dirty="0" smtClean="0"/>
              <a:t> </a:t>
            </a:r>
            <a:r>
              <a:rPr lang="el-GR" sz="3600" dirty="0"/>
              <a:t>καὶ °ἐπὶ τὰ τέκνα ὑμῶν</a:t>
            </a:r>
            <a:r>
              <a:rPr lang="el-GR" sz="3600" dirty="0" smtClean="0"/>
              <a:t>,</a:t>
            </a:r>
            <a:endParaRPr lang="en-US" sz="3600" dirty="0" smtClean="0"/>
          </a:p>
        </p:txBody>
      </p:sp>
    </p:spTree>
    <p:extLst>
      <p:ext uri="{BB962C8B-B14F-4D97-AF65-F5344CB8AC3E}">
        <p14:creationId xmlns:p14="http://schemas.microsoft.com/office/powerpoint/2010/main" val="99107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Luke 23:28 – Grammar and Syntax</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baseline="30000" dirty="0" smtClean="0"/>
          </a:p>
          <a:p>
            <a:pPr marL="0" indent="0">
              <a:buNone/>
            </a:pPr>
            <a:r>
              <a:rPr lang="en-US" baseline="30000" dirty="0" smtClean="0"/>
              <a:t>1 </a:t>
            </a:r>
            <a:r>
              <a:rPr lang="en-US" dirty="0" smtClean="0"/>
              <a:t>Resolve participle</a:t>
            </a:r>
          </a:p>
          <a:p>
            <a:pPr marL="0" indent="0">
              <a:buNone/>
            </a:pPr>
            <a:r>
              <a:rPr lang="en-US" dirty="0"/>
              <a:t> </a:t>
            </a:r>
            <a:r>
              <a:rPr lang="en-US" dirty="0" smtClean="0"/>
              <a:t> Parse: Aorist passive masculine singular nominative</a:t>
            </a:r>
          </a:p>
          <a:p>
            <a:pPr marL="0" indent="0">
              <a:buNone/>
            </a:pPr>
            <a:r>
              <a:rPr lang="en-US" dirty="0"/>
              <a:t> </a:t>
            </a:r>
            <a:r>
              <a:rPr lang="en-US" dirty="0" smtClean="0"/>
              <a:t> Referent: </a:t>
            </a:r>
            <a:r>
              <a:rPr lang="el-GR" dirty="0" smtClean="0"/>
              <a:t>Ἰησοῦς</a:t>
            </a:r>
            <a:endParaRPr lang="en-US" dirty="0" smtClean="0"/>
          </a:p>
          <a:p>
            <a:pPr marL="0" indent="0">
              <a:buNone/>
            </a:pPr>
            <a:r>
              <a:rPr lang="en-US" dirty="0"/>
              <a:t> </a:t>
            </a:r>
            <a:r>
              <a:rPr lang="en-US" dirty="0" smtClean="0"/>
              <a:t> Position: Predicate – introduces temporal clause</a:t>
            </a:r>
          </a:p>
          <a:p>
            <a:pPr marL="0" indent="0">
              <a:buNone/>
            </a:pPr>
            <a:r>
              <a:rPr lang="en-US" dirty="0"/>
              <a:t> </a:t>
            </a:r>
            <a:r>
              <a:rPr lang="en-US" dirty="0" smtClean="0"/>
              <a:t> Relative time: Aorist participle is one step back in time from main verb    </a:t>
            </a:r>
          </a:p>
          <a:p>
            <a:pPr marL="0" indent="0">
              <a:buNone/>
            </a:pPr>
            <a:r>
              <a:rPr lang="en-US" dirty="0"/>
              <a:t> </a:t>
            </a:r>
            <a:r>
              <a:rPr lang="en-US" dirty="0" smtClean="0"/>
              <a:t>      – introduce with “after”</a:t>
            </a:r>
          </a:p>
          <a:p>
            <a:pPr marL="0" indent="0">
              <a:buNone/>
            </a:pPr>
            <a:r>
              <a:rPr lang="en-US" dirty="0" smtClean="0"/>
              <a:t>Note that </a:t>
            </a:r>
            <a:r>
              <a:rPr lang="el-GR" dirty="0" smtClean="0"/>
              <a:t>στρέφω </a:t>
            </a:r>
            <a:r>
              <a:rPr lang="en-US" dirty="0" smtClean="0"/>
              <a:t>in the passive voice can have an intransitive active   meaning, as it does here.</a:t>
            </a:r>
          </a:p>
          <a:p>
            <a:pPr marL="0" indent="0">
              <a:buNone/>
            </a:pPr>
            <a:r>
              <a:rPr lang="en-US" baseline="30000" dirty="0" smtClean="0"/>
              <a:t>2</a:t>
            </a:r>
            <a:r>
              <a:rPr lang="en-US" dirty="0" smtClean="0"/>
              <a:t> Vocative case for direct address</a:t>
            </a:r>
            <a:endParaRPr lang="en-US" baseline="30000" dirty="0" smtClean="0"/>
          </a:p>
          <a:p>
            <a:pPr marL="0" indent="0">
              <a:buNone/>
            </a:pPr>
            <a:r>
              <a:rPr lang="en-US" baseline="30000" dirty="0" smtClean="0"/>
              <a:t>3 </a:t>
            </a:r>
            <a:r>
              <a:rPr lang="en-US" dirty="0" smtClean="0"/>
              <a:t> Present imperative – first use with </a:t>
            </a:r>
            <a:r>
              <a:rPr lang="el-GR" dirty="0" smtClean="0"/>
              <a:t>μή </a:t>
            </a:r>
            <a:r>
              <a:rPr lang="en-US" dirty="0" smtClean="0"/>
              <a:t>could have sense of “stop crying.”</a:t>
            </a:r>
            <a:endParaRPr lang="en-US" baseline="30000" dirty="0"/>
          </a:p>
        </p:txBody>
      </p:sp>
    </p:spTree>
    <p:extLst>
      <p:ext uri="{BB962C8B-B14F-4D97-AF65-F5344CB8AC3E}">
        <p14:creationId xmlns:p14="http://schemas.microsoft.com/office/powerpoint/2010/main" val="2712391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46386</TotalTime>
  <Words>1747</Words>
  <Application>Microsoft Office PowerPoint</Application>
  <PresentationFormat>Widescreen</PresentationFormat>
  <Paragraphs>198</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Luke 23:27-43 </vt:lpstr>
      <vt:lpstr>Luke 23:27-43</vt:lpstr>
      <vt:lpstr>Assignment: Do This First before You Continue</vt:lpstr>
      <vt:lpstr>Luke 23:27 – Vocabulary</vt:lpstr>
      <vt:lpstr>Luke 23:27</vt:lpstr>
      <vt:lpstr>Luke 23:27 – Grammar and Syntax</vt:lpstr>
      <vt:lpstr>Luke 23:28 – Vocabulary</vt:lpstr>
      <vt:lpstr>Luke 23:28</vt:lpstr>
      <vt:lpstr>Luke 23:28 – Grammar and Syntax</vt:lpstr>
      <vt:lpstr>Luke 23:29 – Vocabulary</vt:lpstr>
      <vt:lpstr>Luke 23:29</vt:lpstr>
      <vt:lpstr>Luke 23:29 – Grammar and Syntax</vt:lpstr>
      <vt:lpstr>Luke 23:30-31 – Vocabulary</vt:lpstr>
      <vt:lpstr>Luke 23:30-31</vt:lpstr>
      <vt:lpstr>Luke 23:30-31 – Grammar and Syntax</vt:lpstr>
      <vt:lpstr>Luke 23:32-33 – Vocabulary</vt:lpstr>
      <vt:lpstr>Luke 23:32-33</vt:lpstr>
      <vt:lpstr>Luke 23:32-33 – Grammar and Syntax</vt:lpstr>
      <vt:lpstr>Luke 23:34 – Vocabulary</vt:lpstr>
      <vt:lpstr>Luke 23:34</vt:lpstr>
      <vt:lpstr>Luke 23:34 – Textual Criticism</vt:lpstr>
      <vt:lpstr>Luke 23:32-33 – Grammar and Syntax</vt:lpstr>
      <vt:lpstr>Luke 23:35 – Vocabulary</vt:lpstr>
      <vt:lpstr>Luke 23:35</vt:lpstr>
      <vt:lpstr>Luke 23:35 – Grammar and Syntax</vt:lpstr>
      <vt:lpstr>Luke 23:36-38 – Vocabulary </vt:lpstr>
      <vt:lpstr>Luke 23:36-38</vt:lpstr>
      <vt:lpstr>Luke 23:36-38 – Grammar and Syntax</vt:lpstr>
      <vt:lpstr>Luke 23:39 – Vocabulary</vt:lpstr>
      <vt:lpstr>Luke 23:39</vt:lpstr>
      <vt:lpstr>Luke 23:39 – Grammar and Syntax</vt:lpstr>
      <vt:lpstr>Luke 23:40-41 – Vocabulary</vt:lpstr>
      <vt:lpstr>Luke 23:40-41</vt:lpstr>
      <vt:lpstr>Luke 23:40-41 – Grammar and Syntax</vt:lpstr>
      <vt:lpstr>Luke 23:42-43 – Vocabulary</vt:lpstr>
      <vt:lpstr>Luke 23:42-43</vt:lpstr>
      <vt:lpstr>Luke 23:42-43 – Grammar and Syntax</vt:lpstr>
      <vt:lpstr>Comments on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23:27-43 </dc:title>
  <dc:creator>Lewis, David</dc:creator>
  <cp:lastModifiedBy>Lewis, David</cp:lastModifiedBy>
  <cp:revision>45</cp:revision>
  <dcterms:created xsi:type="dcterms:W3CDTF">2022-09-19T14:44:31Z</dcterms:created>
  <dcterms:modified xsi:type="dcterms:W3CDTF">2022-10-21T21:17:13Z</dcterms:modified>
</cp:coreProperties>
</file>