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3" r:id="rId9"/>
    <p:sldId id="293" r:id="rId10"/>
    <p:sldId id="265" r:id="rId11"/>
    <p:sldId id="276" r:id="rId12"/>
    <p:sldId id="277" r:id="rId13"/>
    <p:sldId id="266" r:id="rId14"/>
    <p:sldId id="267" r:id="rId15"/>
    <p:sldId id="282" r:id="rId16"/>
    <p:sldId id="281" r:id="rId17"/>
    <p:sldId id="268" r:id="rId18"/>
    <p:sldId id="283" r:id="rId19"/>
    <p:sldId id="269" r:id="rId20"/>
    <p:sldId id="284" r:id="rId21"/>
    <p:sldId id="270" r:id="rId22"/>
    <p:sldId id="294" r:id="rId23"/>
    <p:sldId id="285" r:id="rId24"/>
    <p:sldId id="271" r:id="rId25"/>
    <p:sldId id="286" r:id="rId26"/>
    <p:sldId id="272" r:id="rId27"/>
    <p:sldId id="295" r:id="rId28"/>
    <p:sldId id="287" r:id="rId29"/>
    <p:sldId id="273" r:id="rId30"/>
    <p:sldId id="288" r:id="rId31"/>
    <p:sldId id="274" r:id="rId32"/>
    <p:sldId id="289" r:id="rId33"/>
    <p:sldId id="290" r:id="rId34"/>
    <p:sldId id="292"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87" d="100"/>
          <a:sy n="87" d="100"/>
        </p:scale>
        <p:origin x="55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3884C92-B47E-4A58-A7CC-742F1BB97D3F}" type="datetimeFigureOut">
              <a:rPr lang="en-US" smtClean="0"/>
              <a:t>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E1CBD-3EB9-4FF6-8D4B-9B6B5259A4D1}" type="slidenum">
              <a:rPr lang="en-US" smtClean="0"/>
              <a:t>‹#›</a:t>
            </a:fld>
            <a:endParaRPr lang="en-US"/>
          </a:p>
        </p:txBody>
      </p:sp>
    </p:spTree>
    <p:extLst>
      <p:ext uri="{BB962C8B-B14F-4D97-AF65-F5344CB8AC3E}">
        <p14:creationId xmlns:p14="http://schemas.microsoft.com/office/powerpoint/2010/main" val="2931051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884C92-B47E-4A58-A7CC-742F1BB97D3F}" type="datetimeFigureOut">
              <a:rPr lang="en-US" smtClean="0"/>
              <a:t>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E1CBD-3EB9-4FF6-8D4B-9B6B5259A4D1}" type="slidenum">
              <a:rPr lang="en-US" smtClean="0"/>
              <a:t>‹#›</a:t>
            </a:fld>
            <a:endParaRPr lang="en-US"/>
          </a:p>
        </p:txBody>
      </p:sp>
    </p:spTree>
    <p:extLst>
      <p:ext uri="{BB962C8B-B14F-4D97-AF65-F5344CB8AC3E}">
        <p14:creationId xmlns:p14="http://schemas.microsoft.com/office/powerpoint/2010/main" val="1924812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884C92-B47E-4A58-A7CC-742F1BB97D3F}" type="datetimeFigureOut">
              <a:rPr lang="en-US" smtClean="0"/>
              <a:t>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E1CBD-3EB9-4FF6-8D4B-9B6B5259A4D1}" type="slidenum">
              <a:rPr lang="en-US" smtClean="0"/>
              <a:t>‹#›</a:t>
            </a:fld>
            <a:endParaRPr lang="en-US"/>
          </a:p>
        </p:txBody>
      </p:sp>
    </p:spTree>
    <p:extLst>
      <p:ext uri="{BB962C8B-B14F-4D97-AF65-F5344CB8AC3E}">
        <p14:creationId xmlns:p14="http://schemas.microsoft.com/office/powerpoint/2010/main" val="52343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884C92-B47E-4A58-A7CC-742F1BB97D3F}" type="datetimeFigureOut">
              <a:rPr lang="en-US" smtClean="0"/>
              <a:t>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E1CBD-3EB9-4FF6-8D4B-9B6B5259A4D1}" type="slidenum">
              <a:rPr lang="en-US" smtClean="0"/>
              <a:t>‹#›</a:t>
            </a:fld>
            <a:endParaRPr lang="en-US"/>
          </a:p>
        </p:txBody>
      </p:sp>
    </p:spTree>
    <p:extLst>
      <p:ext uri="{BB962C8B-B14F-4D97-AF65-F5344CB8AC3E}">
        <p14:creationId xmlns:p14="http://schemas.microsoft.com/office/powerpoint/2010/main" val="246256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884C92-B47E-4A58-A7CC-742F1BB97D3F}" type="datetimeFigureOut">
              <a:rPr lang="en-US" smtClean="0"/>
              <a:t>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E1CBD-3EB9-4FF6-8D4B-9B6B5259A4D1}" type="slidenum">
              <a:rPr lang="en-US" smtClean="0"/>
              <a:t>‹#›</a:t>
            </a:fld>
            <a:endParaRPr lang="en-US"/>
          </a:p>
        </p:txBody>
      </p:sp>
    </p:spTree>
    <p:extLst>
      <p:ext uri="{BB962C8B-B14F-4D97-AF65-F5344CB8AC3E}">
        <p14:creationId xmlns:p14="http://schemas.microsoft.com/office/powerpoint/2010/main" val="33335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3884C92-B47E-4A58-A7CC-742F1BB97D3F}" type="datetimeFigureOut">
              <a:rPr lang="en-US" smtClean="0"/>
              <a:t>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BE1CBD-3EB9-4FF6-8D4B-9B6B5259A4D1}" type="slidenum">
              <a:rPr lang="en-US" smtClean="0"/>
              <a:t>‹#›</a:t>
            </a:fld>
            <a:endParaRPr lang="en-US"/>
          </a:p>
        </p:txBody>
      </p:sp>
    </p:spTree>
    <p:extLst>
      <p:ext uri="{BB962C8B-B14F-4D97-AF65-F5344CB8AC3E}">
        <p14:creationId xmlns:p14="http://schemas.microsoft.com/office/powerpoint/2010/main" val="3302934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3884C92-B47E-4A58-A7CC-742F1BB97D3F}" type="datetimeFigureOut">
              <a:rPr lang="en-US" smtClean="0"/>
              <a:t>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BE1CBD-3EB9-4FF6-8D4B-9B6B5259A4D1}" type="slidenum">
              <a:rPr lang="en-US" smtClean="0"/>
              <a:t>‹#›</a:t>
            </a:fld>
            <a:endParaRPr lang="en-US"/>
          </a:p>
        </p:txBody>
      </p:sp>
    </p:spTree>
    <p:extLst>
      <p:ext uri="{BB962C8B-B14F-4D97-AF65-F5344CB8AC3E}">
        <p14:creationId xmlns:p14="http://schemas.microsoft.com/office/powerpoint/2010/main" val="2559982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3884C92-B47E-4A58-A7CC-742F1BB97D3F}" type="datetimeFigureOut">
              <a:rPr lang="en-US" smtClean="0"/>
              <a:t>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BE1CBD-3EB9-4FF6-8D4B-9B6B5259A4D1}" type="slidenum">
              <a:rPr lang="en-US" smtClean="0"/>
              <a:t>‹#›</a:t>
            </a:fld>
            <a:endParaRPr lang="en-US"/>
          </a:p>
        </p:txBody>
      </p:sp>
    </p:spTree>
    <p:extLst>
      <p:ext uri="{BB962C8B-B14F-4D97-AF65-F5344CB8AC3E}">
        <p14:creationId xmlns:p14="http://schemas.microsoft.com/office/powerpoint/2010/main" val="1732519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884C92-B47E-4A58-A7CC-742F1BB97D3F}" type="datetimeFigureOut">
              <a:rPr lang="en-US" smtClean="0"/>
              <a:t>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BE1CBD-3EB9-4FF6-8D4B-9B6B5259A4D1}" type="slidenum">
              <a:rPr lang="en-US" smtClean="0"/>
              <a:t>‹#›</a:t>
            </a:fld>
            <a:endParaRPr lang="en-US"/>
          </a:p>
        </p:txBody>
      </p:sp>
    </p:spTree>
    <p:extLst>
      <p:ext uri="{BB962C8B-B14F-4D97-AF65-F5344CB8AC3E}">
        <p14:creationId xmlns:p14="http://schemas.microsoft.com/office/powerpoint/2010/main" val="465728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3884C92-B47E-4A58-A7CC-742F1BB97D3F}" type="datetimeFigureOut">
              <a:rPr lang="en-US" smtClean="0"/>
              <a:t>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BE1CBD-3EB9-4FF6-8D4B-9B6B5259A4D1}" type="slidenum">
              <a:rPr lang="en-US" smtClean="0"/>
              <a:t>‹#›</a:t>
            </a:fld>
            <a:endParaRPr lang="en-US"/>
          </a:p>
        </p:txBody>
      </p:sp>
    </p:spTree>
    <p:extLst>
      <p:ext uri="{BB962C8B-B14F-4D97-AF65-F5344CB8AC3E}">
        <p14:creationId xmlns:p14="http://schemas.microsoft.com/office/powerpoint/2010/main" val="2986875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3884C92-B47E-4A58-A7CC-742F1BB97D3F}" type="datetimeFigureOut">
              <a:rPr lang="en-US" smtClean="0"/>
              <a:t>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BE1CBD-3EB9-4FF6-8D4B-9B6B5259A4D1}" type="slidenum">
              <a:rPr lang="en-US" smtClean="0"/>
              <a:t>‹#›</a:t>
            </a:fld>
            <a:endParaRPr lang="en-US"/>
          </a:p>
        </p:txBody>
      </p:sp>
    </p:spTree>
    <p:extLst>
      <p:ext uri="{BB962C8B-B14F-4D97-AF65-F5344CB8AC3E}">
        <p14:creationId xmlns:p14="http://schemas.microsoft.com/office/powerpoint/2010/main" val="4080877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884C92-B47E-4A58-A7CC-742F1BB97D3F}" type="datetimeFigureOut">
              <a:rPr lang="en-US" smtClean="0"/>
              <a:t>2/3/2023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BE1CBD-3EB9-4FF6-8D4B-9B6B5259A4D1}" type="slidenum">
              <a:rPr lang="en-US" smtClean="0"/>
              <a:t>‹#›</a:t>
            </a:fld>
            <a:endParaRPr lang="en-US"/>
          </a:p>
        </p:txBody>
      </p:sp>
    </p:spTree>
    <p:extLst>
      <p:ext uri="{BB962C8B-B14F-4D97-AF65-F5344CB8AC3E}">
        <p14:creationId xmlns:p14="http://schemas.microsoft.com/office/powerpoint/2010/main" val="721954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ref.ly/logosres/na28?ref=BibleNA27.Mt4.8&amp;off=0&amp;ctx=%CE%BF%CE%BD+%CF%84%CE%BF%CC%80%CE%BD+%CE%B8%CE%B5%CE%BF%CC%81%CE%BD+%CF%83%CE%BF%CF%85.+%0a~8%C2%A0%CE%A0%CE%B1%CC%81%CE%BB%CE%B9%CE%BD+%CF%80%CE%B1%CF%81%CE%B1%CE%BB%CE%B1%CE%BC%CE%B2%CE%B1%CC%81%CE%BD"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Series A:</a:t>
            </a:r>
            <a:br>
              <a:rPr lang="en-US" dirty="0"/>
            </a:br>
            <a:r>
              <a:rPr lang="en-US" dirty="0"/>
              <a:t>First Sunday in Lent</a:t>
            </a:r>
          </a:p>
        </p:txBody>
      </p:sp>
      <p:sp>
        <p:nvSpPr>
          <p:cNvPr id="3" name="Subtitle 2"/>
          <p:cNvSpPr>
            <a:spLocks noGrp="1"/>
          </p:cNvSpPr>
          <p:nvPr>
            <p:ph type="subTitle" idx="1"/>
          </p:nvPr>
        </p:nvSpPr>
        <p:spPr/>
        <p:txBody>
          <a:bodyPr/>
          <a:lstStyle/>
          <a:p>
            <a:r>
              <a:rPr lang="en-US" dirty="0"/>
              <a:t>The Temptation of Our Lord:</a:t>
            </a:r>
          </a:p>
          <a:p>
            <a:r>
              <a:rPr lang="en-US" dirty="0"/>
              <a:t>Matthew 4:1-11</a:t>
            </a:r>
          </a:p>
        </p:txBody>
      </p:sp>
    </p:spTree>
    <p:extLst>
      <p:ext uri="{BB962C8B-B14F-4D97-AF65-F5344CB8AC3E}">
        <p14:creationId xmlns:p14="http://schemas.microsoft.com/office/powerpoint/2010/main" val="803744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Instructions</a:t>
            </a:r>
          </a:p>
        </p:txBody>
      </p:sp>
      <p:sp>
        <p:nvSpPr>
          <p:cNvPr id="3" name="Content Placeholder 2"/>
          <p:cNvSpPr>
            <a:spLocks noGrp="1"/>
          </p:cNvSpPr>
          <p:nvPr>
            <p:ph idx="1"/>
          </p:nvPr>
        </p:nvSpPr>
        <p:spPr/>
        <p:txBody>
          <a:bodyPr/>
          <a:lstStyle/>
          <a:p>
            <a:r>
              <a:rPr lang="en-US" dirty="0"/>
              <a:t>Read through the Greek text of Matthew 4:1-11. This is a familiar text and so should be relatively easy to read through.</a:t>
            </a:r>
          </a:p>
          <a:p>
            <a:r>
              <a:rPr lang="en-US" dirty="0"/>
              <a:t>As you read, note any conditional sentences that you find and classify these conditional sentences.</a:t>
            </a:r>
          </a:p>
          <a:p>
            <a:r>
              <a:rPr lang="en-US" dirty="0"/>
              <a:t>Consider this question: How is this conditional sentence to be understood in this context?</a:t>
            </a:r>
          </a:p>
          <a:p>
            <a:r>
              <a:rPr lang="en-US" dirty="0"/>
              <a:t>Consider this question: In what way exactly is the devil tempting Jesus in the first two temptations?</a:t>
            </a:r>
          </a:p>
        </p:txBody>
      </p:sp>
    </p:spTree>
    <p:extLst>
      <p:ext uri="{BB962C8B-B14F-4D97-AF65-F5344CB8AC3E}">
        <p14:creationId xmlns:p14="http://schemas.microsoft.com/office/powerpoint/2010/main" val="299257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Color Key</a:t>
            </a:r>
          </a:p>
        </p:txBody>
      </p:sp>
      <p:sp>
        <p:nvSpPr>
          <p:cNvPr id="3" name="Content Placeholder 2"/>
          <p:cNvSpPr>
            <a:spLocks noGrp="1"/>
          </p:cNvSpPr>
          <p:nvPr>
            <p:ph idx="1"/>
          </p:nvPr>
        </p:nvSpPr>
        <p:spPr/>
        <p:txBody>
          <a:bodyPr/>
          <a:lstStyle/>
          <a:p>
            <a:r>
              <a:rPr lang="en-US" b="1" dirty="0"/>
              <a:t>Bold</a:t>
            </a:r>
            <a:r>
              <a:rPr lang="en-US" dirty="0"/>
              <a:t> = major conjunctions or adverbs connecting clauses</a:t>
            </a:r>
          </a:p>
          <a:p>
            <a:r>
              <a:rPr lang="en-US" dirty="0">
                <a:solidFill>
                  <a:srgbClr val="FF0000"/>
                </a:solidFill>
              </a:rPr>
              <a:t>Red </a:t>
            </a:r>
            <a:r>
              <a:rPr lang="en-US" dirty="0"/>
              <a:t>= finite verb (indicative, imperative, or subjunctive)</a:t>
            </a:r>
          </a:p>
          <a:p>
            <a:r>
              <a:rPr lang="en-US" dirty="0">
                <a:solidFill>
                  <a:srgbClr val="0070C0"/>
                </a:solidFill>
              </a:rPr>
              <a:t>Blue </a:t>
            </a:r>
            <a:r>
              <a:rPr lang="en-US" dirty="0"/>
              <a:t>= infinitive or participle</a:t>
            </a:r>
          </a:p>
          <a:p>
            <a:r>
              <a:rPr lang="en-US" dirty="0">
                <a:solidFill>
                  <a:srgbClr val="00B050"/>
                </a:solidFill>
              </a:rPr>
              <a:t>Green </a:t>
            </a:r>
            <a:r>
              <a:rPr lang="en-US" dirty="0"/>
              <a:t>= “if” introducing “if-clause”/protasis</a:t>
            </a:r>
            <a:endParaRPr lang="en-US" dirty="0">
              <a:solidFill>
                <a:srgbClr val="00B050"/>
              </a:solidFill>
            </a:endParaRPr>
          </a:p>
        </p:txBody>
      </p:sp>
    </p:spTree>
    <p:extLst>
      <p:ext uri="{BB962C8B-B14F-4D97-AF65-F5344CB8AC3E}">
        <p14:creationId xmlns:p14="http://schemas.microsoft.com/office/powerpoint/2010/main" val="1162493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Matthew 4:1-2 -  Vocabulary</a:t>
            </a:r>
          </a:p>
        </p:txBody>
      </p:sp>
      <p:sp>
        <p:nvSpPr>
          <p:cNvPr id="3" name="Content Placeholder 2"/>
          <p:cNvSpPr>
            <a:spLocks noGrp="1"/>
          </p:cNvSpPr>
          <p:nvPr>
            <p:ph idx="1"/>
          </p:nvPr>
        </p:nvSpPr>
        <p:spPr/>
        <p:txBody>
          <a:bodyPr/>
          <a:lstStyle/>
          <a:p>
            <a:r>
              <a:rPr lang="el-GR" dirty="0">
                <a:latin typeface="Cardo" panose="02020600000000000000" pitchFamily="18" charset="-79"/>
                <a:ea typeface="Cardo" panose="02020600000000000000" pitchFamily="18" charset="-79"/>
                <a:cs typeface="Cardo" panose="02020600000000000000" pitchFamily="18" charset="-79"/>
              </a:rPr>
              <a:t>ἀνάγω</a:t>
            </a:r>
            <a:r>
              <a:rPr lang="en-US" dirty="0">
                <a:latin typeface="Cardo" panose="02020600000000000000" pitchFamily="18" charset="-79"/>
                <a:ea typeface="Cardo" panose="02020600000000000000" pitchFamily="18" charset="-79"/>
                <a:cs typeface="Cardo" panose="02020600000000000000" pitchFamily="18" charset="-79"/>
              </a:rPr>
              <a:t> – verb: I lead up</a:t>
            </a:r>
          </a:p>
          <a:p>
            <a:r>
              <a:rPr lang="el-GR" dirty="0">
                <a:latin typeface="Cardo" panose="02020600000000000000" pitchFamily="18" charset="-79"/>
                <a:ea typeface="Cardo" panose="02020600000000000000" pitchFamily="18" charset="-79"/>
                <a:cs typeface="Cardo" panose="02020600000000000000" pitchFamily="18" charset="-79"/>
              </a:rPr>
              <a:t>πειράζω</a:t>
            </a:r>
            <a:r>
              <a:rPr lang="en-US" dirty="0">
                <a:latin typeface="Cardo" panose="02020600000000000000" pitchFamily="18" charset="-79"/>
                <a:ea typeface="Cardo" panose="02020600000000000000" pitchFamily="18" charset="-79"/>
                <a:cs typeface="Cardo" panose="02020600000000000000" pitchFamily="18" charset="-79"/>
              </a:rPr>
              <a:t> – verb: I tempt/test</a:t>
            </a:r>
          </a:p>
          <a:p>
            <a:r>
              <a:rPr lang="el-GR" dirty="0">
                <a:latin typeface="Cardo" panose="02020600000000000000" pitchFamily="18" charset="-79"/>
                <a:ea typeface="Cardo" panose="02020600000000000000" pitchFamily="18" charset="-79"/>
                <a:cs typeface="Cardo" panose="02020600000000000000" pitchFamily="18" charset="-79"/>
              </a:rPr>
              <a:t>νηστεύω</a:t>
            </a:r>
            <a:r>
              <a:rPr lang="en-US" dirty="0">
                <a:latin typeface="Cardo" panose="02020600000000000000" pitchFamily="18" charset="-79"/>
                <a:ea typeface="Cardo" panose="02020600000000000000" pitchFamily="18" charset="-79"/>
                <a:cs typeface="Cardo" panose="02020600000000000000" pitchFamily="18" charset="-79"/>
              </a:rPr>
              <a:t> – verb: I fast</a:t>
            </a:r>
          </a:p>
          <a:p>
            <a:r>
              <a:rPr lang="el-GR" dirty="0">
                <a:latin typeface="Cardo" panose="02020600000000000000" pitchFamily="18" charset="-79"/>
                <a:ea typeface="Cardo" panose="02020600000000000000" pitchFamily="18" charset="-79"/>
                <a:cs typeface="Cardo" panose="02020600000000000000" pitchFamily="18" charset="-79"/>
              </a:rPr>
              <a:t>τεσσεράκοντα</a:t>
            </a:r>
            <a:r>
              <a:rPr lang="en-US" dirty="0">
                <a:latin typeface="Cardo" panose="02020600000000000000" pitchFamily="18" charset="-79"/>
                <a:ea typeface="Cardo" panose="02020600000000000000" pitchFamily="18" charset="-79"/>
                <a:cs typeface="Cardo" panose="02020600000000000000" pitchFamily="18" charset="-79"/>
              </a:rPr>
              <a:t> – adjective/number: forty</a:t>
            </a:r>
          </a:p>
          <a:p>
            <a:r>
              <a:rPr lang="el-GR" dirty="0">
                <a:latin typeface="Cardo" panose="02020600000000000000" pitchFamily="18" charset="-79"/>
                <a:ea typeface="Cardo" panose="02020600000000000000" pitchFamily="18" charset="-79"/>
                <a:cs typeface="Cardo" panose="02020600000000000000" pitchFamily="18" charset="-79"/>
              </a:rPr>
              <a:t>ὕστερος, α, ον</a:t>
            </a:r>
            <a:r>
              <a:rPr lang="en-US" dirty="0">
                <a:latin typeface="Cardo" panose="02020600000000000000" pitchFamily="18" charset="-79"/>
                <a:ea typeface="Cardo" panose="02020600000000000000" pitchFamily="18" charset="-79"/>
                <a:cs typeface="Cardo" panose="02020600000000000000" pitchFamily="18" charset="-79"/>
              </a:rPr>
              <a:t> – adjective acting as adverb: then, after, thereafter</a:t>
            </a:r>
          </a:p>
          <a:p>
            <a:r>
              <a:rPr lang="el-GR" dirty="0">
                <a:latin typeface="Cardo" panose="02020600000000000000" pitchFamily="18" charset="-79"/>
                <a:ea typeface="Cardo" panose="02020600000000000000" pitchFamily="18" charset="-79"/>
                <a:cs typeface="Cardo" panose="02020600000000000000" pitchFamily="18" charset="-79"/>
              </a:rPr>
              <a:t>πεινάω</a:t>
            </a:r>
            <a:r>
              <a:rPr lang="en-US" dirty="0">
                <a:latin typeface="Cardo" panose="02020600000000000000" pitchFamily="18" charset="-79"/>
                <a:ea typeface="Cardo" panose="02020600000000000000" pitchFamily="18" charset="-79"/>
                <a:cs typeface="Cardo" panose="02020600000000000000" pitchFamily="18" charset="-79"/>
              </a:rPr>
              <a:t> – verb: I am hungry</a:t>
            </a:r>
          </a:p>
        </p:txBody>
      </p:sp>
    </p:spTree>
    <p:extLst>
      <p:ext uri="{BB962C8B-B14F-4D97-AF65-F5344CB8AC3E}">
        <p14:creationId xmlns:p14="http://schemas.microsoft.com/office/powerpoint/2010/main" val="416930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Matthew 4:1-2</a:t>
            </a:r>
          </a:p>
        </p:txBody>
      </p:sp>
      <p:sp>
        <p:nvSpPr>
          <p:cNvPr id="3" name="Content Placeholder 2"/>
          <p:cNvSpPr>
            <a:spLocks noGrp="1"/>
          </p:cNvSpPr>
          <p:nvPr>
            <p:ph idx="1"/>
          </p:nvPr>
        </p:nvSpPr>
        <p:spPr/>
        <p:txBody>
          <a:bodyPr>
            <a:normAutofit/>
          </a:bodyPr>
          <a:lstStyle/>
          <a:p>
            <a:pPr marL="0" indent="0">
              <a:buNone/>
            </a:pPr>
            <a:r>
              <a:rPr lang="en-US" baseline="30000" dirty="0">
                <a:latin typeface="Cardo" panose="02020600000000000000" pitchFamily="18" charset="-79"/>
                <a:ea typeface="Cardo" panose="02020600000000000000" pitchFamily="18" charset="-79"/>
                <a:cs typeface="Cardo" panose="02020600000000000000" pitchFamily="18" charset="-79"/>
              </a:rPr>
              <a:t>1</a:t>
            </a:r>
          </a:p>
          <a:p>
            <a:pPr marL="0" indent="0">
              <a:buNone/>
            </a:pPr>
            <a:r>
              <a:rPr lang="el-GR" b="1" dirty="0">
                <a:latin typeface="Cardo" panose="02020600000000000000" pitchFamily="18" charset="-79"/>
                <a:ea typeface="Cardo" panose="02020600000000000000" pitchFamily="18" charset="-79"/>
                <a:cs typeface="Cardo" panose="02020600000000000000" pitchFamily="18" charset="-79"/>
              </a:rPr>
              <a:t>Τότε</a:t>
            </a:r>
            <a:r>
              <a:rPr lang="en-US" baseline="30000" dirty="0">
                <a:latin typeface="Cardo" panose="02020600000000000000" pitchFamily="18" charset="-79"/>
                <a:ea typeface="Cardo" panose="02020600000000000000" pitchFamily="18" charset="-79"/>
                <a:cs typeface="Cardo" panose="02020600000000000000" pitchFamily="18" charset="-79"/>
              </a:rPr>
              <a:t> </a:t>
            </a:r>
            <a:r>
              <a:rPr lang="el-GR" dirty="0">
                <a:latin typeface="Cardo" panose="02020600000000000000" pitchFamily="18" charset="-79"/>
                <a:ea typeface="Cardo" panose="02020600000000000000" pitchFamily="18" charset="-79"/>
                <a:cs typeface="Cardo" panose="02020600000000000000" pitchFamily="18" charset="-79"/>
              </a:rPr>
              <a:t>°ὁ Ἰησοῦς </a:t>
            </a:r>
            <a:r>
              <a:rPr lang="el-GR" dirty="0">
                <a:solidFill>
                  <a:srgbClr val="FF0000"/>
                </a:solidFill>
                <a:latin typeface="Cardo" panose="02020600000000000000" pitchFamily="18" charset="-79"/>
                <a:ea typeface="Cardo" panose="02020600000000000000" pitchFamily="18" charset="-79"/>
                <a:cs typeface="Cardo" panose="02020600000000000000" pitchFamily="18" charset="-79"/>
              </a:rPr>
              <a:t>ἀνήχθη</a:t>
            </a:r>
            <a:r>
              <a:rPr lang="el-GR" dirty="0">
                <a:latin typeface="Cardo" panose="02020600000000000000" pitchFamily="18" charset="-79"/>
                <a:ea typeface="Cardo" panose="02020600000000000000" pitchFamily="18" charset="-79"/>
                <a:cs typeface="Cardo" panose="02020600000000000000" pitchFamily="18" charset="-79"/>
              </a:rPr>
              <a:t> ⸂εἰς τὴν ἔρημον ὑπὸ τοῦ πνεύματος⸃</a:t>
            </a:r>
            <a:endParaRPr lang="en-US" dirty="0">
              <a:latin typeface="Cardo" panose="02020600000000000000" pitchFamily="18" charset="-79"/>
              <a:ea typeface="Cardo" panose="02020600000000000000" pitchFamily="18" charset="-79"/>
              <a:cs typeface="Cardo" panose="02020600000000000000" pitchFamily="18" charset="-79"/>
            </a:endParaRPr>
          </a:p>
          <a:p>
            <a:pPr marL="0" indent="0">
              <a:buNone/>
            </a:pPr>
            <a:r>
              <a:rPr lang="en-US" dirty="0">
                <a:latin typeface="Cardo" panose="02020600000000000000" pitchFamily="18" charset="-79"/>
                <a:ea typeface="Cardo" panose="02020600000000000000" pitchFamily="18" charset="-79"/>
                <a:cs typeface="Cardo" panose="02020600000000000000" pitchFamily="18" charset="-79"/>
              </a:rPr>
              <a:t>     </a:t>
            </a:r>
            <a:r>
              <a:rPr lang="el-GR" dirty="0">
                <a:solidFill>
                  <a:srgbClr val="0070C0"/>
                </a:solidFill>
                <a:latin typeface="Cardo" panose="02020600000000000000" pitchFamily="18" charset="-79"/>
                <a:ea typeface="Cardo" panose="02020600000000000000" pitchFamily="18" charset="-79"/>
                <a:cs typeface="Cardo" panose="02020600000000000000" pitchFamily="18" charset="-79"/>
              </a:rPr>
              <a:t>πειρασθῆναι</a:t>
            </a:r>
            <a:r>
              <a:rPr lang="el-GR" dirty="0">
                <a:latin typeface="Cardo" panose="02020600000000000000" pitchFamily="18" charset="-79"/>
                <a:ea typeface="Cardo" panose="02020600000000000000" pitchFamily="18" charset="-79"/>
                <a:cs typeface="Cardo" panose="02020600000000000000" pitchFamily="18" charset="-79"/>
              </a:rPr>
              <a:t> ὑπὸ τοῦ διαβόλου.</a:t>
            </a:r>
            <a:endParaRPr lang="en-US" dirty="0">
              <a:latin typeface="Cardo" panose="02020600000000000000" pitchFamily="18" charset="-79"/>
              <a:ea typeface="Cardo" panose="02020600000000000000" pitchFamily="18" charset="-79"/>
              <a:cs typeface="Cardo" panose="02020600000000000000" pitchFamily="18" charset="-79"/>
            </a:endParaRPr>
          </a:p>
          <a:p>
            <a:pPr marL="0" indent="0">
              <a:buNone/>
            </a:pPr>
            <a:r>
              <a:rPr lang="en-US" baseline="30000" dirty="0">
                <a:latin typeface="Cardo" panose="02020600000000000000" pitchFamily="18" charset="-79"/>
                <a:ea typeface="Cardo" panose="02020600000000000000" pitchFamily="18" charset="-79"/>
                <a:cs typeface="Cardo" panose="02020600000000000000" pitchFamily="18" charset="-79"/>
              </a:rPr>
              <a:t>2 </a:t>
            </a:r>
          </a:p>
          <a:p>
            <a:pPr marL="0" indent="0">
              <a:buNone/>
            </a:pPr>
            <a:r>
              <a:rPr lang="el-GR" b="1" dirty="0">
                <a:latin typeface="Cardo" panose="02020600000000000000" pitchFamily="18" charset="-79"/>
                <a:ea typeface="Cardo" panose="02020600000000000000" pitchFamily="18" charset="-79"/>
                <a:cs typeface="Cardo" panose="02020600000000000000" pitchFamily="18" charset="-79"/>
              </a:rPr>
              <a:t>καὶ</a:t>
            </a:r>
            <a:endParaRPr lang="en-US" b="1" dirty="0">
              <a:latin typeface="Cardo" panose="02020600000000000000" pitchFamily="18" charset="-79"/>
              <a:ea typeface="Cardo" panose="02020600000000000000" pitchFamily="18" charset="-79"/>
              <a:cs typeface="Cardo" panose="02020600000000000000" pitchFamily="18" charset="-79"/>
            </a:endParaRPr>
          </a:p>
          <a:p>
            <a:pPr marL="0" indent="0">
              <a:buNone/>
            </a:pPr>
            <a:r>
              <a:rPr lang="en-US" b="1" dirty="0">
                <a:latin typeface="Cardo" panose="02020600000000000000" pitchFamily="18" charset="-79"/>
                <a:ea typeface="Cardo" panose="02020600000000000000" pitchFamily="18" charset="-79"/>
                <a:cs typeface="Cardo" panose="02020600000000000000" pitchFamily="18" charset="-79"/>
              </a:rPr>
              <a:t>     </a:t>
            </a:r>
            <a:r>
              <a:rPr lang="el-GR" dirty="0">
                <a:solidFill>
                  <a:srgbClr val="0070C0"/>
                </a:solidFill>
                <a:latin typeface="Cardo" panose="02020600000000000000" pitchFamily="18" charset="-79"/>
                <a:ea typeface="Cardo" panose="02020600000000000000" pitchFamily="18" charset="-79"/>
                <a:cs typeface="Cardo" panose="02020600000000000000" pitchFamily="18" charset="-79"/>
              </a:rPr>
              <a:t>νηστεύσας</a:t>
            </a:r>
            <a:r>
              <a:rPr lang="el-GR" dirty="0">
                <a:latin typeface="Cardo" panose="02020600000000000000" pitchFamily="18" charset="-79"/>
                <a:ea typeface="Cardo" panose="02020600000000000000" pitchFamily="18" charset="-79"/>
                <a:cs typeface="Cardo" panose="02020600000000000000" pitchFamily="18" charset="-79"/>
              </a:rPr>
              <a:t> ἡμέρας τεσσεράκοντα ⸂καὶ νύκτας</a:t>
            </a:r>
            <a:r>
              <a:rPr lang="en-US" dirty="0">
                <a:latin typeface="Cardo" panose="02020600000000000000" pitchFamily="18" charset="-79"/>
                <a:ea typeface="Cardo" panose="02020600000000000000" pitchFamily="18" charset="-79"/>
                <a:cs typeface="Cardo" panose="02020600000000000000" pitchFamily="18" charset="-79"/>
              </a:rPr>
              <a:t> </a:t>
            </a:r>
            <a:r>
              <a:rPr lang="el-GR" dirty="0">
                <a:latin typeface="Cardo" panose="02020600000000000000" pitchFamily="18" charset="-79"/>
                <a:ea typeface="Cardo" panose="02020600000000000000" pitchFamily="18" charset="-79"/>
                <a:cs typeface="Cardo" panose="02020600000000000000" pitchFamily="18" charset="-79"/>
              </a:rPr>
              <a:t>τεσσεράκοντα,</a:t>
            </a:r>
            <a:endParaRPr lang="en-US" dirty="0">
              <a:latin typeface="Cardo" panose="02020600000000000000" pitchFamily="18" charset="-79"/>
              <a:ea typeface="Cardo" panose="02020600000000000000" pitchFamily="18" charset="-79"/>
              <a:cs typeface="Cardo" panose="02020600000000000000" pitchFamily="18" charset="-79"/>
            </a:endParaRPr>
          </a:p>
          <a:p>
            <a:pPr marL="0" indent="0">
              <a:buNone/>
            </a:pPr>
            <a:r>
              <a:rPr lang="el-GR" b="1" dirty="0">
                <a:latin typeface="Cardo" panose="02020600000000000000" pitchFamily="18" charset="-79"/>
                <a:ea typeface="Cardo" panose="02020600000000000000" pitchFamily="18" charset="-79"/>
                <a:cs typeface="Cardo" panose="02020600000000000000" pitchFamily="18" charset="-79"/>
              </a:rPr>
              <a:t>ὕστερον</a:t>
            </a:r>
            <a:r>
              <a:rPr lang="el-GR" dirty="0">
                <a:latin typeface="Cardo" panose="02020600000000000000" pitchFamily="18" charset="-79"/>
                <a:ea typeface="Cardo" panose="02020600000000000000" pitchFamily="18" charset="-79"/>
                <a:cs typeface="Cardo" panose="02020600000000000000" pitchFamily="18" charset="-79"/>
              </a:rPr>
              <a:t> </a:t>
            </a:r>
            <a:r>
              <a:rPr lang="el-GR" dirty="0">
                <a:solidFill>
                  <a:srgbClr val="FF0000"/>
                </a:solidFill>
                <a:latin typeface="Cardo" panose="02020600000000000000" pitchFamily="18" charset="-79"/>
                <a:ea typeface="Cardo" panose="02020600000000000000" pitchFamily="18" charset="-79"/>
                <a:cs typeface="Cardo" panose="02020600000000000000" pitchFamily="18" charset="-79"/>
              </a:rPr>
              <a:t>ἐπείνασεν</a:t>
            </a:r>
            <a:r>
              <a:rPr lang="el-GR" dirty="0">
                <a:latin typeface="Cardo" panose="02020600000000000000" pitchFamily="18" charset="-79"/>
                <a:ea typeface="Cardo" panose="02020600000000000000" pitchFamily="18" charset="-79"/>
                <a:cs typeface="Cardo" panose="02020600000000000000" pitchFamily="18" charset="-79"/>
              </a:rPr>
              <a:t>.</a:t>
            </a:r>
            <a:endParaRPr lang="en-US" dirty="0">
              <a:latin typeface="Cardo" panose="02020600000000000000" pitchFamily="18" charset="-79"/>
              <a:ea typeface="Cardo" panose="02020600000000000000" pitchFamily="18" charset="-79"/>
              <a:cs typeface="Cardo" panose="02020600000000000000" pitchFamily="18" charset="-79"/>
            </a:endParaRPr>
          </a:p>
        </p:txBody>
      </p:sp>
    </p:spTree>
    <p:extLst>
      <p:ext uri="{BB962C8B-B14F-4D97-AF65-F5344CB8AC3E}">
        <p14:creationId xmlns:p14="http://schemas.microsoft.com/office/powerpoint/2010/main" val="40765643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Matthew 4:3</a:t>
            </a:r>
          </a:p>
        </p:txBody>
      </p:sp>
      <p:sp>
        <p:nvSpPr>
          <p:cNvPr id="3" name="Content Placeholder 2"/>
          <p:cNvSpPr>
            <a:spLocks noGrp="1"/>
          </p:cNvSpPr>
          <p:nvPr>
            <p:ph idx="1"/>
          </p:nvPr>
        </p:nvSpPr>
        <p:spPr/>
        <p:txBody>
          <a:bodyPr/>
          <a:lstStyle/>
          <a:p>
            <a:pPr marL="0" indent="0">
              <a:buNone/>
            </a:pPr>
            <a:r>
              <a:rPr lang="el-GR" baseline="30000" dirty="0">
                <a:latin typeface="Cardo" panose="02020600000000000000" pitchFamily="18" charset="-79"/>
                <a:ea typeface="Cardo" panose="02020600000000000000" pitchFamily="18" charset="-79"/>
                <a:cs typeface="Cardo" panose="02020600000000000000" pitchFamily="18" charset="-79"/>
              </a:rPr>
              <a:t>3</a:t>
            </a:r>
            <a:r>
              <a:rPr lang="el-GR" dirty="0">
                <a:latin typeface="Cardo" panose="02020600000000000000" pitchFamily="18" charset="-79"/>
                <a:ea typeface="Cardo" panose="02020600000000000000" pitchFamily="18" charset="-79"/>
                <a:cs typeface="Cardo" panose="02020600000000000000" pitchFamily="18" charset="-79"/>
              </a:rPr>
              <a:t> </a:t>
            </a:r>
            <a:r>
              <a:rPr lang="el-GR" b="1" dirty="0">
                <a:latin typeface="Cardo" panose="02020600000000000000" pitchFamily="18" charset="-79"/>
                <a:ea typeface="Cardo" panose="02020600000000000000" pitchFamily="18" charset="-79"/>
                <a:cs typeface="Cardo" panose="02020600000000000000" pitchFamily="18" charset="-79"/>
              </a:rPr>
              <a:t>καὶ</a:t>
            </a:r>
            <a:endParaRPr lang="en-US" dirty="0">
              <a:latin typeface="Cardo" panose="02020600000000000000" pitchFamily="18" charset="-79"/>
              <a:ea typeface="Cardo" panose="02020600000000000000" pitchFamily="18" charset="-79"/>
              <a:cs typeface="Cardo" panose="02020600000000000000" pitchFamily="18" charset="-79"/>
            </a:endParaRPr>
          </a:p>
          <a:p>
            <a:pPr marL="0" indent="0">
              <a:buNone/>
            </a:pPr>
            <a:r>
              <a:rPr lang="en-US" dirty="0">
                <a:latin typeface="Cardo" panose="02020600000000000000" pitchFamily="18" charset="-79"/>
                <a:ea typeface="Cardo" panose="02020600000000000000" pitchFamily="18" charset="-79"/>
                <a:cs typeface="Cardo" panose="02020600000000000000" pitchFamily="18" charset="-79"/>
              </a:rPr>
              <a:t>     </a:t>
            </a:r>
            <a:r>
              <a:rPr lang="el-GR" dirty="0">
                <a:latin typeface="Cardo" panose="02020600000000000000" pitchFamily="18" charset="-79"/>
                <a:ea typeface="Cardo" panose="02020600000000000000" pitchFamily="18" charset="-79"/>
                <a:cs typeface="Cardo" panose="02020600000000000000" pitchFamily="18" charset="-79"/>
              </a:rPr>
              <a:t>⸂</a:t>
            </a:r>
            <a:r>
              <a:rPr lang="el-GR" dirty="0">
                <a:solidFill>
                  <a:srgbClr val="0070C0"/>
                </a:solidFill>
                <a:latin typeface="Cardo" panose="02020600000000000000" pitchFamily="18" charset="-79"/>
                <a:ea typeface="Cardo" panose="02020600000000000000" pitchFamily="18" charset="-79"/>
                <a:cs typeface="Cardo" panose="02020600000000000000" pitchFamily="18" charset="-79"/>
              </a:rPr>
              <a:t>προσελθὼν</a:t>
            </a:r>
            <a:r>
              <a:rPr lang="el-GR" dirty="0">
                <a:latin typeface="Cardo" panose="02020600000000000000" pitchFamily="18" charset="-79"/>
                <a:ea typeface="Cardo" panose="02020600000000000000" pitchFamily="18" charset="-79"/>
                <a:cs typeface="Cardo" panose="02020600000000000000" pitchFamily="18" charset="-79"/>
              </a:rPr>
              <a:t> ὁ </a:t>
            </a:r>
            <a:r>
              <a:rPr lang="el-GR" dirty="0">
                <a:solidFill>
                  <a:srgbClr val="0070C0"/>
                </a:solidFill>
                <a:latin typeface="Cardo" panose="02020600000000000000" pitchFamily="18" charset="-79"/>
                <a:ea typeface="Cardo" panose="02020600000000000000" pitchFamily="18" charset="-79"/>
                <a:cs typeface="Cardo" panose="02020600000000000000" pitchFamily="18" charset="-79"/>
              </a:rPr>
              <a:t>πειράζων</a:t>
            </a:r>
            <a:r>
              <a:rPr lang="en-US" baseline="30000" dirty="0">
                <a:latin typeface="Cardo" panose="02020600000000000000" pitchFamily="18" charset="-79"/>
                <a:ea typeface="Cardo" panose="02020600000000000000" pitchFamily="18" charset="-79"/>
                <a:cs typeface="Cardo" panose="02020600000000000000" pitchFamily="18" charset="-79"/>
              </a:rPr>
              <a:t> </a:t>
            </a:r>
            <a:endParaRPr lang="en-US" dirty="0">
              <a:solidFill>
                <a:srgbClr val="0070C0"/>
              </a:solidFill>
              <a:latin typeface="Cardo" panose="02020600000000000000" pitchFamily="18" charset="-79"/>
              <a:ea typeface="Cardo" panose="02020600000000000000" pitchFamily="18" charset="-79"/>
              <a:cs typeface="Cardo" panose="02020600000000000000" pitchFamily="18" charset="-79"/>
            </a:endParaRPr>
          </a:p>
          <a:p>
            <a:pPr marL="0" indent="0">
              <a:buNone/>
            </a:pPr>
            <a:r>
              <a:rPr lang="el-GR" dirty="0">
                <a:solidFill>
                  <a:srgbClr val="FF0000"/>
                </a:solidFill>
                <a:latin typeface="Cardo" panose="02020600000000000000" pitchFamily="18" charset="-79"/>
                <a:ea typeface="Cardo" panose="02020600000000000000" pitchFamily="18" charset="-79"/>
                <a:cs typeface="Cardo" panose="02020600000000000000" pitchFamily="18" charset="-79"/>
              </a:rPr>
              <a:t>εἶπεν</a:t>
            </a:r>
            <a:r>
              <a:rPr lang="el-GR" dirty="0">
                <a:latin typeface="Cardo" panose="02020600000000000000" pitchFamily="18" charset="-79"/>
                <a:ea typeface="Cardo" panose="02020600000000000000" pitchFamily="18" charset="-79"/>
                <a:cs typeface="Cardo" panose="02020600000000000000" pitchFamily="18" charset="-79"/>
              </a:rPr>
              <a:t> αὐτῷ⸃· *</a:t>
            </a:r>
            <a:endParaRPr lang="en-US" dirty="0">
              <a:latin typeface="Cardo" panose="02020600000000000000" pitchFamily="18" charset="-79"/>
              <a:ea typeface="Cardo" panose="02020600000000000000" pitchFamily="18" charset="-79"/>
              <a:cs typeface="Cardo" panose="02020600000000000000" pitchFamily="18" charset="-79"/>
            </a:endParaRPr>
          </a:p>
          <a:p>
            <a:pPr marL="0" indent="0">
              <a:buNone/>
            </a:pPr>
            <a:endParaRPr lang="en-US" dirty="0">
              <a:latin typeface="Cardo" panose="02020600000000000000" pitchFamily="18" charset="-79"/>
              <a:ea typeface="Cardo" panose="02020600000000000000" pitchFamily="18" charset="-79"/>
              <a:cs typeface="Cardo" panose="02020600000000000000" pitchFamily="18" charset="-79"/>
            </a:endParaRPr>
          </a:p>
          <a:p>
            <a:pPr marL="0" indent="0">
              <a:buNone/>
            </a:pPr>
            <a:r>
              <a:rPr lang="en-US" dirty="0">
                <a:solidFill>
                  <a:srgbClr val="00B050"/>
                </a:solidFill>
                <a:latin typeface="Cardo" panose="02020600000000000000" pitchFamily="18" charset="-79"/>
                <a:ea typeface="Cardo" panose="02020600000000000000" pitchFamily="18" charset="-79"/>
                <a:cs typeface="Cardo" panose="02020600000000000000" pitchFamily="18" charset="-79"/>
              </a:rPr>
              <a:t>     </a:t>
            </a:r>
            <a:r>
              <a:rPr lang="el-GR" dirty="0">
                <a:solidFill>
                  <a:srgbClr val="00B050"/>
                </a:solidFill>
                <a:latin typeface="Cardo" panose="02020600000000000000" pitchFamily="18" charset="-79"/>
                <a:ea typeface="Cardo" panose="02020600000000000000" pitchFamily="18" charset="-79"/>
                <a:cs typeface="Cardo" panose="02020600000000000000" pitchFamily="18" charset="-79"/>
              </a:rPr>
              <a:t>εἰ</a:t>
            </a:r>
            <a:r>
              <a:rPr lang="en-US" baseline="30000" dirty="0">
                <a:latin typeface="Cardo" panose="02020600000000000000" pitchFamily="18" charset="-79"/>
                <a:ea typeface="Cardo" panose="02020600000000000000" pitchFamily="18" charset="-79"/>
                <a:cs typeface="Cardo" panose="02020600000000000000" pitchFamily="18" charset="-79"/>
              </a:rPr>
              <a:t> </a:t>
            </a:r>
            <a:r>
              <a:rPr lang="el-GR" dirty="0">
                <a:latin typeface="Cardo" panose="02020600000000000000" pitchFamily="18" charset="-79"/>
                <a:ea typeface="Cardo" panose="02020600000000000000" pitchFamily="18" charset="-79"/>
                <a:cs typeface="Cardo" panose="02020600000000000000" pitchFamily="18" charset="-79"/>
              </a:rPr>
              <a:t> υἱὸς </a:t>
            </a:r>
            <a:r>
              <a:rPr lang="el-GR" dirty="0">
                <a:solidFill>
                  <a:srgbClr val="FF0000"/>
                </a:solidFill>
                <a:latin typeface="Cardo" panose="02020600000000000000" pitchFamily="18" charset="-79"/>
                <a:ea typeface="Cardo" panose="02020600000000000000" pitchFamily="18" charset="-79"/>
                <a:cs typeface="Cardo" panose="02020600000000000000" pitchFamily="18" charset="-79"/>
              </a:rPr>
              <a:t>εἶ </a:t>
            </a:r>
            <a:r>
              <a:rPr lang="el-GR" dirty="0">
                <a:latin typeface="Cardo" panose="02020600000000000000" pitchFamily="18" charset="-79"/>
                <a:ea typeface="Cardo" panose="02020600000000000000" pitchFamily="18" charset="-79"/>
                <a:cs typeface="Cardo" panose="02020600000000000000" pitchFamily="18" charset="-79"/>
              </a:rPr>
              <a:t>τοῦ θεοῦ,</a:t>
            </a:r>
            <a:endParaRPr lang="en-US" dirty="0">
              <a:latin typeface="Cardo" panose="02020600000000000000" pitchFamily="18" charset="-79"/>
              <a:ea typeface="Cardo" panose="02020600000000000000" pitchFamily="18" charset="-79"/>
              <a:cs typeface="Cardo" panose="02020600000000000000" pitchFamily="18" charset="-79"/>
            </a:endParaRPr>
          </a:p>
          <a:p>
            <a:pPr marL="0" indent="0">
              <a:buNone/>
            </a:pPr>
            <a:r>
              <a:rPr lang="el-GR" dirty="0">
                <a:solidFill>
                  <a:srgbClr val="FF0000"/>
                </a:solidFill>
                <a:latin typeface="Cardo" panose="02020600000000000000" pitchFamily="18" charset="-79"/>
                <a:ea typeface="Cardo" panose="02020600000000000000" pitchFamily="18" charset="-79"/>
                <a:cs typeface="Cardo" panose="02020600000000000000" pitchFamily="18" charset="-79"/>
              </a:rPr>
              <a:t>εἰπὲ </a:t>
            </a:r>
            <a:r>
              <a:rPr lang="el-GR" b="1" dirty="0">
                <a:latin typeface="Cardo" panose="02020600000000000000" pitchFamily="18" charset="-79"/>
                <a:ea typeface="Cardo" panose="02020600000000000000" pitchFamily="18" charset="-79"/>
                <a:cs typeface="Cardo" panose="02020600000000000000" pitchFamily="18" charset="-79"/>
              </a:rPr>
              <a:t>ἵνα</a:t>
            </a:r>
            <a:r>
              <a:rPr lang="en-US" baseline="30000" dirty="0">
                <a:latin typeface="Cardo" panose="02020600000000000000" pitchFamily="18" charset="-79"/>
                <a:ea typeface="Cardo" panose="02020600000000000000" pitchFamily="18" charset="-79"/>
                <a:cs typeface="Cardo" panose="02020600000000000000" pitchFamily="18" charset="-79"/>
              </a:rPr>
              <a:t> </a:t>
            </a:r>
            <a:r>
              <a:rPr lang="el-GR" dirty="0">
                <a:latin typeface="Cardo" panose="02020600000000000000" pitchFamily="18" charset="-79"/>
                <a:ea typeface="Cardo" panose="02020600000000000000" pitchFamily="18" charset="-79"/>
                <a:cs typeface="Cardo" panose="02020600000000000000" pitchFamily="18" charset="-79"/>
              </a:rPr>
              <a:t> οἱ λίθοι οὗτοι ἄρτοι </a:t>
            </a:r>
            <a:r>
              <a:rPr lang="el-GR" dirty="0">
                <a:solidFill>
                  <a:srgbClr val="FF0000"/>
                </a:solidFill>
                <a:latin typeface="Cardo" panose="02020600000000000000" pitchFamily="18" charset="-79"/>
                <a:ea typeface="Cardo" panose="02020600000000000000" pitchFamily="18" charset="-79"/>
                <a:cs typeface="Cardo" panose="02020600000000000000" pitchFamily="18" charset="-79"/>
              </a:rPr>
              <a:t>γένωνται</a:t>
            </a:r>
            <a:r>
              <a:rPr lang="el-GR" dirty="0">
                <a:latin typeface="Cardo" panose="02020600000000000000" pitchFamily="18" charset="-79"/>
                <a:ea typeface="Cardo" panose="02020600000000000000" pitchFamily="18" charset="-79"/>
                <a:cs typeface="Cardo" panose="02020600000000000000" pitchFamily="18" charset="-79"/>
              </a:rPr>
              <a:t>.*</a:t>
            </a:r>
            <a:endParaRPr lang="en-US" dirty="0">
              <a:latin typeface="Cardo" panose="02020600000000000000" pitchFamily="18" charset="-79"/>
              <a:ea typeface="Cardo" panose="02020600000000000000" pitchFamily="18" charset="-79"/>
              <a:cs typeface="Cardo" panose="02020600000000000000" pitchFamily="18" charset="-79"/>
            </a:endParaRPr>
          </a:p>
          <a:p>
            <a:pPr marL="0" indent="0">
              <a:buNone/>
            </a:pPr>
            <a:endParaRPr lang="en-US" dirty="0"/>
          </a:p>
        </p:txBody>
      </p:sp>
    </p:spTree>
    <p:extLst>
      <p:ext uri="{BB962C8B-B14F-4D97-AF65-F5344CB8AC3E}">
        <p14:creationId xmlns:p14="http://schemas.microsoft.com/office/powerpoint/2010/main" val="18582273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Matthew 4:3 – Conditional Sentence</a:t>
            </a:r>
          </a:p>
        </p:txBody>
      </p:sp>
      <p:sp>
        <p:nvSpPr>
          <p:cNvPr id="3" name="Content Placeholder 2"/>
          <p:cNvSpPr>
            <a:spLocks noGrp="1"/>
          </p:cNvSpPr>
          <p:nvPr>
            <p:ph idx="1"/>
          </p:nvPr>
        </p:nvSpPr>
        <p:spPr/>
        <p:txBody>
          <a:bodyPr/>
          <a:lstStyle/>
          <a:p>
            <a:r>
              <a:rPr lang="en-US" dirty="0"/>
              <a:t>What kind of conditional sentence is introduced by </a:t>
            </a:r>
            <a:r>
              <a:rPr lang="el-GR" dirty="0"/>
              <a:t>εἰ </a:t>
            </a:r>
            <a:r>
              <a:rPr lang="en-US" dirty="0"/>
              <a:t>in v. 3?</a:t>
            </a:r>
          </a:p>
        </p:txBody>
      </p:sp>
    </p:spTree>
    <p:extLst>
      <p:ext uri="{BB962C8B-B14F-4D97-AF65-F5344CB8AC3E}">
        <p14:creationId xmlns:p14="http://schemas.microsoft.com/office/powerpoint/2010/main" val="41270480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Matthew 4:4</a:t>
            </a:r>
          </a:p>
        </p:txBody>
      </p:sp>
      <p:sp>
        <p:nvSpPr>
          <p:cNvPr id="3" name="Content Placeholder 2"/>
          <p:cNvSpPr>
            <a:spLocks noGrp="1"/>
          </p:cNvSpPr>
          <p:nvPr>
            <p:ph idx="1"/>
          </p:nvPr>
        </p:nvSpPr>
        <p:spPr/>
        <p:txBody>
          <a:bodyPr/>
          <a:lstStyle/>
          <a:p>
            <a:r>
              <a:rPr lang="el-GR" dirty="0">
                <a:latin typeface="Cardo" panose="02020600000000000000" pitchFamily="18" charset="-79"/>
                <a:ea typeface="Cardo" panose="02020600000000000000" pitchFamily="18" charset="-79"/>
                <a:cs typeface="Cardo" panose="02020600000000000000" pitchFamily="18" charset="-79"/>
              </a:rPr>
              <a:t>ζάω</a:t>
            </a:r>
            <a:r>
              <a:rPr lang="en-US" dirty="0">
                <a:latin typeface="Cardo" panose="02020600000000000000" pitchFamily="18" charset="-79"/>
                <a:ea typeface="Cardo" panose="02020600000000000000" pitchFamily="18" charset="-79"/>
                <a:cs typeface="Cardo" panose="02020600000000000000" pitchFamily="18" charset="-79"/>
              </a:rPr>
              <a:t> – verb: I live, I am alive</a:t>
            </a:r>
          </a:p>
          <a:p>
            <a:r>
              <a:rPr lang="el-GR" dirty="0">
                <a:latin typeface="Cardo" panose="02020600000000000000" pitchFamily="18" charset="-79"/>
                <a:ea typeface="Cardo" panose="02020600000000000000" pitchFamily="18" charset="-79"/>
                <a:cs typeface="Cardo" panose="02020600000000000000" pitchFamily="18" charset="-79"/>
              </a:rPr>
              <a:t>ῥῆμα, ατος</a:t>
            </a:r>
            <a:r>
              <a:rPr lang="en-US" dirty="0">
                <a:latin typeface="Cardo" panose="02020600000000000000" pitchFamily="18" charset="-79"/>
                <a:ea typeface="Cardo" panose="02020600000000000000" pitchFamily="18" charset="-79"/>
                <a:cs typeface="Cardo" panose="02020600000000000000" pitchFamily="18" charset="-79"/>
              </a:rPr>
              <a:t> – utterance, spoken word</a:t>
            </a:r>
          </a:p>
          <a:p>
            <a:r>
              <a:rPr lang="el-GR" dirty="0">
                <a:latin typeface="Cardo" panose="02020600000000000000" pitchFamily="18" charset="-79"/>
                <a:ea typeface="Cardo" panose="02020600000000000000" pitchFamily="18" charset="-79"/>
                <a:cs typeface="Cardo" panose="02020600000000000000" pitchFamily="18" charset="-79"/>
              </a:rPr>
              <a:t>ἐκπορεύομαι</a:t>
            </a:r>
            <a:r>
              <a:rPr lang="en-US" dirty="0">
                <a:latin typeface="Cardo" panose="02020600000000000000" pitchFamily="18" charset="-79"/>
                <a:ea typeface="Cardo" panose="02020600000000000000" pitchFamily="18" charset="-79"/>
                <a:cs typeface="Cardo" panose="02020600000000000000" pitchFamily="18" charset="-79"/>
              </a:rPr>
              <a:t> – I go out</a:t>
            </a:r>
          </a:p>
          <a:p>
            <a:r>
              <a:rPr lang="el-GR" dirty="0">
                <a:latin typeface="Cardo" panose="02020600000000000000" pitchFamily="18" charset="-79"/>
                <a:ea typeface="Cardo" panose="02020600000000000000" pitchFamily="18" charset="-79"/>
                <a:cs typeface="Cardo" panose="02020600000000000000" pitchFamily="18" charset="-79"/>
              </a:rPr>
              <a:t>στόμα, ατος</a:t>
            </a:r>
            <a:r>
              <a:rPr lang="en-US" dirty="0">
                <a:latin typeface="Cardo" panose="02020600000000000000" pitchFamily="18" charset="-79"/>
                <a:ea typeface="Cardo" panose="02020600000000000000" pitchFamily="18" charset="-79"/>
                <a:cs typeface="Cardo" panose="02020600000000000000" pitchFamily="18" charset="-79"/>
              </a:rPr>
              <a:t> – mouth</a:t>
            </a:r>
          </a:p>
        </p:txBody>
      </p:sp>
    </p:spTree>
    <p:extLst>
      <p:ext uri="{BB962C8B-B14F-4D97-AF65-F5344CB8AC3E}">
        <p14:creationId xmlns:p14="http://schemas.microsoft.com/office/powerpoint/2010/main" val="35448450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Matthew 4:4</a:t>
            </a:r>
          </a:p>
        </p:txBody>
      </p:sp>
      <p:sp>
        <p:nvSpPr>
          <p:cNvPr id="3" name="Content Placeholder 2"/>
          <p:cNvSpPr>
            <a:spLocks noGrp="1"/>
          </p:cNvSpPr>
          <p:nvPr>
            <p:ph idx="1"/>
          </p:nvPr>
        </p:nvSpPr>
        <p:spPr/>
        <p:txBody>
          <a:bodyPr/>
          <a:lstStyle/>
          <a:p>
            <a:pPr marL="0" indent="0">
              <a:buNone/>
            </a:pPr>
            <a:r>
              <a:rPr lang="el-GR" baseline="30000" dirty="0">
                <a:latin typeface="Cardo" panose="02020600000000000000" pitchFamily="18" charset="-79"/>
                <a:ea typeface="Cardo" panose="02020600000000000000" pitchFamily="18" charset="-79"/>
                <a:cs typeface="Cardo" panose="02020600000000000000" pitchFamily="18" charset="-79"/>
              </a:rPr>
              <a:t>4</a:t>
            </a:r>
            <a:endParaRPr lang="en-US" dirty="0">
              <a:latin typeface="Cardo" panose="02020600000000000000" pitchFamily="18" charset="-79"/>
              <a:ea typeface="Cardo" panose="02020600000000000000" pitchFamily="18" charset="-79"/>
              <a:cs typeface="Cardo" panose="02020600000000000000" pitchFamily="18" charset="-79"/>
            </a:endParaRPr>
          </a:p>
          <a:p>
            <a:pPr marL="0" indent="0">
              <a:buNone/>
            </a:pPr>
            <a:r>
              <a:rPr lang="el-GR" dirty="0">
                <a:latin typeface="Cardo" panose="02020600000000000000" pitchFamily="18" charset="-79"/>
                <a:ea typeface="Cardo" panose="02020600000000000000" pitchFamily="18" charset="-79"/>
                <a:cs typeface="Cardo" panose="02020600000000000000" pitchFamily="18" charset="-79"/>
              </a:rPr>
              <a:t>ὁ </a:t>
            </a:r>
            <a:r>
              <a:rPr lang="el-GR" b="1" dirty="0">
                <a:latin typeface="Cardo" panose="02020600000000000000" pitchFamily="18" charset="-79"/>
                <a:ea typeface="Cardo" panose="02020600000000000000" pitchFamily="18" charset="-79"/>
                <a:cs typeface="Cardo" panose="02020600000000000000" pitchFamily="18" charset="-79"/>
              </a:rPr>
              <a:t>δὲ</a:t>
            </a:r>
            <a:r>
              <a:rPr lang="el-GR" dirty="0">
                <a:latin typeface="Cardo" panose="02020600000000000000" pitchFamily="18" charset="-79"/>
                <a:ea typeface="Cardo" panose="02020600000000000000" pitchFamily="18" charset="-79"/>
                <a:cs typeface="Cardo" panose="02020600000000000000" pitchFamily="18" charset="-79"/>
              </a:rPr>
              <a:t> </a:t>
            </a:r>
            <a:r>
              <a:rPr lang="el-GR" dirty="0">
                <a:solidFill>
                  <a:srgbClr val="0070C0"/>
                </a:solidFill>
                <a:latin typeface="Cardo" panose="02020600000000000000" pitchFamily="18" charset="-79"/>
                <a:ea typeface="Cardo" panose="02020600000000000000" pitchFamily="18" charset="-79"/>
                <a:cs typeface="Cardo" panose="02020600000000000000" pitchFamily="18" charset="-79"/>
              </a:rPr>
              <a:t>ἀποκριθεὶς</a:t>
            </a:r>
            <a:r>
              <a:rPr lang="el-GR" dirty="0">
                <a:latin typeface="Cardo" panose="02020600000000000000" pitchFamily="18" charset="-79"/>
                <a:ea typeface="Cardo" panose="02020600000000000000" pitchFamily="18" charset="-79"/>
                <a:cs typeface="Cardo" panose="02020600000000000000" pitchFamily="18" charset="-79"/>
              </a:rPr>
              <a:t> </a:t>
            </a:r>
            <a:r>
              <a:rPr lang="el-GR" dirty="0">
                <a:solidFill>
                  <a:srgbClr val="FF0000"/>
                </a:solidFill>
                <a:latin typeface="Cardo" panose="02020600000000000000" pitchFamily="18" charset="-79"/>
                <a:ea typeface="Cardo" panose="02020600000000000000" pitchFamily="18" charset="-79"/>
                <a:cs typeface="Cardo" panose="02020600000000000000" pitchFamily="18" charset="-79"/>
              </a:rPr>
              <a:t>εἶπεν</a:t>
            </a:r>
            <a:r>
              <a:rPr lang="el-GR" dirty="0">
                <a:latin typeface="Cardo" panose="02020600000000000000" pitchFamily="18" charset="-79"/>
                <a:ea typeface="Cardo" panose="02020600000000000000" pitchFamily="18" charset="-79"/>
                <a:cs typeface="Cardo" panose="02020600000000000000" pitchFamily="18" charset="-79"/>
              </a:rPr>
              <a:t>·</a:t>
            </a:r>
            <a:endParaRPr lang="en-US" dirty="0">
              <a:latin typeface="Cardo" panose="02020600000000000000" pitchFamily="18" charset="-79"/>
              <a:ea typeface="Cardo" panose="02020600000000000000" pitchFamily="18" charset="-79"/>
              <a:cs typeface="Cardo" panose="02020600000000000000" pitchFamily="18" charset="-79"/>
            </a:endParaRPr>
          </a:p>
          <a:p>
            <a:pPr marL="0" indent="0">
              <a:buNone/>
            </a:pPr>
            <a:endParaRPr lang="en-US" dirty="0">
              <a:solidFill>
                <a:srgbClr val="FF0000"/>
              </a:solidFill>
              <a:latin typeface="Cardo" panose="02020600000000000000" pitchFamily="18" charset="-79"/>
              <a:ea typeface="Cardo" panose="02020600000000000000" pitchFamily="18" charset="-79"/>
              <a:cs typeface="Cardo" panose="02020600000000000000" pitchFamily="18" charset="-79"/>
            </a:endParaRPr>
          </a:p>
          <a:p>
            <a:pPr marL="0" indent="0">
              <a:buNone/>
            </a:pPr>
            <a:r>
              <a:rPr lang="en-US" dirty="0">
                <a:solidFill>
                  <a:srgbClr val="FF0000"/>
                </a:solidFill>
                <a:latin typeface="Cardo" panose="02020600000000000000" pitchFamily="18" charset="-79"/>
                <a:ea typeface="Cardo" panose="02020600000000000000" pitchFamily="18" charset="-79"/>
                <a:cs typeface="Cardo" panose="02020600000000000000" pitchFamily="18" charset="-79"/>
              </a:rPr>
              <a:t>      </a:t>
            </a:r>
            <a:r>
              <a:rPr lang="el-GR" dirty="0">
                <a:solidFill>
                  <a:srgbClr val="FF0000"/>
                </a:solidFill>
                <a:latin typeface="Cardo" panose="02020600000000000000" pitchFamily="18" charset="-79"/>
                <a:ea typeface="Cardo" panose="02020600000000000000" pitchFamily="18" charset="-79"/>
                <a:cs typeface="Cardo" panose="02020600000000000000" pitchFamily="18" charset="-79"/>
              </a:rPr>
              <a:t>γέγραπται</a:t>
            </a:r>
            <a:r>
              <a:rPr lang="el-GR" dirty="0">
                <a:latin typeface="Cardo" panose="02020600000000000000" pitchFamily="18" charset="-79"/>
                <a:ea typeface="Cardo" panose="02020600000000000000" pitchFamily="18" charset="-79"/>
                <a:cs typeface="Cardo" panose="02020600000000000000" pitchFamily="18" charset="-79"/>
              </a:rPr>
              <a:t>·</a:t>
            </a:r>
            <a:endParaRPr lang="en-US" dirty="0">
              <a:latin typeface="Cardo" panose="02020600000000000000" pitchFamily="18" charset="-79"/>
              <a:ea typeface="Cardo" panose="02020600000000000000" pitchFamily="18" charset="-79"/>
              <a:cs typeface="Cardo" panose="02020600000000000000" pitchFamily="18" charset="-79"/>
            </a:endParaRPr>
          </a:p>
          <a:p>
            <a:pPr marL="0" indent="0">
              <a:buNone/>
            </a:pPr>
            <a:endParaRPr lang="en-US" dirty="0">
              <a:latin typeface="Cardo" panose="02020600000000000000" pitchFamily="18" charset="-79"/>
              <a:ea typeface="Cardo" panose="02020600000000000000" pitchFamily="18" charset="-79"/>
              <a:cs typeface="Cardo" panose="02020600000000000000" pitchFamily="18" charset="-79"/>
            </a:endParaRPr>
          </a:p>
          <a:p>
            <a:pPr marL="0" indent="0">
              <a:buNone/>
            </a:pPr>
            <a:r>
              <a:rPr lang="en-US" i="1" dirty="0">
                <a:latin typeface="Cardo" panose="02020600000000000000" pitchFamily="18" charset="-79"/>
                <a:ea typeface="Cardo" panose="02020600000000000000" pitchFamily="18" charset="-79"/>
                <a:cs typeface="Cardo" panose="02020600000000000000" pitchFamily="18" charset="-79"/>
              </a:rPr>
              <a:t>      </a:t>
            </a:r>
            <a:r>
              <a:rPr lang="el-GR" i="1" dirty="0">
                <a:latin typeface="Cardo" panose="02020600000000000000" pitchFamily="18" charset="-79"/>
                <a:ea typeface="Cardo" panose="02020600000000000000" pitchFamily="18" charset="-79"/>
                <a:cs typeface="Cardo" panose="02020600000000000000" pitchFamily="18" charset="-79"/>
              </a:rPr>
              <a:t>οὐκ ἐπʼ ἄρτῳ μόνῳ </a:t>
            </a:r>
            <a:r>
              <a:rPr lang="el-GR" i="1" dirty="0">
                <a:solidFill>
                  <a:srgbClr val="FF0000"/>
                </a:solidFill>
                <a:latin typeface="Cardo" panose="02020600000000000000" pitchFamily="18" charset="-79"/>
                <a:ea typeface="Cardo" panose="02020600000000000000" pitchFamily="18" charset="-79"/>
                <a:cs typeface="Cardo" panose="02020600000000000000" pitchFamily="18" charset="-79"/>
              </a:rPr>
              <a:t>ζήσεται</a:t>
            </a:r>
            <a:r>
              <a:rPr lang="el-GR" i="1" dirty="0">
                <a:latin typeface="Cardo" panose="02020600000000000000" pitchFamily="18" charset="-79"/>
                <a:ea typeface="Cardo" panose="02020600000000000000" pitchFamily="18" charset="-79"/>
                <a:cs typeface="Cardo" panose="02020600000000000000" pitchFamily="18" charset="-79"/>
              </a:rPr>
              <a:t> ὁ ἄνθρωπος,</a:t>
            </a:r>
            <a:endParaRPr lang="en-US" i="1" dirty="0">
              <a:latin typeface="Cardo" panose="02020600000000000000" pitchFamily="18" charset="-79"/>
              <a:ea typeface="Cardo" panose="02020600000000000000" pitchFamily="18" charset="-79"/>
              <a:cs typeface="Cardo" panose="02020600000000000000" pitchFamily="18" charset="-79"/>
            </a:endParaRPr>
          </a:p>
          <a:p>
            <a:pPr marL="0" indent="0">
              <a:buNone/>
            </a:pPr>
            <a:r>
              <a:rPr lang="en-US" i="1" dirty="0">
                <a:latin typeface="Cardo" panose="02020600000000000000" pitchFamily="18" charset="-79"/>
                <a:ea typeface="Cardo" panose="02020600000000000000" pitchFamily="18" charset="-79"/>
                <a:cs typeface="Cardo" panose="02020600000000000000" pitchFamily="18" charset="-79"/>
              </a:rPr>
              <a:t>      </a:t>
            </a:r>
            <a:r>
              <a:rPr lang="el-GR" b="1" i="1" dirty="0">
                <a:latin typeface="Cardo" panose="02020600000000000000" pitchFamily="18" charset="-79"/>
                <a:ea typeface="Cardo" panose="02020600000000000000" pitchFamily="18" charset="-79"/>
                <a:cs typeface="Cardo" panose="02020600000000000000" pitchFamily="18" charset="-79"/>
              </a:rPr>
              <a:t>ἀλλʼ </a:t>
            </a:r>
            <a:r>
              <a:rPr lang="el-GR" i="1" dirty="0">
                <a:latin typeface="Cardo" panose="02020600000000000000" pitchFamily="18" charset="-79"/>
                <a:ea typeface="Cardo" panose="02020600000000000000" pitchFamily="18" charset="-79"/>
                <a:cs typeface="Cardo" panose="02020600000000000000" pitchFamily="18" charset="-79"/>
              </a:rPr>
              <a:t>⸀ἐπὶ παντὶ ῥήματι ⸋</a:t>
            </a:r>
            <a:r>
              <a:rPr lang="el-GR" i="1" dirty="0">
                <a:solidFill>
                  <a:srgbClr val="0070C0"/>
                </a:solidFill>
                <a:latin typeface="Cardo" panose="02020600000000000000" pitchFamily="18" charset="-79"/>
                <a:ea typeface="Cardo" panose="02020600000000000000" pitchFamily="18" charset="-79"/>
                <a:cs typeface="Cardo" panose="02020600000000000000" pitchFamily="18" charset="-79"/>
              </a:rPr>
              <a:t>ἐκπορευομένῳ </a:t>
            </a:r>
            <a:r>
              <a:rPr lang="el-GR" i="1" dirty="0">
                <a:latin typeface="Cardo" panose="02020600000000000000" pitchFamily="18" charset="-79"/>
                <a:ea typeface="Cardo" panose="02020600000000000000" pitchFamily="18" charset="-79"/>
                <a:cs typeface="Cardo" panose="02020600000000000000" pitchFamily="18" charset="-79"/>
              </a:rPr>
              <a:t>διὰ στόματος⸌ θεοῦ.</a:t>
            </a:r>
            <a:endParaRPr lang="en-US" i="1" dirty="0">
              <a:latin typeface="Cardo" panose="02020600000000000000" pitchFamily="18" charset="-79"/>
              <a:ea typeface="Cardo" panose="02020600000000000000" pitchFamily="18" charset="-79"/>
              <a:cs typeface="Cardo" panose="02020600000000000000" pitchFamily="18" charset="-79"/>
            </a:endParaRPr>
          </a:p>
          <a:p>
            <a:pPr marL="0" indent="0">
              <a:buNone/>
            </a:pPr>
            <a:r>
              <a:rPr lang="en-US" i="1" dirty="0">
                <a:ea typeface="Cardo" panose="02020600000000000000" pitchFamily="18" charset="-79"/>
                <a:cs typeface="Cardo" panose="02020600000000000000" pitchFamily="18" charset="-79"/>
              </a:rPr>
              <a:t>Jesus quotes from Deuteronomy 8:3</a:t>
            </a:r>
            <a:endParaRPr lang="en-US" dirty="0">
              <a:ea typeface="Cardo" panose="02020600000000000000" pitchFamily="18" charset="-79"/>
              <a:cs typeface="Cardo" panose="02020600000000000000" pitchFamily="18" charset="-79"/>
            </a:endParaRPr>
          </a:p>
        </p:txBody>
      </p:sp>
    </p:spTree>
    <p:extLst>
      <p:ext uri="{BB962C8B-B14F-4D97-AF65-F5344CB8AC3E}">
        <p14:creationId xmlns:p14="http://schemas.microsoft.com/office/powerpoint/2010/main" val="35097533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Matthew 4:5-6a - Vocabulary</a:t>
            </a:r>
          </a:p>
        </p:txBody>
      </p:sp>
      <p:sp>
        <p:nvSpPr>
          <p:cNvPr id="3" name="Content Placeholder 2"/>
          <p:cNvSpPr>
            <a:spLocks noGrp="1"/>
          </p:cNvSpPr>
          <p:nvPr>
            <p:ph idx="1"/>
          </p:nvPr>
        </p:nvSpPr>
        <p:spPr/>
        <p:txBody>
          <a:bodyPr/>
          <a:lstStyle/>
          <a:p>
            <a:r>
              <a:rPr lang="el-GR" dirty="0">
                <a:latin typeface="Cardo" panose="02020600000000000000" pitchFamily="18" charset="-79"/>
                <a:ea typeface="Cardo" panose="02020600000000000000" pitchFamily="18" charset="-79"/>
                <a:cs typeface="Cardo" panose="02020600000000000000" pitchFamily="18" charset="-79"/>
              </a:rPr>
              <a:t>παραλαμβάνω</a:t>
            </a:r>
            <a:r>
              <a:rPr lang="en-US" dirty="0">
                <a:latin typeface="Cardo" panose="02020600000000000000" pitchFamily="18" charset="-79"/>
                <a:ea typeface="Cardo" panose="02020600000000000000" pitchFamily="18" charset="-79"/>
                <a:cs typeface="Cardo" panose="02020600000000000000" pitchFamily="18" charset="-79"/>
              </a:rPr>
              <a:t> – verb: I take along</a:t>
            </a:r>
          </a:p>
          <a:p>
            <a:r>
              <a:rPr lang="el-GR" dirty="0">
                <a:latin typeface="Cardo" panose="02020600000000000000" pitchFamily="18" charset="-79"/>
                <a:ea typeface="Cardo" panose="02020600000000000000" pitchFamily="18" charset="-79"/>
                <a:cs typeface="Cardo" panose="02020600000000000000" pitchFamily="18" charset="-79"/>
              </a:rPr>
              <a:t>πτερύγιον, ου</a:t>
            </a:r>
            <a:r>
              <a:rPr lang="en-US" dirty="0">
                <a:latin typeface="Cardo" panose="02020600000000000000" pitchFamily="18" charset="-79"/>
                <a:ea typeface="Cardo" panose="02020600000000000000" pitchFamily="18" charset="-79"/>
                <a:cs typeface="Cardo" panose="02020600000000000000" pitchFamily="18" charset="-79"/>
              </a:rPr>
              <a:t> – noun: edge, ending, pinnacle (of Temple)</a:t>
            </a:r>
          </a:p>
        </p:txBody>
      </p:sp>
    </p:spTree>
    <p:extLst>
      <p:ext uri="{BB962C8B-B14F-4D97-AF65-F5344CB8AC3E}">
        <p14:creationId xmlns:p14="http://schemas.microsoft.com/office/powerpoint/2010/main" val="10939620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Matthew 4:5-6a</a:t>
            </a:r>
          </a:p>
        </p:txBody>
      </p:sp>
      <p:sp>
        <p:nvSpPr>
          <p:cNvPr id="3" name="Content Placeholder 2"/>
          <p:cNvSpPr>
            <a:spLocks noGrp="1"/>
          </p:cNvSpPr>
          <p:nvPr>
            <p:ph idx="1"/>
          </p:nvPr>
        </p:nvSpPr>
        <p:spPr/>
        <p:txBody>
          <a:bodyPr>
            <a:normAutofit/>
          </a:bodyPr>
          <a:lstStyle/>
          <a:p>
            <a:pPr marL="0" indent="0">
              <a:buNone/>
            </a:pPr>
            <a:r>
              <a:rPr lang="el-GR" baseline="30000" dirty="0">
                <a:latin typeface="Cardo" panose="02020600000000000000" pitchFamily="18" charset="-79"/>
                <a:ea typeface="Cardo" panose="02020600000000000000" pitchFamily="18" charset="-79"/>
                <a:cs typeface="Cardo" panose="02020600000000000000" pitchFamily="18" charset="-79"/>
              </a:rPr>
              <a:t>5</a:t>
            </a:r>
            <a:endParaRPr lang="en-US" dirty="0">
              <a:latin typeface="Cardo" panose="02020600000000000000" pitchFamily="18" charset="-79"/>
              <a:ea typeface="Cardo" panose="02020600000000000000" pitchFamily="18" charset="-79"/>
              <a:cs typeface="Cardo" panose="02020600000000000000" pitchFamily="18" charset="-79"/>
            </a:endParaRPr>
          </a:p>
          <a:p>
            <a:pPr marL="0" indent="0">
              <a:buNone/>
            </a:pPr>
            <a:r>
              <a:rPr lang="el-GR" b="1" dirty="0">
                <a:latin typeface="Cardo" panose="02020600000000000000" pitchFamily="18" charset="-79"/>
                <a:ea typeface="Cardo" panose="02020600000000000000" pitchFamily="18" charset="-79"/>
                <a:cs typeface="Cardo" panose="02020600000000000000" pitchFamily="18" charset="-79"/>
              </a:rPr>
              <a:t>Τότε</a:t>
            </a:r>
            <a:r>
              <a:rPr lang="el-GR" dirty="0">
                <a:latin typeface="Cardo" panose="02020600000000000000" pitchFamily="18" charset="-79"/>
                <a:ea typeface="Cardo" panose="02020600000000000000" pitchFamily="18" charset="-79"/>
                <a:cs typeface="Cardo" panose="02020600000000000000" pitchFamily="18" charset="-79"/>
              </a:rPr>
              <a:t> </a:t>
            </a:r>
            <a:r>
              <a:rPr lang="el-GR" dirty="0">
                <a:solidFill>
                  <a:srgbClr val="FF0000"/>
                </a:solidFill>
                <a:latin typeface="Cardo" panose="02020600000000000000" pitchFamily="18" charset="-79"/>
                <a:ea typeface="Cardo" panose="02020600000000000000" pitchFamily="18" charset="-79"/>
                <a:cs typeface="Cardo" panose="02020600000000000000" pitchFamily="18" charset="-79"/>
              </a:rPr>
              <a:t>παραλαμβάνει</a:t>
            </a:r>
            <a:r>
              <a:rPr lang="el-GR" dirty="0">
                <a:latin typeface="Cardo" panose="02020600000000000000" pitchFamily="18" charset="-79"/>
                <a:ea typeface="Cardo" panose="02020600000000000000" pitchFamily="18" charset="-79"/>
                <a:cs typeface="Cardo" panose="02020600000000000000" pitchFamily="18" charset="-79"/>
              </a:rPr>
              <a:t> αὐτὸν ὁ διάβολος εἰς τὴν ἁγίαν πόλιν</a:t>
            </a:r>
            <a:endParaRPr lang="en-US" dirty="0">
              <a:latin typeface="Cardo" panose="02020600000000000000" pitchFamily="18" charset="-79"/>
              <a:ea typeface="Cardo" panose="02020600000000000000" pitchFamily="18" charset="-79"/>
              <a:cs typeface="Cardo" panose="02020600000000000000" pitchFamily="18" charset="-79"/>
            </a:endParaRPr>
          </a:p>
          <a:p>
            <a:pPr marL="0" indent="0">
              <a:buNone/>
            </a:pPr>
            <a:r>
              <a:rPr lang="el-GR" b="1" dirty="0">
                <a:latin typeface="Cardo" panose="02020600000000000000" pitchFamily="18" charset="-79"/>
                <a:ea typeface="Cardo" panose="02020600000000000000" pitchFamily="18" charset="-79"/>
                <a:cs typeface="Cardo" panose="02020600000000000000" pitchFamily="18" charset="-79"/>
              </a:rPr>
              <a:t>καὶ</a:t>
            </a:r>
            <a:r>
              <a:rPr lang="el-GR" dirty="0">
                <a:latin typeface="Cardo" panose="02020600000000000000" pitchFamily="18" charset="-79"/>
                <a:ea typeface="Cardo" panose="02020600000000000000" pitchFamily="18" charset="-79"/>
                <a:cs typeface="Cardo" panose="02020600000000000000" pitchFamily="18" charset="-79"/>
              </a:rPr>
              <a:t> ⸀</a:t>
            </a:r>
            <a:r>
              <a:rPr lang="el-GR" dirty="0">
                <a:solidFill>
                  <a:srgbClr val="FF0000"/>
                </a:solidFill>
                <a:latin typeface="Cardo" panose="02020600000000000000" pitchFamily="18" charset="-79"/>
                <a:ea typeface="Cardo" panose="02020600000000000000" pitchFamily="18" charset="-79"/>
                <a:cs typeface="Cardo" panose="02020600000000000000" pitchFamily="18" charset="-79"/>
              </a:rPr>
              <a:t>ἔστησεν</a:t>
            </a:r>
            <a:r>
              <a:rPr lang="el-GR" dirty="0">
                <a:latin typeface="Cardo" panose="02020600000000000000" pitchFamily="18" charset="-79"/>
                <a:ea typeface="Cardo" panose="02020600000000000000" pitchFamily="18" charset="-79"/>
                <a:cs typeface="Cardo" panose="02020600000000000000" pitchFamily="18" charset="-79"/>
              </a:rPr>
              <a:t> αὐτὸν ἐπὶ τὸ πτερύγιον τοῦ ἱεροῦ</a:t>
            </a:r>
            <a:r>
              <a:rPr lang="en-US" dirty="0">
                <a:latin typeface="Cardo" panose="02020600000000000000" pitchFamily="18" charset="-79"/>
                <a:ea typeface="Cardo" panose="02020600000000000000" pitchFamily="18" charset="-79"/>
                <a:cs typeface="Cardo" panose="02020600000000000000" pitchFamily="18" charset="-79"/>
              </a:rPr>
              <a:t> </a:t>
            </a:r>
            <a:r>
              <a:rPr lang="el-GR" baseline="30000" dirty="0">
                <a:latin typeface="Cardo" panose="02020600000000000000" pitchFamily="18" charset="-79"/>
                <a:ea typeface="Cardo" panose="02020600000000000000" pitchFamily="18" charset="-79"/>
                <a:cs typeface="Cardo" panose="02020600000000000000" pitchFamily="18" charset="-79"/>
              </a:rPr>
              <a:t>6</a:t>
            </a:r>
            <a:r>
              <a:rPr lang="en-US" baseline="30000" dirty="0">
                <a:latin typeface="Cardo" panose="02020600000000000000" pitchFamily="18" charset="-79"/>
                <a:ea typeface="Cardo" panose="02020600000000000000" pitchFamily="18" charset="-79"/>
                <a:cs typeface="Cardo" panose="02020600000000000000" pitchFamily="18" charset="-79"/>
              </a:rPr>
              <a:t>a</a:t>
            </a:r>
            <a:r>
              <a:rPr lang="el-GR" dirty="0">
                <a:latin typeface="Cardo" panose="02020600000000000000" pitchFamily="18" charset="-79"/>
                <a:ea typeface="Cardo" panose="02020600000000000000" pitchFamily="18" charset="-79"/>
                <a:cs typeface="Cardo" panose="02020600000000000000" pitchFamily="18" charset="-79"/>
              </a:rPr>
              <a:t> </a:t>
            </a:r>
            <a:r>
              <a:rPr lang="el-GR" b="1" dirty="0">
                <a:latin typeface="Cardo" panose="02020600000000000000" pitchFamily="18" charset="-79"/>
                <a:ea typeface="Cardo" panose="02020600000000000000" pitchFamily="18" charset="-79"/>
                <a:cs typeface="Cardo" panose="02020600000000000000" pitchFamily="18" charset="-79"/>
              </a:rPr>
              <a:t>καὶ</a:t>
            </a:r>
            <a:r>
              <a:rPr lang="el-GR" dirty="0">
                <a:latin typeface="Cardo" panose="02020600000000000000" pitchFamily="18" charset="-79"/>
                <a:ea typeface="Cardo" panose="02020600000000000000" pitchFamily="18" charset="-79"/>
                <a:cs typeface="Cardo" panose="02020600000000000000" pitchFamily="18" charset="-79"/>
              </a:rPr>
              <a:t> </a:t>
            </a:r>
            <a:r>
              <a:rPr lang="el-GR" dirty="0">
                <a:solidFill>
                  <a:srgbClr val="FF0000"/>
                </a:solidFill>
                <a:latin typeface="Cardo" panose="02020600000000000000" pitchFamily="18" charset="-79"/>
                <a:ea typeface="Cardo" panose="02020600000000000000" pitchFamily="18" charset="-79"/>
                <a:cs typeface="Cardo" panose="02020600000000000000" pitchFamily="18" charset="-79"/>
              </a:rPr>
              <a:t>λέγει</a:t>
            </a:r>
            <a:r>
              <a:rPr lang="el-GR" dirty="0">
                <a:latin typeface="Cardo" panose="02020600000000000000" pitchFamily="18" charset="-79"/>
                <a:ea typeface="Cardo" panose="02020600000000000000" pitchFamily="18" charset="-79"/>
                <a:cs typeface="Cardo" panose="02020600000000000000" pitchFamily="18" charset="-79"/>
              </a:rPr>
              <a:t> αὐτῷ·</a:t>
            </a:r>
            <a:endParaRPr lang="en-US" dirty="0">
              <a:latin typeface="Cardo" panose="02020600000000000000" pitchFamily="18" charset="-79"/>
              <a:ea typeface="Cardo" panose="02020600000000000000" pitchFamily="18" charset="-79"/>
              <a:cs typeface="Cardo" panose="02020600000000000000" pitchFamily="18" charset="-79"/>
            </a:endParaRPr>
          </a:p>
          <a:p>
            <a:pPr marL="0" indent="0">
              <a:buNone/>
            </a:pPr>
            <a:endParaRPr lang="en-US" dirty="0">
              <a:latin typeface="Cardo" panose="02020600000000000000" pitchFamily="18" charset="-79"/>
              <a:ea typeface="Cardo" panose="02020600000000000000" pitchFamily="18" charset="-79"/>
              <a:cs typeface="Cardo" panose="02020600000000000000" pitchFamily="18" charset="-79"/>
            </a:endParaRPr>
          </a:p>
        </p:txBody>
      </p:sp>
    </p:spTree>
    <p:extLst>
      <p:ext uri="{BB962C8B-B14F-4D97-AF65-F5344CB8AC3E}">
        <p14:creationId xmlns:p14="http://schemas.microsoft.com/office/powerpoint/2010/main" val="2666045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Temptation of Our Lord</a:t>
            </a:r>
          </a:p>
        </p:txBody>
      </p:sp>
      <p:pic>
        <p:nvPicPr>
          <p:cNvPr id="1026" name="Picture 2" descr="Jesus Christ Tempted by the Demon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30286" y="1602378"/>
            <a:ext cx="6888479" cy="51467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92128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Matthew 4:6b – Vocabulary</a:t>
            </a:r>
          </a:p>
        </p:txBody>
      </p:sp>
      <p:sp>
        <p:nvSpPr>
          <p:cNvPr id="3" name="Content Placeholder 2"/>
          <p:cNvSpPr>
            <a:spLocks noGrp="1"/>
          </p:cNvSpPr>
          <p:nvPr>
            <p:ph idx="1"/>
          </p:nvPr>
        </p:nvSpPr>
        <p:spPr/>
        <p:txBody>
          <a:bodyPr/>
          <a:lstStyle/>
          <a:p>
            <a:r>
              <a:rPr lang="el-GR" dirty="0">
                <a:latin typeface="Cardo" panose="02020600000000000000" pitchFamily="18" charset="-79"/>
                <a:ea typeface="Cardo" panose="02020600000000000000" pitchFamily="18" charset="-79"/>
                <a:cs typeface="Cardo" panose="02020600000000000000" pitchFamily="18" charset="-79"/>
              </a:rPr>
              <a:t>σεαυτοῦ</a:t>
            </a:r>
            <a:r>
              <a:rPr lang="en-US" dirty="0">
                <a:latin typeface="Cardo" panose="02020600000000000000" pitchFamily="18" charset="-79"/>
                <a:ea typeface="Cardo" panose="02020600000000000000" pitchFamily="18" charset="-79"/>
                <a:cs typeface="Cardo" panose="02020600000000000000" pitchFamily="18" charset="-79"/>
              </a:rPr>
              <a:t> - reflexive pronoun: yourself</a:t>
            </a:r>
          </a:p>
          <a:p>
            <a:r>
              <a:rPr lang="el-GR" dirty="0">
                <a:latin typeface="Cardo" panose="02020600000000000000" pitchFamily="18" charset="-79"/>
                <a:ea typeface="Cardo" panose="02020600000000000000" pitchFamily="18" charset="-79"/>
                <a:cs typeface="Cardo" panose="02020600000000000000" pitchFamily="18" charset="-79"/>
              </a:rPr>
              <a:t>κάτω</a:t>
            </a:r>
            <a:r>
              <a:rPr lang="en-US" dirty="0">
                <a:latin typeface="Cardo" panose="02020600000000000000" pitchFamily="18" charset="-79"/>
                <a:ea typeface="Cardo" panose="02020600000000000000" pitchFamily="18" charset="-79"/>
                <a:cs typeface="Cardo" panose="02020600000000000000" pitchFamily="18" charset="-79"/>
              </a:rPr>
              <a:t> – adverb: down</a:t>
            </a:r>
          </a:p>
          <a:p>
            <a:r>
              <a:rPr lang="el-GR" dirty="0">
                <a:latin typeface="Cardo" panose="02020600000000000000" pitchFamily="18" charset="-79"/>
                <a:ea typeface="Cardo" panose="02020600000000000000" pitchFamily="18" charset="-79"/>
                <a:cs typeface="Cardo" panose="02020600000000000000" pitchFamily="18" charset="-79"/>
              </a:rPr>
              <a:t>ἐντέλλω</a:t>
            </a:r>
            <a:r>
              <a:rPr lang="en-US" dirty="0">
                <a:latin typeface="Cardo" panose="02020600000000000000" pitchFamily="18" charset="-79"/>
                <a:ea typeface="Cardo" panose="02020600000000000000" pitchFamily="18" charset="-79"/>
                <a:cs typeface="Cardo" panose="02020600000000000000" pitchFamily="18" charset="-79"/>
              </a:rPr>
              <a:t> – verb: give instructions to</a:t>
            </a:r>
          </a:p>
          <a:p>
            <a:r>
              <a:rPr lang="el-GR" dirty="0">
                <a:latin typeface="Cardo" panose="02020600000000000000" pitchFamily="18" charset="-79"/>
                <a:ea typeface="Cardo" panose="02020600000000000000" pitchFamily="18" charset="-79"/>
                <a:cs typeface="Cardo" panose="02020600000000000000" pitchFamily="18" charset="-79"/>
              </a:rPr>
              <a:t>χείρ, χειρός</a:t>
            </a:r>
            <a:r>
              <a:rPr lang="en-US" dirty="0">
                <a:latin typeface="Cardo" panose="02020600000000000000" pitchFamily="18" charset="-79"/>
                <a:ea typeface="Cardo" panose="02020600000000000000" pitchFamily="18" charset="-79"/>
                <a:cs typeface="Cardo" panose="02020600000000000000" pitchFamily="18" charset="-79"/>
              </a:rPr>
              <a:t> – noun: hand</a:t>
            </a:r>
          </a:p>
          <a:p>
            <a:r>
              <a:rPr lang="el-GR" dirty="0">
                <a:latin typeface="Cardo" panose="02020600000000000000" pitchFamily="18" charset="-79"/>
                <a:ea typeface="Cardo" panose="02020600000000000000" pitchFamily="18" charset="-79"/>
                <a:cs typeface="Cardo" panose="02020600000000000000" pitchFamily="18" charset="-79"/>
              </a:rPr>
              <a:t>αἴρω</a:t>
            </a:r>
            <a:r>
              <a:rPr lang="en-US" dirty="0">
                <a:latin typeface="Cardo" panose="02020600000000000000" pitchFamily="18" charset="-79"/>
                <a:ea typeface="Cardo" panose="02020600000000000000" pitchFamily="18" charset="-79"/>
                <a:cs typeface="Cardo" panose="02020600000000000000" pitchFamily="18" charset="-79"/>
              </a:rPr>
              <a:t> – verb: I take up, I carry, I take away</a:t>
            </a:r>
          </a:p>
          <a:p>
            <a:r>
              <a:rPr lang="el-GR" dirty="0">
                <a:latin typeface="Cardo" panose="02020600000000000000" pitchFamily="18" charset="-79"/>
                <a:ea typeface="Cardo" panose="02020600000000000000" pitchFamily="18" charset="-79"/>
                <a:cs typeface="Cardo" panose="02020600000000000000" pitchFamily="18" charset="-79"/>
              </a:rPr>
              <a:t>μήποτε</a:t>
            </a:r>
            <a:r>
              <a:rPr lang="en-US" dirty="0">
                <a:latin typeface="Cardo" panose="02020600000000000000" pitchFamily="18" charset="-79"/>
                <a:ea typeface="Cardo" panose="02020600000000000000" pitchFamily="18" charset="-79"/>
                <a:cs typeface="Cardo" panose="02020600000000000000" pitchFamily="18" charset="-79"/>
              </a:rPr>
              <a:t> – conjunction: that not, lest</a:t>
            </a:r>
          </a:p>
          <a:p>
            <a:r>
              <a:rPr lang="el-GR" dirty="0">
                <a:latin typeface="Cardo" panose="02020600000000000000" pitchFamily="18" charset="-79"/>
                <a:ea typeface="Cardo" panose="02020600000000000000" pitchFamily="18" charset="-79"/>
                <a:cs typeface="Cardo" panose="02020600000000000000" pitchFamily="18" charset="-79"/>
              </a:rPr>
              <a:t>προσκόπτω</a:t>
            </a:r>
            <a:r>
              <a:rPr lang="en-US" dirty="0">
                <a:latin typeface="Cardo" panose="02020600000000000000" pitchFamily="18" charset="-79"/>
                <a:ea typeface="Cardo" panose="02020600000000000000" pitchFamily="18" charset="-79"/>
                <a:cs typeface="Cardo" panose="02020600000000000000" pitchFamily="18" charset="-79"/>
              </a:rPr>
              <a:t> – verb: I strike (something) against</a:t>
            </a:r>
          </a:p>
          <a:p>
            <a:r>
              <a:rPr lang="el-GR" dirty="0">
                <a:latin typeface="Cardo" panose="02020600000000000000" pitchFamily="18" charset="-79"/>
                <a:ea typeface="Cardo" panose="02020600000000000000" pitchFamily="18" charset="-79"/>
                <a:cs typeface="Cardo" panose="02020600000000000000" pitchFamily="18" charset="-79"/>
              </a:rPr>
              <a:t>πούς, ποδός</a:t>
            </a:r>
            <a:r>
              <a:rPr lang="en-US" dirty="0">
                <a:latin typeface="Cardo" panose="02020600000000000000" pitchFamily="18" charset="-79"/>
                <a:ea typeface="Cardo" panose="02020600000000000000" pitchFamily="18" charset="-79"/>
                <a:cs typeface="Cardo" panose="02020600000000000000" pitchFamily="18" charset="-79"/>
              </a:rPr>
              <a:t> – noun: foot</a:t>
            </a:r>
          </a:p>
        </p:txBody>
      </p:sp>
    </p:spTree>
    <p:extLst>
      <p:ext uri="{BB962C8B-B14F-4D97-AF65-F5344CB8AC3E}">
        <p14:creationId xmlns:p14="http://schemas.microsoft.com/office/powerpoint/2010/main" val="36999573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Matthew 4:6b</a:t>
            </a:r>
          </a:p>
        </p:txBody>
      </p:sp>
      <p:sp>
        <p:nvSpPr>
          <p:cNvPr id="3" name="Content Placeholder 2"/>
          <p:cNvSpPr>
            <a:spLocks noGrp="1"/>
          </p:cNvSpPr>
          <p:nvPr>
            <p:ph idx="1"/>
          </p:nvPr>
        </p:nvSpPr>
        <p:spPr/>
        <p:txBody>
          <a:bodyPr>
            <a:normAutofit lnSpcReduction="10000"/>
          </a:bodyPr>
          <a:lstStyle/>
          <a:p>
            <a:pPr marL="0" indent="0">
              <a:buNone/>
            </a:pPr>
            <a:r>
              <a:rPr lang="el-GR" baseline="30000" dirty="0">
                <a:latin typeface="Cardo" panose="02020600000000000000" pitchFamily="18" charset="-79"/>
                <a:ea typeface="Cardo" panose="02020600000000000000" pitchFamily="18" charset="-79"/>
                <a:cs typeface="Cardo" panose="02020600000000000000" pitchFamily="18" charset="-79"/>
              </a:rPr>
              <a:t>6</a:t>
            </a:r>
            <a:r>
              <a:rPr lang="en-US" baseline="30000" dirty="0">
                <a:latin typeface="Cardo" panose="02020600000000000000" pitchFamily="18" charset="-79"/>
                <a:ea typeface="Cardo" panose="02020600000000000000" pitchFamily="18" charset="-79"/>
                <a:cs typeface="Cardo" panose="02020600000000000000" pitchFamily="18" charset="-79"/>
              </a:rPr>
              <a:t>b</a:t>
            </a:r>
            <a:r>
              <a:rPr lang="en-US" dirty="0">
                <a:latin typeface="Cardo" panose="02020600000000000000" pitchFamily="18" charset="-79"/>
                <a:ea typeface="Cardo" panose="02020600000000000000" pitchFamily="18" charset="-79"/>
                <a:cs typeface="Cardo" panose="02020600000000000000" pitchFamily="18" charset="-79"/>
              </a:rPr>
              <a:t>   </a:t>
            </a:r>
            <a:r>
              <a:rPr lang="en-US" baseline="30000" dirty="0">
                <a:latin typeface="Cardo" panose="02020600000000000000" pitchFamily="18" charset="-79"/>
                <a:ea typeface="Cardo" panose="02020600000000000000" pitchFamily="18" charset="-79"/>
                <a:cs typeface="Cardo" panose="02020600000000000000" pitchFamily="18" charset="-79"/>
              </a:rPr>
              <a:t> </a:t>
            </a:r>
            <a:r>
              <a:rPr lang="el-GR" dirty="0">
                <a:solidFill>
                  <a:srgbClr val="00B050"/>
                </a:solidFill>
                <a:latin typeface="Cardo" panose="02020600000000000000" pitchFamily="18" charset="-79"/>
                <a:ea typeface="Cardo" panose="02020600000000000000" pitchFamily="18" charset="-79"/>
                <a:cs typeface="Cardo" panose="02020600000000000000" pitchFamily="18" charset="-79"/>
              </a:rPr>
              <a:t>εἰ</a:t>
            </a:r>
            <a:r>
              <a:rPr lang="el-GR" dirty="0">
                <a:latin typeface="Cardo" panose="02020600000000000000" pitchFamily="18" charset="-79"/>
                <a:ea typeface="Cardo" panose="02020600000000000000" pitchFamily="18" charset="-79"/>
                <a:cs typeface="Cardo" panose="02020600000000000000" pitchFamily="18" charset="-79"/>
              </a:rPr>
              <a:t> υἱὸς </a:t>
            </a:r>
            <a:r>
              <a:rPr lang="el-GR" dirty="0">
                <a:solidFill>
                  <a:srgbClr val="FF0000"/>
                </a:solidFill>
                <a:latin typeface="Cardo" panose="02020600000000000000" pitchFamily="18" charset="-79"/>
                <a:ea typeface="Cardo" panose="02020600000000000000" pitchFamily="18" charset="-79"/>
                <a:cs typeface="Cardo" panose="02020600000000000000" pitchFamily="18" charset="-79"/>
              </a:rPr>
              <a:t>εἶ</a:t>
            </a:r>
            <a:r>
              <a:rPr lang="el-GR" dirty="0">
                <a:latin typeface="Cardo" panose="02020600000000000000" pitchFamily="18" charset="-79"/>
                <a:ea typeface="Cardo" panose="02020600000000000000" pitchFamily="18" charset="-79"/>
                <a:cs typeface="Cardo" panose="02020600000000000000" pitchFamily="18" charset="-79"/>
              </a:rPr>
              <a:t> τοῦ θεοῦ,*</a:t>
            </a:r>
            <a:endParaRPr lang="en-US" dirty="0">
              <a:latin typeface="Cardo" panose="02020600000000000000" pitchFamily="18" charset="-79"/>
              <a:ea typeface="Cardo" panose="02020600000000000000" pitchFamily="18" charset="-79"/>
              <a:cs typeface="Cardo" panose="02020600000000000000" pitchFamily="18" charset="-79"/>
            </a:endParaRPr>
          </a:p>
          <a:p>
            <a:pPr marL="0" indent="0">
              <a:buNone/>
            </a:pPr>
            <a:r>
              <a:rPr lang="el-GR" dirty="0">
                <a:solidFill>
                  <a:srgbClr val="FF0000"/>
                </a:solidFill>
                <a:latin typeface="Cardo" panose="02020600000000000000" pitchFamily="18" charset="-79"/>
                <a:ea typeface="Cardo" panose="02020600000000000000" pitchFamily="18" charset="-79"/>
                <a:cs typeface="Cardo" panose="02020600000000000000" pitchFamily="18" charset="-79"/>
              </a:rPr>
              <a:t>βάλε</a:t>
            </a:r>
            <a:r>
              <a:rPr lang="el-GR" dirty="0">
                <a:latin typeface="Cardo" panose="02020600000000000000" pitchFamily="18" charset="-79"/>
                <a:ea typeface="Cardo" panose="02020600000000000000" pitchFamily="18" charset="-79"/>
                <a:cs typeface="Cardo" panose="02020600000000000000" pitchFamily="18" charset="-79"/>
              </a:rPr>
              <a:t> σεαυτὸν ⸆ κάτω·*</a:t>
            </a:r>
            <a:endParaRPr lang="en-US" dirty="0">
              <a:latin typeface="Cardo" panose="02020600000000000000" pitchFamily="18" charset="-79"/>
              <a:ea typeface="Cardo" panose="02020600000000000000" pitchFamily="18" charset="-79"/>
              <a:cs typeface="Cardo" panose="02020600000000000000" pitchFamily="18" charset="-79"/>
            </a:endParaRPr>
          </a:p>
          <a:p>
            <a:pPr marL="0" indent="0">
              <a:buNone/>
            </a:pPr>
            <a:r>
              <a:rPr lang="el-GR" dirty="0">
                <a:solidFill>
                  <a:srgbClr val="FF0000"/>
                </a:solidFill>
                <a:latin typeface="Cardo" panose="02020600000000000000" pitchFamily="18" charset="-79"/>
                <a:ea typeface="Cardo" panose="02020600000000000000" pitchFamily="18" charset="-79"/>
                <a:cs typeface="Cardo" panose="02020600000000000000" pitchFamily="18" charset="-79"/>
              </a:rPr>
              <a:t>γιέγραπτα</a:t>
            </a:r>
            <a:r>
              <a:rPr lang="el-GR" dirty="0">
                <a:latin typeface="Cardo" panose="02020600000000000000" pitchFamily="18" charset="-79"/>
                <a:ea typeface="Cardo" panose="02020600000000000000" pitchFamily="18" charset="-79"/>
                <a:cs typeface="Cardo" panose="02020600000000000000" pitchFamily="18" charset="-79"/>
              </a:rPr>
              <a:t> </a:t>
            </a:r>
            <a:r>
              <a:rPr lang="el-GR" b="1" dirty="0">
                <a:latin typeface="Cardo" panose="02020600000000000000" pitchFamily="18" charset="-79"/>
                <a:ea typeface="Cardo" panose="02020600000000000000" pitchFamily="18" charset="-79"/>
                <a:cs typeface="Cardo" panose="02020600000000000000" pitchFamily="18" charset="-79"/>
              </a:rPr>
              <a:t>γὰρ</a:t>
            </a:r>
            <a:r>
              <a:rPr lang="el-GR" dirty="0">
                <a:latin typeface="Cardo" panose="02020600000000000000" pitchFamily="18" charset="-79"/>
                <a:ea typeface="Cardo" panose="02020600000000000000" pitchFamily="18" charset="-79"/>
                <a:cs typeface="Cardo" panose="02020600000000000000" pitchFamily="18" charset="-79"/>
              </a:rPr>
              <a:t> ὅτι</a:t>
            </a:r>
            <a:endParaRPr lang="en-US" dirty="0">
              <a:latin typeface="Cardo" panose="02020600000000000000" pitchFamily="18" charset="-79"/>
              <a:ea typeface="Cardo" panose="02020600000000000000" pitchFamily="18" charset="-79"/>
              <a:cs typeface="Cardo" panose="02020600000000000000" pitchFamily="18" charset="-79"/>
            </a:endParaRPr>
          </a:p>
          <a:p>
            <a:pPr marL="0" indent="0">
              <a:buNone/>
            </a:pPr>
            <a:endParaRPr lang="el-GR" dirty="0">
              <a:latin typeface="Cardo" panose="02020600000000000000" pitchFamily="18" charset="-79"/>
              <a:ea typeface="Cardo" panose="02020600000000000000" pitchFamily="18" charset="-79"/>
              <a:cs typeface="Cardo" panose="02020600000000000000" pitchFamily="18" charset="-79"/>
            </a:endParaRPr>
          </a:p>
          <a:p>
            <a:pPr marL="0" indent="0">
              <a:buNone/>
            </a:pPr>
            <a:r>
              <a:rPr lang="en-US" dirty="0">
                <a:latin typeface="Cardo" panose="02020600000000000000" pitchFamily="18" charset="-79"/>
                <a:ea typeface="Cardo" panose="02020600000000000000" pitchFamily="18" charset="-79"/>
                <a:cs typeface="Cardo" panose="02020600000000000000" pitchFamily="18" charset="-79"/>
              </a:rPr>
              <a:t>     </a:t>
            </a:r>
            <a:r>
              <a:rPr lang="el-GR" dirty="0">
                <a:latin typeface="Cardo" panose="02020600000000000000" pitchFamily="18" charset="-79"/>
                <a:ea typeface="Cardo" panose="02020600000000000000" pitchFamily="18" charset="-79"/>
                <a:cs typeface="Cardo" panose="02020600000000000000" pitchFamily="18" charset="-79"/>
              </a:rPr>
              <a:t>τοῖς ἀγγέλοις αὐτοῦ </a:t>
            </a:r>
            <a:r>
              <a:rPr lang="el-GR" dirty="0">
                <a:solidFill>
                  <a:srgbClr val="FF0000"/>
                </a:solidFill>
                <a:latin typeface="Cardo" panose="02020600000000000000" pitchFamily="18" charset="-79"/>
                <a:ea typeface="Cardo" panose="02020600000000000000" pitchFamily="18" charset="-79"/>
                <a:cs typeface="Cardo" panose="02020600000000000000" pitchFamily="18" charset="-79"/>
              </a:rPr>
              <a:t>ἐντελεῖται </a:t>
            </a:r>
            <a:r>
              <a:rPr lang="el-GR" dirty="0">
                <a:latin typeface="Cardo" panose="02020600000000000000" pitchFamily="18" charset="-79"/>
                <a:ea typeface="Cardo" panose="02020600000000000000" pitchFamily="18" charset="-79"/>
                <a:cs typeface="Cardo" panose="02020600000000000000" pitchFamily="18" charset="-79"/>
              </a:rPr>
              <a:t>περὶ σοῦ </a:t>
            </a:r>
          </a:p>
          <a:p>
            <a:pPr marL="0" indent="0">
              <a:buNone/>
            </a:pPr>
            <a:r>
              <a:rPr lang="en-US" dirty="0">
                <a:latin typeface="Cardo" panose="02020600000000000000" pitchFamily="18" charset="-79"/>
                <a:ea typeface="Cardo" panose="02020600000000000000" pitchFamily="18" charset="-79"/>
                <a:cs typeface="Cardo" panose="02020600000000000000" pitchFamily="18" charset="-79"/>
              </a:rPr>
              <a:t>     </a:t>
            </a:r>
            <a:r>
              <a:rPr lang="el-GR" b="1" dirty="0">
                <a:latin typeface="Cardo" panose="02020600000000000000" pitchFamily="18" charset="-79"/>
                <a:ea typeface="Cardo" panose="02020600000000000000" pitchFamily="18" charset="-79"/>
                <a:cs typeface="Cardo" panose="02020600000000000000" pitchFamily="18" charset="-79"/>
              </a:rPr>
              <a:t>καὶ </a:t>
            </a:r>
            <a:r>
              <a:rPr lang="el-GR" dirty="0">
                <a:latin typeface="Cardo" panose="02020600000000000000" pitchFamily="18" charset="-79"/>
                <a:ea typeface="Cardo" panose="02020600000000000000" pitchFamily="18" charset="-79"/>
                <a:cs typeface="Cardo" panose="02020600000000000000" pitchFamily="18" charset="-79"/>
              </a:rPr>
              <a:t>ἐπὶ χειρῶν </a:t>
            </a:r>
            <a:r>
              <a:rPr lang="el-GR" dirty="0">
                <a:solidFill>
                  <a:srgbClr val="FF0000"/>
                </a:solidFill>
                <a:latin typeface="Cardo" panose="02020600000000000000" pitchFamily="18" charset="-79"/>
                <a:ea typeface="Cardo" panose="02020600000000000000" pitchFamily="18" charset="-79"/>
                <a:cs typeface="Cardo" panose="02020600000000000000" pitchFamily="18" charset="-79"/>
              </a:rPr>
              <a:t>ἀροῦσίν </a:t>
            </a:r>
            <a:r>
              <a:rPr lang="el-GR" dirty="0">
                <a:latin typeface="Cardo" panose="02020600000000000000" pitchFamily="18" charset="-79"/>
                <a:ea typeface="Cardo" panose="02020600000000000000" pitchFamily="18" charset="-79"/>
                <a:cs typeface="Cardo" panose="02020600000000000000" pitchFamily="18" charset="-79"/>
              </a:rPr>
              <a:t>σε,* </a:t>
            </a:r>
          </a:p>
          <a:p>
            <a:pPr marL="0" indent="0">
              <a:buNone/>
            </a:pPr>
            <a:r>
              <a:rPr lang="en-US" dirty="0">
                <a:latin typeface="Cardo" panose="02020600000000000000" pitchFamily="18" charset="-79"/>
                <a:ea typeface="Cardo" panose="02020600000000000000" pitchFamily="18" charset="-79"/>
                <a:cs typeface="Cardo" panose="02020600000000000000" pitchFamily="18" charset="-79"/>
              </a:rPr>
              <a:t>    </a:t>
            </a:r>
            <a:r>
              <a:rPr lang="el-GR" dirty="0">
                <a:latin typeface="Cardo" panose="02020600000000000000" pitchFamily="18" charset="-79"/>
                <a:ea typeface="Cardo" panose="02020600000000000000" pitchFamily="18" charset="-79"/>
                <a:cs typeface="Cardo" panose="02020600000000000000" pitchFamily="18" charset="-79"/>
              </a:rPr>
              <a:t>μήποτε </a:t>
            </a:r>
            <a:r>
              <a:rPr lang="el-GR" dirty="0">
                <a:solidFill>
                  <a:srgbClr val="FF0000"/>
                </a:solidFill>
                <a:latin typeface="Cardo" panose="02020600000000000000" pitchFamily="18" charset="-79"/>
                <a:ea typeface="Cardo" panose="02020600000000000000" pitchFamily="18" charset="-79"/>
                <a:cs typeface="Cardo" panose="02020600000000000000" pitchFamily="18" charset="-79"/>
              </a:rPr>
              <a:t>προσκόψῃς</a:t>
            </a:r>
            <a:r>
              <a:rPr lang="el-GR" dirty="0">
                <a:latin typeface="Cardo" panose="02020600000000000000" pitchFamily="18" charset="-79"/>
                <a:ea typeface="Cardo" panose="02020600000000000000" pitchFamily="18" charset="-79"/>
                <a:cs typeface="Cardo" panose="02020600000000000000" pitchFamily="18" charset="-79"/>
              </a:rPr>
              <a:t> πρὸς λίθον τὸν πόδα σου.</a:t>
            </a:r>
            <a:endParaRPr lang="en-US" dirty="0">
              <a:latin typeface="Cardo" panose="02020600000000000000" pitchFamily="18" charset="-79"/>
              <a:ea typeface="Cardo" panose="02020600000000000000" pitchFamily="18" charset="-79"/>
              <a:cs typeface="Cardo" panose="02020600000000000000" pitchFamily="18" charset="-79"/>
            </a:endParaRPr>
          </a:p>
          <a:p>
            <a:pPr marL="0" indent="0">
              <a:buNone/>
            </a:pPr>
            <a:r>
              <a:rPr lang="en-US" i="1" dirty="0">
                <a:ea typeface="Cardo" panose="02020600000000000000" pitchFamily="18" charset="-79"/>
                <a:cs typeface="Cardo" panose="02020600000000000000" pitchFamily="18" charset="-79"/>
              </a:rPr>
              <a:t>Satan quotes Psalm 91:11ff.</a:t>
            </a:r>
            <a:endParaRPr lang="en-US" dirty="0">
              <a:ea typeface="Cardo" panose="02020600000000000000" pitchFamily="18" charset="-79"/>
              <a:cs typeface="Cardo" panose="02020600000000000000" pitchFamily="18" charset="-79"/>
            </a:endParaRPr>
          </a:p>
          <a:p>
            <a:pPr marL="0" indent="0">
              <a:buNone/>
            </a:pPr>
            <a:r>
              <a:rPr lang="el-GR" dirty="0">
                <a:latin typeface="Cardo" panose="02020600000000000000" pitchFamily="18" charset="-79"/>
                <a:ea typeface="Cardo" panose="02020600000000000000" pitchFamily="18" charset="-79"/>
                <a:cs typeface="Cardo" panose="02020600000000000000" pitchFamily="18" charset="-79"/>
              </a:rPr>
              <a:t> </a:t>
            </a:r>
            <a:endParaRPr lang="en-US" dirty="0"/>
          </a:p>
        </p:txBody>
      </p:sp>
    </p:spTree>
    <p:extLst>
      <p:ext uri="{BB962C8B-B14F-4D97-AF65-F5344CB8AC3E}">
        <p14:creationId xmlns:p14="http://schemas.microsoft.com/office/powerpoint/2010/main" val="22006907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Matthew 4:6b – Conditional Sentence</a:t>
            </a:r>
          </a:p>
        </p:txBody>
      </p:sp>
      <p:sp>
        <p:nvSpPr>
          <p:cNvPr id="3" name="Content Placeholder 2"/>
          <p:cNvSpPr>
            <a:spLocks noGrp="1"/>
          </p:cNvSpPr>
          <p:nvPr>
            <p:ph idx="1"/>
          </p:nvPr>
        </p:nvSpPr>
        <p:spPr/>
        <p:txBody>
          <a:bodyPr/>
          <a:lstStyle/>
          <a:p>
            <a:r>
              <a:rPr lang="en-US" dirty="0"/>
              <a:t>What kind of conditional sentence is introduced by </a:t>
            </a:r>
            <a:r>
              <a:rPr lang="el-GR" dirty="0"/>
              <a:t>εἰ </a:t>
            </a:r>
            <a:r>
              <a:rPr lang="en-US" dirty="0"/>
              <a:t>in v. 6?</a:t>
            </a:r>
          </a:p>
        </p:txBody>
      </p:sp>
    </p:spTree>
    <p:extLst>
      <p:ext uri="{BB962C8B-B14F-4D97-AF65-F5344CB8AC3E}">
        <p14:creationId xmlns:p14="http://schemas.microsoft.com/office/powerpoint/2010/main" val="9791940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Matthew 4:7 - Vocabulary</a:t>
            </a:r>
          </a:p>
        </p:txBody>
      </p:sp>
      <p:sp>
        <p:nvSpPr>
          <p:cNvPr id="3" name="Content Placeholder 2"/>
          <p:cNvSpPr>
            <a:spLocks noGrp="1"/>
          </p:cNvSpPr>
          <p:nvPr>
            <p:ph idx="1"/>
          </p:nvPr>
        </p:nvSpPr>
        <p:spPr/>
        <p:txBody>
          <a:bodyPr/>
          <a:lstStyle/>
          <a:p>
            <a:r>
              <a:rPr lang="el-GR" dirty="0">
                <a:latin typeface="Cardo" panose="02020600000000000000" pitchFamily="18" charset="-79"/>
                <a:ea typeface="Cardo" panose="02020600000000000000" pitchFamily="18" charset="-79"/>
                <a:cs typeface="Cardo" panose="02020600000000000000" pitchFamily="18" charset="-79"/>
              </a:rPr>
              <a:t>φημί</a:t>
            </a:r>
            <a:r>
              <a:rPr lang="en-US" dirty="0">
                <a:latin typeface="Cardo" panose="02020600000000000000" pitchFamily="18" charset="-79"/>
                <a:ea typeface="Cardo" panose="02020600000000000000" pitchFamily="18" charset="-79"/>
                <a:cs typeface="Cardo" panose="02020600000000000000" pitchFamily="18" charset="-79"/>
              </a:rPr>
              <a:t> – verb: I say, I utter</a:t>
            </a:r>
          </a:p>
          <a:p>
            <a:r>
              <a:rPr lang="el-GR" dirty="0">
                <a:latin typeface="Cardo" panose="02020600000000000000" pitchFamily="18" charset="-79"/>
                <a:ea typeface="Cardo" panose="02020600000000000000" pitchFamily="18" charset="-79"/>
                <a:cs typeface="Cardo" panose="02020600000000000000" pitchFamily="18" charset="-79"/>
              </a:rPr>
              <a:t>ἐκπειράζω</a:t>
            </a:r>
            <a:r>
              <a:rPr lang="en-US" dirty="0">
                <a:latin typeface="Cardo" panose="02020600000000000000" pitchFamily="18" charset="-79"/>
                <a:ea typeface="Cardo" panose="02020600000000000000" pitchFamily="18" charset="-79"/>
                <a:cs typeface="Cardo" panose="02020600000000000000" pitchFamily="18" charset="-79"/>
              </a:rPr>
              <a:t> – verb: I tempt/test</a:t>
            </a:r>
          </a:p>
        </p:txBody>
      </p:sp>
    </p:spTree>
    <p:extLst>
      <p:ext uri="{BB962C8B-B14F-4D97-AF65-F5344CB8AC3E}">
        <p14:creationId xmlns:p14="http://schemas.microsoft.com/office/powerpoint/2010/main" val="22669034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Matthew 4:7</a:t>
            </a:r>
          </a:p>
        </p:txBody>
      </p:sp>
      <p:sp>
        <p:nvSpPr>
          <p:cNvPr id="3" name="Content Placeholder 2"/>
          <p:cNvSpPr>
            <a:spLocks noGrp="1"/>
          </p:cNvSpPr>
          <p:nvPr>
            <p:ph idx="1"/>
          </p:nvPr>
        </p:nvSpPr>
        <p:spPr/>
        <p:txBody>
          <a:bodyPr/>
          <a:lstStyle/>
          <a:p>
            <a:pPr marL="0" indent="0">
              <a:buNone/>
            </a:pPr>
            <a:r>
              <a:rPr lang="el-GR" baseline="30000" dirty="0"/>
              <a:t>7</a:t>
            </a:r>
            <a:endParaRPr lang="en-US" dirty="0">
              <a:solidFill>
                <a:srgbClr val="FF0000"/>
              </a:solidFill>
            </a:endParaRPr>
          </a:p>
          <a:p>
            <a:pPr marL="0" indent="0">
              <a:buNone/>
            </a:pPr>
            <a:r>
              <a:rPr lang="el-GR" dirty="0">
                <a:solidFill>
                  <a:srgbClr val="FF0000"/>
                </a:solidFill>
              </a:rPr>
              <a:t>ἔφη </a:t>
            </a:r>
            <a:r>
              <a:rPr lang="el-GR" dirty="0"/>
              <a:t>αὐτῷ ὁ Ἰησοῦς·*</a:t>
            </a:r>
            <a:endParaRPr lang="en-US" dirty="0"/>
          </a:p>
          <a:p>
            <a:pPr marL="0" indent="0">
              <a:buNone/>
            </a:pPr>
            <a:endParaRPr lang="en-US" dirty="0"/>
          </a:p>
          <a:p>
            <a:pPr marL="0" indent="0">
              <a:buNone/>
            </a:pPr>
            <a:r>
              <a:rPr lang="en-US" dirty="0"/>
              <a:t>	</a:t>
            </a:r>
            <a:r>
              <a:rPr lang="el-GR" dirty="0"/>
              <a:t>πάλιν </a:t>
            </a:r>
            <a:r>
              <a:rPr lang="el-GR" dirty="0">
                <a:solidFill>
                  <a:srgbClr val="FF0000"/>
                </a:solidFill>
              </a:rPr>
              <a:t>γέγραπται</a:t>
            </a:r>
            <a:r>
              <a:rPr lang="el-GR" dirty="0"/>
              <a:t>·</a:t>
            </a:r>
            <a:endParaRPr lang="en-US" dirty="0"/>
          </a:p>
          <a:p>
            <a:pPr marL="0" indent="0">
              <a:buNone/>
            </a:pPr>
            <a:endParaRPr lang="en-US" dirty="0"/>
          </a:p>
          <a:p>
            <a:pPr marL="0" indent="0">
              <a:buNone/>
            </a:pPr>
            <a:r>
              <a:rPr lang="en-US" dirty="0"/>
              <a:t>	</a:t>
            </a:r>
            <a:r>
              <a:rPr lang="el-GR" dirty="0"/>
              <a:t>⸂</a:t>
            </a:r>
            <a:r>
              <a:rPr lang="el-GR" i="1" dirty="0"/>
              <a:t>οὐκ </a:t>
            </a:r>
            <a:r>
              <a:rPr lang="el-GR" i="1" dirty="0">
                <a:solidFill>
                  <a:srgbClr val="FF0000"/>
                </a:solidFill>
              </a:rPr>
              <a:t>ἐκπειράσεις</a:t>
            </a:r>
            <a:r>
              <a:rPr lang="el-GR" i="1" dirty="0"/>
              <a:t>⸃ κύριον τὸν θεόν σου.</a:t>
            </a:r>
            <a:endParaRPr lang="en-US" i="1" dirty="0"/>
          </a:p>
          <a:p>
            <a:pPr marL="0" indent="0">
              <a:buNone/>
            </a:pPr>
            <a:r>
              <a:rPr lang="en-US" i="1" dirty="0">
                <a:ea typeface="Cardo" panose="02020600000000000000" pitchFamily="18" charset="-79"/>
                <a:cs typeface="Cardo" panose="02020600000000000000" pitchFamily="18" charset="-79"/>
              </a:rPr>
              <a:t>Jesus quotes Deuteronomy 6:16 (LXX).</a:t>
            </a:r>
            <a:endParaRPr lang="en-US" dirty="0">
              <a:ea typeface="Cardo" panose="02020600000000000000" pitchFamily="18" charset="-79"/>
              <a:cs typeface="Cardo" panose="02020600000000000000" pitchFamily="18" charset="-79"/>
            </a:endParaRPr>
          </a:p>
          <a:p>
            <a:pPr marL="0" indent="0">
              <a:buNone/>
            </a:pPr>
            <a:endParaRPr lang="en-US" dirty="0"/>
          </a:p>
        </p:txBody>
      </p:sp>
    </p:spTree>
    <p:extLst>
      <p:ext uri="{BB962C8B-B14F-4D97-AF65-F5344CB8AC3E}">
        <p14:creationId xmlns:p14="http://schemas.microsoft.com/office/powerpoint/2010/main" val="34535885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Matthew 4:8-9 – Vocabulary</a:t>
            </a:r>
          </a:p>
        </p:txBody>
      </p:sp>
      <p:sp>
        <p:nvSpPr>
          <p:cNvPr id="3" name="Content Placeholder 2"/>
          <p:cNvSpPr>
            <a:spLocks noGrp="1"/>
          </p:cNvSpPr>
          <p:nvPr>
            <p:ph idx="1"/>
          </p:nvPr>
        </p:nvSpPr>
        <p:spPr/>
        <p:txBody>
          <a:bodyPr/>
          <a:lstStyle/>
          <a:p>
            <a:r>
              <a:rPr lang="el-GR" dirty="0">
                <a:latin typeface="Cardo" panose="02020600000000000000" pitchFamily="18" charset="-79"/>
                <a:ea typeface="Cardo" panose="02020600000000000000" pitchFamily="18" charset="-79"/>
                <a:cs typeface="Cardo" panose="02020600000000000000" pitchFamily="18" charset="-79"/>
              </a:rPr>
              <a:t>ὑψηλός, ή, όν</a:t>
            </a:r>
            <a:r>
              <a:rPr lang="en-US" dirty="0">
                <a:latin typeface="Cardo" panose="02020600000000000000" pitchFamily="18" charset="-79"/>
                <a:ea typeface="Cardo" panose="02020600000000000000" pitchFamily="18" charset="-79"/>
                <a:cs typeface="Cardo" panose="02020600000000000000" pitchFamily="18" charset="-79"/>
              </a:rPr>
              <a:t> – adjective: high</a:t>
            </a:r>
          </a:p>
          <a:p>
            <a:r>
              <a:rPr lang="el-GR" dirty="0">
                <a:latin typeface="Cardo" panose="02020600000000000000" pitchFamily="18" charset="-79"/>
                <a:ea typeface="Cardo" panose="02020600000000000000" pitchFamily="18" charset="-79"/>
                <a:cs typeface="Cardo" panose="02020600000000000000" pitchFamily="18" charset="-79"/>
              </a:rPr>
              <a:t>λίαν</a:t>
            </a:r>
            <a:r>
              <a:rPr lang="en-US" dirty="0">
                <a:latin typeface="Cardo" panose="02020600000000000000" pitchFamily="18" charset="-79"/>
                <a:ea typeface="Cardo" panose="02020600000000000000" pitchFamily="18" charset="-79"/>
                <a:cs typeface="Cardo" panose="02020600000000000000" pitchFamily="18" charset="-79"/>
              </a:rPr>
              <a:t> – adverb: very</a:t>
            </a:r>
          </a:p>
          <a:p>
            <a:r>
              <a:rPr lang="el-GR" dirty="0">
                <a:latin typeface="Cardo" panose="02020600000000000000" pitchFamily="18" charset="-79"/>
                <a:ea typeface="Cardo" panose="02020600000000000000" pitchFamily="18" charset="-79"/>
                <a:cs typeface="Cardo" panose="02020600000000000000" pitchFamily="18" charset="-79"/>
              </a:rPr>
              <a:t>δείκνυμι</a:t>
            </a:r>
            <a:r>
              <a:rPr lang="en-US" dirty="0">
                <a:latin typeface="Cardo" panose="02020600000000000000" pitchFamily="18" charset="-79"/>
                <a:ea typeface="Cardo" panose="02020600000000000000" pitchFamily="18" charset="-79"/>
                <a:cs typeface="Cardo" panose="02020600000000000000" pitchFamily="18" charset="-79"/>
              </a:rPr>
              <a:t> – verb: I show</a:t>
            </a:r>
          </a:p>
          <a:p>
            <a:r>
              <a:rPr lang="el-GR" dirty="0">
                <a:latin typeface="Cardo" panose="02020600000000000000" pitchFamily="18" charset="-79"/>
                <a:ea typeface="Cardo" panose="02020600000000000000" pitchFamily="18" charset="-79"/>
                <a:cs typeface="Cardo" panose="02020600000000000000" pitchFamily="18" charset="-79"/>
              </a:rPr>
              <a:t>προσκυνέω</a:t>
            </a:r>
            <a:r>
              <a:rPr lang="en-US" dirty="0">
                <a:latin typeface="Cardo" panose="02020600000000000000" pitchFamily="18" charset="-79"/>
                <a:ea typeface="Cardo" panose="02020600000000000000" pitchFamily="18" charset="-79"/>
                <a:cs typeface="Cardo" panose="02020600000000000000" pitchFamily="18" charset="-79"/>
              </a:rPr>
              <a:t> – verb: I worship, I pay homage to (someone)</a:t>
            </a:r>
          </a:p>
          <a:p>
            <a:endParaRPr lang="en-US" dirty="0"/>
          </a:p>
        </p:txBody>
      </p:sp>
    </p:spTree>
    <p:extLst>
      <p:ext uri="{BB962C8B-B14F-4D97-AF65-F5344CB8AC3E}">
        <p14:creationId xmlns:p14="http://schemas.microsoft.com/office/powerpoint/2010/main" val="27644876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Matthew 4:8-9</a:t>
            </a:r>
          </a:p>
        </p:txBody>
      </p:sp>
      <p:sp>
        <p:nvSpPr>
          <p:cNvPr id="3" name="Content Placeholder 2"/>
          <p:cNvSpPr>
            <a:spLocks noGrp="1"/>
          </p:cNvSpPr>
          <p:nvPr>
            <p:ph idx="1"/>
          </p:nvPr>
        </p:nvSpPr>
        <p:spPr/>
        <p:txBody>
          <a:bodyPr>
            <a:normAutofit/>
          </a:bodyPr>
          <a:lstStyle/>
          <a:p>
            <a:pPr marL="0" indent="0">
              <a:buNone/>
            </a:pPr>
            <a:r>
              <a:rPr lang="el-GR" baseline="30000" dirty="0">
                <a:latin typeface="Cardo" panose="02020600000000000000" pitchFamily="18" charset="-79"/>
                <a:ea typeface="Cardo" panose="02020600000000000000" pitchFamily="18" charset="-79"/>
                <a:cs typeface="Cardo" panose="02020600000000000000" pitchFamily="18" charset="-79"/>
              </a:rPr>
              <a:t>8</a:t>
            </a:r>
            <a:endParaRPr lang="en-US" dirty="0">
              <a:latin typeface="Cardo" panose="02020600000000000000" pitchFamily="18" charset="-79"/>
              <a:ea typeface="Cardo" panose="02020600000000000000" pitchFamily="18" charset="-79"/>
              <a:cs typeface="Cardo" panose="02020600000000000000" pitchFamily="18" charset="-79"/>
            </a:endParaRPr>
          </a:p>
          <a:p>
            <a:pPr marL="0" indent="0">
              <a:buNone/>
            </a:pPr>
            <a:r>
              <a:rPr lang="el-GR" b="1" dirty="0">
                <a:latin typeface="Cardo" panose="02020600000000000000" pitchFamily="18" charset="-79"/>
                <a:ea typeface="Cardo" panose="02020600000000000000" pitchFamily="18" charset="-79"/>
                <a:cs typeface="Cardo" panose="02020600000000000000" pitchFamily="18" charset="-79"/>
              </a:rPr>
              <a:t>Πάλιν</a:t>
            </a:r>
            <a:r>
              <a:rPr lang="el-GR" dirty="0">
                <a:latin typeface="Cardo" panose="02020600000000000000" pitchFamily="18" charset="-79"/>
                <a:ea typeface="Cardo" panose="02020600000000000000" pitchFamily="18" charset="-79"/>
                <a:cs typeface="Cardo" panose="02020600000000000000" pitchFamily="18" charset="-79"/>
              </a:rPr>
              <a:t> </a:t>
            </a:r>
            <a:r>
              <a:rPr lang="el-GR" dirty="0">
                <a:solidFill>
                  <a:srgbClr val="FF0000"/>
                </a:solidFill>
                <a:latin typeface="Cardo" panose="02020600000000000000" pitchFamily="18" charset="-79"/>
                <a:ea typeface="Cardo" panose="02020600000000000000" pitchFamily="18" charset="-79"/>
                <a:cs typeface="Cardo" panose="02020600000000000000" pitchFamily="18" charset="-79"/>
              </a:rPr>
              <a:t>παραλαμβάνει</a:t>
            </a:r>
            <a:r>
              <a:rPr lang="el-GR" dirty="0">
                <a:latin typeface="Cardo" panose="02020600000000000000" pitchFamily="18" charset="-79"/>
                <a:ea typeface="Cardo" panose="02020600000000000000" pitchFamily="18" charset="-79"/>
                <a:cs typeface="Cardo" panose="02020600000000000000" pitchFamily="18" charset="-79"/>
              </a:rPr>
              <a:t> αὐτὸν ὁ διάβολος εἰς* ὄρος ὑψηλὸν λίαν</a:t>
            </a:r>
            <a:endParaRPr lang="en-US" dirty="0">
              <a:latin typeface="Cardo" panose="02020600000000000000" pitchFamily="18" charset="-79"/>
              <a:ea typeface="Cardo" panose="02020600000000000000" pitchFamily="18" charset="-79"/>
              <a:cs typeface="Cardo" panose="02020600000000000000" pitchFamily="18" charset="-79"/>
            </a:endParaRPr>
          </a:p>
          <a:p>
            <a:pPr marL="0" indent="0">
              <a:buNone/>
            </a:pPr>
            <a:r>
              <a:rPr lang="el-GR" b="1" dirty="0">
                <a:latin typeface="Cardo" panose="02020600000000000000" pitchFamily="18" charset="-79"/>
                <a:ea typeface="Cardo" panose="02020600000000000000" pitchFamily="18" charset="-79"/>
                <a:cs typeface="Cardo" panose="02020600000000000000" pitchFamily="18" charset="-79"/>
              </a:rPr>
              <a:t>καὶ</a:t>
            </a:r>
            <a:r>
              <a:rPr lang="el-GR" dirty="0">
                <a:latin typeface="Cardo" panose="02020600000000000000" pitchFamily="18" charset="-79"/>
                <a:ea typeface="Cardo" panose="02020600000000000000" pitchFamily="18" charset="-79"/>
                <a:cs typeface="Cardo" panose="02020600000000000000" pitchFamily="18" charset="-79"/>
              </a:rPr>
              <a:t> </a:t>
            </a:r>
            <a:r>
              <a:rPr lang="el-GR" dirty="0">
                <a:solidFill>
                  <a:srgbClr val="FF0000"/>
                </a:solidFill>
                <a:latin typeface="Cardo" panose="02020600000000000000" pitchFamily="18" charset="-79"/>
                <a:ea typeface="Cardo" panose="02020600000000000000" pitchFamily="18" charset="-79"/>
                <a:cs typeface="Cardo" panose="02020600000000000000" pitchFamily="18" charset="-79"/>
              </a:rPr>
              <a:t>δείκνυσιν</a:t>
            </a:r>
            <a:r>
              <a:rPr lang="el-GR" dirty="0">
                <a:latin typeface="Cardo" panose="02020600000000000000" pitchFamily="18" charset="-79"/>
                <a:ea typeface="Cardo" panose="02020600000000000000" pitchFamily="18" charset="-79"/>
                <a:cs typeface="Cardo" panose="02020600000000000000" pitchFamily="18" charset="-79"/>
              </a:rPr>
              <a:t> αὐτῷ πάσας τὰς βασιλείας τοῦ κόσμου</a:t>
            </a:r>
            <a:endParaRPr lang="en-US" dirty="0">
              <a:latin typeface="Cardo" panose="02020600000000000000" pitchFamily="18" charset="-79"/>
              <a:ea typeface="Cardo" panose="02020600000000000000" pitchFamily="18" charset="-79"/>
              <a:cs typeface="Cardo" panose="02020600000000000000" pitchFamily="18" charset="-79"/>
            </a:endParaRPr>
          </a:p>
          <a:p>
            <a:pPr marL="0" indent="0">
              <a:buNone/>
            </a:pPr>
            <a:r>
              <a:rPr lang="en-US" dirty="0">
                <a:latin typeface="Cardo" panose="02020600000000000000" pitchFamily="18" charset="-79"/>
                <a:ea typeface="Cardo" panose="02020600000000000000" pitchFamily="18" charset="-79"/>
                <a:cs typeface="Cardo" panose="02020600000000000000" pitchFamily="18" charset="-79"/>
              </a:rPr>
              <a:t>        </a:t>
            </a:r>
            <a:r>
              <a:rPr lang="el-GR" dirty="0">
                <a:latin typeface="Cardo" panose="02020600000000000000" pitchFamily="18" charset="-79"/>
                <a:ea typeface="Cardo" panose="02020600000000000000" pitchFamily="18" charset="-79"/>
                <a:cs typeface="Cardo" panose="02020600000000000000" pitchFamily="18" charset="-79"/>
              </a:rPr>
              <a:t>καὶ τὴν</a:t>
            </a:r>
            <a:r>
              <a:rPr lang="en-US" dirty="0">
                <a:latin typeface="Cardo" panose="02020600000000000000" pitchFamily="18" charset="-79"/>
                <a:ea typeface="Cardo" panose="02020600000000000000" pitchFamily="18" charset="-79"/>
                <a:cs typeface="Cardo" panose="02020600000000000000" pitchFamily="18" charset="-79"/>
              </a:rPr>
              <a:t> </a:t>
            </a:r>
            <a:r>
              <a:rPr lang="el-GR" dirty="0">
                <a:latin typeface="Cardo" panose="02020600000000000000" pitchFamily="18" charset="-79"/>
                <a:ea typeface="Cardo" panose="02020600000000000000" pitchFamily="18" charset="-79"/>
                <a:cs typeface="Cardo" panose="02020600000000000000" pitchFamily="18" charset="-79"/>
              </a:rPr>
              <a:t>δόξαν αὐτῶν</a:t>
            </a:r>
            <a:endParaRPr lang="en-US" dirty="0">
              <a:latin typeface="Cardo" panose="02020600000000000000" pitchFamily="18" charset="-79"/>
              <a:ea typeface="Cardo" panose="02020600000000000000" pitchFamily="18" charset="-79"/>
              <a:cs typeface="Cardo" panose="02020600000000000000" pitchFamily="18" charset="-79"/>
            </a:endParaRPr>
          </a:p>
          <a:p>
            <a:pPr marL="0" indent="0">
              <a:buNone/>
            </a:pPr>
            <a:r>
              <a:rPr lang="el-GR" baseline="30000" dirty="0">
                <a:latin typeface="Cardo" panose="02020600000000000000" pitchFamily="18" charset="-79"/>
                <a:ea typeface="Cardo" panose="02020600000000000000" pitchFamily="18" charset="-79"/>
                <a:cs typeface="Cardo" panose="02020600000000000000" pitchFamily="18" charset="-79"/>
              </a:rPr>
              <a:t>9</a:t>
            </a:r>
            <a:r>
              <a:rPr lang="el-GR" dirty="0">
                <a:latin typeface="Cardo" panose="02020600000000000000" pitchFamily="18" charset="-79"/>
                <a:ea typeface="Cardo" panose="02020600000000000000" pitchFamily="18" charset="-79"/>
                <a:cs typeface="Cardo" panose="02020600000000000000" pitchFamily="18" charset="-79"/>
              </a:rPr>
              <a:t> </a:t>
            </a:r>
            <a:r>
              <a:rPr lang="el-GR" b="1" dirty="0">
                <a:latin typeface="Cardo" panose="02020600000000000000" pitchFamily="18" charset="-79"/>
                <a:ea typeface="Cardo" panose="02020600000000000000" pitchFamily="18" charset="-79"/>
                <a:cs typeface="Cardo" panose="02020600000000000000" pitchFamily="18" charset="-79"/>
              </a:rPr>
              <a:t>καὶ</a:t>
            </a:r>
            <a:r>
              <a:rPr lang="el-GR" dirty="0">
                <a:latin typeface="Cardo" panose="02020600000000000000" pitchFamily="18" charset="-79"/>
                <a:ea typeface="Cardo" panose="02020600000000000000" pitchFamily="18" charset="-79"/>
                <a:cs typeface="Cardo" panose="02020600000000000000" pitchFamily="18" charset="-79"/>
              </a:rPr>
              <a:t> ⸀</a:t>
            </a:r>
            <a:r>
              <a:rPr lang="el-GR" dirty="0">
                <a:solidFill>
                  <a:srgbClr val="FF0000"/>
                </a:solidFill>
                <a:latin typeface="Cardo" panose="02020600000000000000" pitchFamily="18" charset="-79"/>
                <a:ea typeface="Cardo" panose="02020600000000000000" pitchFamily="18" charset="-79"/>
                <a:cs typeface="Cardo" panose="02020600000000000000" pitchFamily="18" charset="-79"/>
              </a:rPr>
              <a:t>εἶπεν </a:t>
            </a:r>
            <a:r>
              <a:rPr lang="el-GR" dirty="0">
                <a:latin typeface="Cardo" panose="02020600000000000000" pitchFamily="18" charset="-79"/>
                <a:ea typeface="Cardo" panose="02020600000000000000" pitchFamily="18" charset="-79"/>
                <a:cs typeface="Cardo" panose="02020600000000000000" pitchFamily="18" charset="-79"/>
              </a:rPr>
              <a:t>αὐτῷ·*</a:t>
            </a:r>
            <a:endParaRPr lang="en-US" dirty="0">
              <a:latin typeface="Cardo" panose="02020600000000000000" pitchFamily="18" charset="-79"/>
              <a:ea typeface="Cardo" panose="02020600000000000000" pitchFamily="18" charset="-79"/>
              <a:cs typeface="Cardo" panose="02020600000000000000" pitchFamily="18" charset="-79"/>
            </a:endParaRPr>
          </a:p>
          <a:p>
            <a:pPr marL="0" indent="0">
              <a:buNone/>
            </a:pPr>
            <a:endParaRPr lang="de-DE" dirty="0">
              <a:latin typeface="Cardo" panose="02020600000000000000" pitchFamily="18" charset="-79"/>
              <a:ea typeface="Cardo" panose="02020600000000000000" pitchFamily="18" charset="-79"/>
              <a:cs typeface="Cardo" panose="02020600000000000000" pitchFamily="18" charset="-79"/>
              <a:hlinkClick r:id="rId2"/>
            </a:endParaRPr>
          </a:p>
          <a:p>
            <a:pPr marL="0" indent="0">
              <a:buNone/>
            </a:pPr>
            <a:r>
              <a:rPr lang="en-US" dirty="0">
                <a:latin typeface="Cardo" panose="02020600000000000000" pitchFamily="18" charset="-79"/>
                <a:ea typeface="Cardo" panose="02020600000000000000" pitchFamily="18" charset="-79"/>
                <a:cs typeface="Cardo" panose="02020600000000000000" pitchFamily="18" charset="-79"/>
              </a:rPr>
              <a:t>   </a:t>
            </a:r>
            <a:r>
              <a:rPr lang="el-GR" dirty="0">
                <a:latin typeface="Cardo" panose="02020600000000000000" pitchFamily="18" charset="-79"/>
                <a:ea typeface="Cardo" panose="02020600000000000000" pitchFamily="18" charset="-79"/>
                <a:cs typeface="Cardo" panose="02020600000000000000" pitchFamily="18" charset="-79"/>
              </a:rPr>
              <a:t>ταῦτά σοι πάντα </a:t>
            </a:r>
            <a:r>
              <a:rPr lang="el-GR" dirty="0">
                <a:solidFill>
                  <a:srgbClr val="FF0000"/>
                </a:solidFill>
                <a:latin typeface="Cardo" panose="02020600000000000000" pitchFamily="18" charset="-79"/>
                <a:ea typeface="Cardo" panose="02020600000000000000" pitchFamily="18" charset="-79"/>
                <a:cs typeface="Cardo" panose="02020600000000000000" pitchFamily="18" charset="-79"/>
              </a:rPr>
              <a:t>δώσω</a:t>
            </a:r>
            <a:r>
              <a:rPr lang="el-GR" dirty="0">
                <a:latin typeface="Cardo" panose="02020600000000000000" pitchFamily="18" charset="-79"/>
                <a:ea typeface="Cardo" panose="02020600000000000000" pitchFamily="18" charset="-79"/>
                <a:cs typeface="Cardo" panose="02020600000000000000" pitchFamily="18" charset="-79"/>
              </a:rPr>
              <a:t>,</a:t>
            </a:r>
            <a:endParaRPr lang="en-US" dirty="0">
              <a:latin typeface="Cardo" panose="02020600000000000000" pitchFamily="18" charset="-79"/>
              <a:ea typeface="Cardo" panose="02020600000000000000" pitchFamily="18" charset="-79"/>
              <a:cs typeface="Cardo" panose="02020600000000000000" pitchFamily="18" charset="-79"/>
            </a:endParaRPr>
          </a:p>
          <a:p>
            <a:pPr marL="0" indent="0">
              <a:buNone/>
            </a:pPr>
            <a:r>
              <a:rPr lang="en-US" dirty="0">
                <a:latin typeface="Cardo" panose="02020600000000000000" pitchFamily="18" charset="-79"/>
                <a:ea typeface="Cardo" panose="02020600000000000000" pitchFamily="18" charset="-79"/>
                <a:cs typeface="Cardo" panose="02020600000000000000" pitchFamily="18" charset="-79"/>
              </a:rPr>
              <a:t>        </a:t>
            </a:r>
            <a:r>
              <a:rPr lang="el-GR" dirty="0">
                <a:solidFill>
                  <a:srgbClr val="00B050"/>
                </a:solidFill>
                <a:latin typeface="Cardo" panose="02020600000000000000" pitchFamily="18" charset="-79"/>
                <a:ea typeface="Cardo" panose="02020600000000000000" pitchFamily="18" charset="-79"/>
                <a:cs typeface="Cardo" panose="02020600000000000000" pitchFamily="18" charset="-79"/>
              </a:rPr>
              <a:t>ἐὰν</a:t>
            </a:r>
            <a:r>
              <a:rPr lang="el-GR" dirty="0">
                <a:latin typeface="Cardo" panose="02020600000000000000" pitchFamily="18" charset="-79"/>
                <a:ea typeface="Cardo" panose="02020600000000000000" pitchFamily="18" charset="-79"/>
                <a:cs typeface="Cardo" panose="02020600000000000000" pitchFamily="18" charset="-79"/>
              </a:rPr>
              <a:t> </a:t>
            </a:r>
            <a:r>
              <a:rPr lang="el-GR" dirty="0">
                <a:solidFill>
                  <a:srgbClr val="0070C0"/>
                </a:solidFill>
                <a:latin typeface="Cardo" panose="02020600000000000000" pitchFamily="18" charset="-79"/>
                <a:ea typeface="Cardo" panose="02020600000000000000" pitchFamily="18" charset="-79"/>
                <a:cs typeface="Cardo" panose="02020600000000000000" pitchFamily="18" charset="-79"/>
              </a:rPr>
              <a:t>πεσὼν</a:t>
            </a:r>
            <a:r>
              <a:rPr lang="el-GR" dirty="0">
                <a:latin typeface="Cardo" panose="02020600000000000000" pitchFamily="18" charset="-79"/>
                <a:ea typeface="Cardo" panose="02020600000000000000" pitchFamily="18" charset="-79"/>
                <a:cs typeface="Cardo" panose="02020600000000000000" pitchFamily="18" charset="-79"/>
              </a:rPr>
              <a:t> </a:t>
            </a:r>
            <a:r>
              <a:rPr lang="el-GR" dirty="0">
                <a:solidFill>
                  <a:srgbClr val="FF0000"/>
                </a:solidFill>
                <a:latin typeface="Cardo" panose="02020600000000000000" pitchFamily="18" charset="-79"/>
                <a:ea typeface="Cardo" panose="02020600000000000000" pitchFamily="18" charset="-79"/>
                <a:cs typeface="Cardo" panose="02020600000000000000" pitchFamily="18" charset="-79"/>
              </a:rPr>
              <a:t>προσκυνήσῃς</a:t>
            </a:r>
            <a:r>
              <a:rPr lang="el-GR" dirty="0">
                <a:latin typeface="Cardo" panose="02020600000000000000" pitchFamily="18" charset="-79"/>
                <a:ea typeface="Cardo" panose="02020600000000000000" pitchFamily="18" charset="-79"/>
                <a:cs typeface="Cardo" panose="02020600000000000000" pitchFamily="18" charset="-79"/>
              </a:rPr>
              <a:t> μοι.</a:t>
            </a:r>
            <a:endParaRPr lang="en-US" dirty="0">
              <a:latin typeface="Cardo" panose="02020600000000000000" pitchFamily="18" charset="-79"/>
              <a:ea typeface="Cardo" panose="02020600000000000000" pitchFamily="18" charset="-79"/>
              <a:cs typeface="Cardo" panose="02020600000000000000" pitchFamily="18" charset="-79"/>
            </a:endParaRPr>
          </a:p>
        </p:txBody>
      </p:sp>
    </p:spTree>
    <p:extLst>
      <p:ext uri="{BB962C8B-B14F-4D97-AF65-F5344CB8AC3E}">
        <p14:creationId xmlns:p14="http://schemas.microsoft.com/office/powerpoint/2010/main" val="6358065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Matthew 4:9 – Conditional Sentence</a:t>
            </a:r>
          </a:p>
        </p:txBody>
      </p:sp>
      <p:sp>
        <p:nvSpPr>
          <p:cNvPr id="3" name="Content Placeholder 2"/>
          <p:cNvSpPr>
            <a:spLocks noGrp="1"/>
          </p:cNvSpPr>
          <p:nvPr>
            <p:ph idx="1"/>
          </p:nvPr>
        </p:nvSpPr>
        <p:spPr/>
        <p:txBody>
          <a:bodyPr/>
          <a:lstStyle/>
          <a:p>
            <a:r>
              <a:rPr lang="en-US" dirty="0"/>
              <a:t>What kind of conditional sentence is introduced by </a:t>
            </a:r>
            <a:r>
              <a:rPr lang="el-GR" dirty="0"/>
              <a:t>ἔ́άν </a:t>
            </a:r>
            <a:r>
              <a:rPr lang="en-US" dirty="0"/>
              <a:t>in v. 9?</a:t>
            </a:r>
          </a:p>
        </p:txBody>
      </p:sp>
    </p:spTree>
    <p:extLst>
      <p:ext uri="{BB962C8B-B14F-4D97-AF65-F5344CB8AC3E}">
        <p14:creationId xmlns:p14="http://schemas.microsoft.com/office/powerpoint/2010/main" val="2523201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Matthew 4:10 – Vocabulary</a:t>
            </a:r>
          </a:p>
        </p:txBody>
      </p:sp>
      <p:sp>
        <p:nvSpPr>
          <p:cNvPr id="3" name="Content Placeholder 2"/>
          <p:cNvSpPr>
            <a:spLocks noGrp="1"/>
          </p:cNvSpPr>
          <p:nvPr>
            <p:ph idx="1"/>
          </p:nvPr>
        </p:nvSpPr>
        <p:spPr/>
        <p:txBody>
          <a:bodyPr/>
          <a:lstStyle/>
          <a:p>
            <a:r>
              <a:rPr lang="el-GR" dirty="0">
                <a:latin typeface="Cardo" panose="02020600000000000000" pitchFamily="18" charset="-79"/>
                <a:ea typeface="Cardo" panose="02020600000000000000" pitchFamily="18" charset="-79"/>
                <a:cs typeface="Cardo" panose="02020600000000000000" pitchFamily="18" charset="-79"/>
              </a:rPr>
              <a:t>ὑπάγω – </a:t>
            </a:r>
            <a:r>
              <a:rPr lang="en-US" dirty="0">
                <a:latin typeface="Cardo" panose="02020600000000000000" pitchFamily="18" charset="-79"/>
                <a:ea typeface="Cardo" panose="02020600000000000000" pitchFamily="18" charset="-79"/>
                <a:cs typeface="Cardo" panose="02020600000000000000" pitchFamily="18" charset="-79"/>
              </a:rPr>
              <a:t>verb: I go away</a:t>
            </a:r>
          </a:p>
          <a:p>
            <a:r>
              <a:rPr lang="el-GR" dirty="0">
                <a:latin typeface="Cardo" panose="02020600000000000000" pitchFamily="18" charset="-79"/>
                <a:ea typeface="Cardo" panose="02020600000000000000" pitchFamily="18" charset="-79"/>
                <a:cs typeface="Cardo" panose="02020600000000000000" pitchFamily="18" charset="-79"/>
              </a:rPr>
              <a:t>λατρεύω</a:t>
            </a:r>
            <a:r>
              <a:rPr lang="en-US" dirty="0">
                <a:latin typeface="Cardo" panose="02020600000000000000" pitchFamily="18" charset="-79"/>
                <a:ea typeface="Cardo" panose="02020600000000000000" pitchFamily="18" charset="-79"/>
                <a:cs typeface="Cardo" panose="02020600000000000000" pitchFamily="18" charset="-79"/>
              </a:rPr>
              <a:t> – verb: I serve/worship</a:t>
            </a:r>
          </a:p>
        </p:txBody>
      </p:sp>
    </p:spTree>
    <p:extLst>
      <p:ext uri="{BB962C8B-B14F-4D97-AF65-F5344CB8AC3E}">
        <p14:creationId xmlns:p14="http://schemas.microsoft.com/office/powerpoint/2010/main" val="24457695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Matthew 4:10</a:t>
            </a:r>
          </a:p>
        </p:txBody>
      </p:sp>
      <p:sp>
        <p:nvSpPr>
          <p:cNvPr id="3" name="Content Placeholder 2"/>
          <p:cNvSpPr>
            <a:spLocks noGrp="1"/>
          </p:cNvSpPr>
          <p:nvPr>
            <p:ph idx="1"/>
          </p:nvPr>
        </p:nvSpPr>
        <p:spPr/>
        <p:txBody>
          <a:bodyPr>
            <a:normAutofit lnSpcReduction="10000"/>
          </a:bodyPr>
          <a:lstStyle/>
          <a:p>
            <a:pPr marL="0" indent="0">
              <a:buNone/>
            </a:pPr>
            <a:r>
              <a:rPr lang="el-GR" baseline="30000" dirty="0">
                <a:latin typeface="Cardo" panose="02020600000000000000" pitchFamily="18" charset="-79"/>
                <a:ea typeface="Cardo" panose="02020600000000000000" pitchFamily="18" charset="-79"/>
                <a:cs typeface="Cardo" panose="02020600000000000000" pitchFamily="18" charset="-79"/>
              </a:rPr>
              <a:t>10</a:t>
            </a:r>
            <a:endParaRPr lang="en-US" dirty="0">
              <a:latin typeface="Cardo" panose="02020600000000000000" pitchFamily="18" charset="-79"/>
              <a:ea typeface="Cardo" panose="02020600000000000000" pitchFamily="18" charset="-79"/>
              <a:cs typeface="Cardo" panose="02020600000000000000" pitchFamily="18" charset="-79"/>
            </a:endParaRPr>
          </a:p>
          <a:p>
            <a:pPr marL="0" indent="0">
              <a:buNone/>
            </a:pPr>
            <a:r>
              <a:rPr lang="el-GR" b="1" dirty="0">
                <a:latin typeface="Cardo" panose="02020600000000000000" pitchFamily="18" charset="-79"/>
                <a:ea typeface="Cardo" panose="02020600000000000000" pitchFamily="18" charset="-79"/>
                <a:cs typeface="Cardo" panose="02020600000000000000" pitchFamily="18" charset="-79"/>
              </a:rPr>
              <a:t>τότε</a:t>
            </a:r>
            <a:r>
              <a:rPr lang="el-GR" dirty="0">
                <a:latin typeface="Cardo" panose="02020600000000000000" pitchFamily="18" charset="-79"/>
                <a:ea typeface="Cardo" panose="02020600000000000000" pitchFamily="18" charset="-79"/>
                <a:cs typeface="Cardo" panose="02020600000000000000" pitchFamily="18" charset="-79"/>
              </a:rPr>
              <a:t> </a:t>
            </a:r>
            <a:r>
              <a:rPr lang="el-GR" dirty="0">
                <a:solidFill>
                  <a:srgbClr val="FF0000"/>
                </a:solidFill>
                <a:latin typeface="Cardo" panose="02020600000000000000" pitchFamily="18" charset="-79"/>
                <a:ea typeface="Cardo" panose="02020600000000000000" pitchFamily="18" charset="-79"/>
                <a:cs typeface="Cardo" panose="02020600000000000000" pitchFamily="18" charset="-79"/>
              </a:rPr>
              <a:t>λέγει</a:t>
            </a:r>
            <a:r>
              <a:rPr lang="el-GR" dirty="0">
                <a:latin typeface="Cardo" panose="02020600000000000000" pitchFamily="18" charset="-79"/>
                <a:ea typeface="Cardo" panose="02020600000000000000" pitchFamily="18" charset="-79"/>
                <a:cs typeface="Cardo" panose="02020600000000000000" pitchFamily="18" charset="-79"/>
              </a:rPr>
              <a:t> αὐτῷ ὁ Ἰησοῦς·</a:t>
            </a:r>
            <a:endParaRPr lang="en-US" dirty="0">
              <a:latin typeface="Cardo" panose="02020600000000000000" pitchFamily="18" charset="-79"/>
              <a:ea typeface="Cardo" panose="02020600000000000000" pitchFamily="18" charset="-79"/>
              <a:cs typeface="Cardo" panose="02020600000000000000" pitchFamily="18" charset="-79"/>
            </a:endParaRPr>
          </a:p>
          <a:p>
            <a:pPr marL="0" indent="0">
              <a:buNone/>
            </a:pPr>
            <a:endParaRPr lang="en-US" dirty="0">
              <a:latin typeface="Cardo" panose="02020600000000000000" pitchFamily="18" charset="-79"/>
              <a:ea typeface="Cardo" panose="02020600000000000000" pitchFamily="18" charset="-79"/>
              <a:cs typeface="Cardo" panose="02020600000000000000" pitchFamily="18" charset="-79"/>
            </a:endParaRPr>
          </a:p>
          <a:p>
            <a:pPr marL="0" indent="0">
              <a:buNone/>
            </a:pPr>
            <a:r>
              <a:rPr lang="el-GR" dirty="0">
                <a:solidFill>
                  <a:srgbClr val="FF0000"/>
                </a:solidFill>
                <a:latin typeface="Cardo" panose="02020600000000000000" pitchFamily="18" charset="-79"/>
                <a:ea typeface="Cardo" panose="02020600000000000000" pitchFamily="18" charset="-79"/>
                <a:cs typeface="Cardo" panose="02020600000000000000" pitchFamily="18" charset="-79"/>
              </a:rPr>
              <a:t>ὕπαγε</a:t>
            </a:r>
            <a:r>
              <a:rPr lang="el-GR" dirty="0">
                <a:latin typeface="Cardo" panose="02020600000000000000" pitchFamily="18" charset="-79"/>
                <a:ea typeface="Cardo" panose="02020600000000000000" pitchFamily="18" charset="-79"/>
                <a:cs typeface="Cardo" panose="02020600000000000000" pitchFamily="18" charset="-79"/>
              </a:rPr>
              <a:t> ⸆,* σατανᾶ·</a:t>
            </a:r>
            <a:endParaRPr lang="en-US" dirty="0">
              <a:latin typeface="Cardo" panose="02020600000000000000" pitchFamily="18" charset="-79"/>
              <a:ea typeface="Cardo" panose="02020600000000000000" pitchFamily="18" charset="-79"/>
              <a:cs typeface="Cardo" panose="02020600000000000000" pitchFamily="18" charset="-79"/>
            </a:endParaRPr>
          </a:p>
          <a:p>
            <a:pPr marL="0" indent="0">
              <a:buNone/>
            </a:pPr>
            <a:r>
              <a:rPr lang="el-GR" dirty="0">
                <a:solidFill>
                  <a:srgbClr val="FF0000"/>
                </a:solidFill>
                <a:latin typeface="Cardo" panose="02020600000000000000" pitchFamily="18" charset="-79"/>
                <a:ea typeface="Cardo" panose="02020600000000000000" pitchFamily="18" charset="-79"/>
                <a:cs typeface="Cardo" panose="02020600000000000000" pitchFamily="18" charset="-79"/>
              </a:rPr>
              <a:t>γέγραπται</a:t>
            </a:r>
            <a:r>
              <a:rPr lang="el-GR" dirty="0">
                <a:latin typeface="Cardo" panose="02020600000000000000" pitchFamily="18" charset="-79"/>
                <a:ea typeface="Cardo" panose="02020600000000000000" pitchFamily="18" charset="-79"/>
                <a:cs typeface="Cardo" panose="02020600000000000000" pitchFamily="18" charset="-79"/>
              </a:rPr>
              <a:t> </a:t>
            </a:r>
            <a:r>
              <a:rPr lang="el-GR" b="1" dirty="0">
                <a:latin typeface="Cardo" panose="02020600000000000000" pitchFamily="18" charset="-79"/>
                <a:ea typeface="Cardo" panose="02020600000000000000" pitchFamily="18" charset="-79"/>
                <a:cs typeface="Cardo" panose="02020600000000000000" pitchFamily="18" charset="-79"/>
              </a:rPr>
              <a:t>γάρ</a:t>
            </a:r>
            <a:r>
              <a:rPr lang="el-GR" dirty="0">
                <a:latin typeface="Cardo" panose="02020600000000000000" pitchFamily="18" charset="-79"/>
                <a:ea typeface="Cardo" panose="02020600000000000000" pitchFamily="18" charset="-79"/>
                <a:cs typeface="Cardo" panose="02020600000000000000" pitchFamily="18" charset="-79"/>
              </a:rPr>
              <a:t>·</a:t>
            </a:r>
            <a:endParaRPr lang="en-US" dirty="0">
              <a:latin typeface="Cardo" panose="02020600000000000000" pitchFamily="18" charset="-79"/>
              <a:ea typeface="Cardo" panose="02020600000000000000" pitchFamily="18" charset="-79"/>
              <a:cs typeface="Cardo" panose="02020600000000000000" pitchFamily="18" charset="-79"/>
            </a:endParaRPr>
          </a:p>
          <a:p>
            <a:pPr marL="0" indent="0">
              <a:buNone/>
            </a:pPr>
            <a:endParaRPr lang="en-US" i="1" dirty="0">
              <a:latin typeface="Cardo" panose="02020600000000000000" pitchFamily="18" charset="-79"/>
              <a:ea typeface="Cardo" panose="02020600000000000000" pitchFamily="18" charset="-79"/>
              <a:cs typeface="Cardo" panose="02020600000000000000" pitchFamily="18" charset="-79"/>
            </a:endParaRPr>
          </a:p>
          <a:p>
            <a:pPr marL="0" indent="0">
              <a:buNone/>
            </a:pPr>
            <a:r>
              <a:rPr lang="el-GR" i="1" dirty="0">
                <a:latin typeface="Cardo" panose="02020600000000000000" pitchFamily="18" charset="-79"/>
                <a:ea typeface="Cardo" panose="02020600000000000000" pitchFamily="18" charset="-79"/>
                <a:cs typeface="Cardo" panose="02020600000000000000" pitchFamily="18" charset="-79"/>
              </a:rPr>
              <a:t>κύριον τὸν θεόν σου </a:t>
            </a:r>
            <a:r>
              <a:rPr lang="el-GR" i="1" dirty="0">
                <a:solidFill>
                  <a:srgbClr val="FF0000"/>
                </a:solidFill>
                <a:latin typeface="Cardo" panose="02020600000000000000" pitchFamily="18" charset="-79"/>
                <a:ea typeface="Cardo" panose="02020600000000000000" pitchFamily="18" charset="-79"/>
                <a:cs typeface="Cardo" panose="02020600000000000000" pitchFamily="18" charset="-79"/>
              </a:rPr>
              <a:t>προσκυνήσεις</a:t>
            </a:r>
            <a:endParaRPr lang="en-US" i="1" dirty="0">
              <a:solidFill>
                <a:srgbClr val="FF0000"/>
              </a:solidFill>
              <a:latin typeface="Cardo" panose="02020600000000000000" pitchFamily="18" charset="-79"/>
              <a:ea typeface="Cardo" panose="02020600000000000000" pitchFamily="18" charset="-79"/>
              <a:cs typeface="Cardo" panose="02020600000000000000" pitchFamily="18" charset="-79"/>
            </a:endParaRPr>
          </a:p>
          <a:p>
            <a:pPr marL="0" indent="0">
              <a:buNone/>
            </a:pPr>
            <a:r>
              <a:rPr lang="el-GR" i="1" dirty="0">
                <a:latin typeface="Cardo" panose="02020600000000000000" pitchFamily="18" charset="-79"/>
                <a:ea typeface="Cardo" panose="02020600000000000000" pitchFamily="18" charset="-79"/>
                <a:cs typeface="Cardo" panose="02020600000000000000" pitchFamily="18" charset="-79"/>
              </a:rPr>
              <a:t>καὶ αὐτῷ μόνῳ </a:t>
            </a:r>
            <a:r>
              <a:rPr lang="el-GR" i="1" dirty="0">
                <a:solidFill>
                  <a:srgbClr val="FF0000"/>
                </a:solidFill>
                <a:latin typeface="Cardo" panose="02020600000000000000" pitchFamily="18" charset="-79"/>
                <a:ea typeface="Cardo" panose="02020600000000000000" pitchFamily="18" charset="-79"/>
                <a:cs typeface="Cardo" panose="02020600000000000000" pitchFamily="18" charset="-79"/>
              </a:rPr>
              <a:t>λατρεύσεις</a:t>
            </a:r>
            <a:r>
              <a:rPr lang="el-GR" i="1" dirty="0">
                <a:latin typeface="Cardo" panose="02020600000000000000" pitchFamily="18" charset="-79"/>
                <a:ea typeface="Cardo" panose="02020600000000000000" pitchFamily="18" charset="-79"/>
                <a:cs typeface="Cardo" panose="02020600000000000000" pitchFamily="18" charset="-79"/>
              </a:rPr>
              <a:t>. </a:t>
            </a:r>
            <a:endParaRPr lang="en-US" i="1" dirty="0">
              <a:latin typeface="Cardo" panose="02020600000000000000" pitchFamily="18" charset="-79"/>
              <a:ea typeface="Cardo" panose="02020600000000000000" pitchFamily="18" charset="-79"/>
              <a:cs typeface="Cardo" panose="02020600000000000000" pitchFamily="18" charset="-79"/>
            </a:endParaRPr>
          </a:p>
          <a:p>
            <a:pPr marL="0" indent="0">
              <a:buNone/>
            </a:pPr>
            <a:r>
              <a:rPr lang="en-US" i="1" dirty="0">
                <a:ea typeface="Cardo" panose="02020600000000000000" pitchFamily="18" charset="-79"/>
                <a:cs typeface="Cardo" panose="02020600000000000000" pitchFamily="18" charset="-79"/>
              </a:rPr>
              <a:t>Jesus quotes Deuteronomy 6:13.</a:t>
            </a:r>
            <a:endParaRPr lang="en-US" dirty="0">
              <a:ea typeface="Cardo" panose="02020600000000000000" pitchFamily="18" charset="-79"/>
              <a:cs typeface="Cardo" panose="02020600000000000000" pitchFamily="18" charset="-79"/>
            </a:endParaRPr>
          </a:p>
          <a:p>
            <a:pPr marL="0" indent="0">
              <a:buNone/>
            </a:pPr>
            <a:endParaRPr lang="en-US" dirty="0">
              <a:latin typeface="Cardo" panose="02020600000000000000" pitchFamily="18" charset="-79"/>
              <a:ea typeface="Cardo" panose="02020600000000000000" pitchFamily="18" charset="-79"/>
              <a:cs typeface="Cardo" panose="02020600000000000000" pitchFamily="18" charset="-79"/>
            </a:endParaRPr>
          </a:p>
        </p:txBody>
      </p:sp>
    </p:spTree>
    <p:extLst>
      <p:ext uri="{BB962C8B-B14F-4D97-AF65-F5344CB8AC3E}">
        <p14:creationId xmlns:p14="http://schemas.microsoft.com/office/powerpoint/2010/main" val="3834357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Conditional Sentences</a:t>
            </a:r>
          </a:p>
        </p:txBody>
      </p:sp>
      <p:sp>
        <p:nvSpPr>
          <p:cNvPr id="3" name="Content Placeholder 2"/>
          <p:cNvSpPr>
            <a:spLocks noGrp="1"/>
          </p:cNvSpPr>
          <p:nvPr>
            <p:ph idx="1"/>
          </p:nvPr>
        </p:nvSpPr>
        <p:spPr/>
        <p:txBody>
          <a:bodyPr>
            <a:normAutofit/>
          </a:bodyPr>
          <a:lstStyle/>
          <a:p>
            <a:r>
              <a:rPr lang="en-US" dirty="0"/>
              <a:t>Conditional sentences consist of an “if-clause”/protasis and a “then-clause”/apodosis.</a:t>
            </a:r>
          </a:p>
          <a:p>
            <a:r>
              <a:rPr lang="en-US" dirty="0"/>
              <a:t>The “then-clause” is the main clause of the sentence.</a:t>
            </a:r>
          </a:p>
          <a:p>
            <a:r>
              <a:rPr lang="en-US" dirty="0"/>
              <a:t>The “if-clause” is a subordinate clause modifying the verb of the main clause.</a:t>
            </a:r>
          </a:p>
          <a:p>
            <a:r>
              <a:rPr lang="en-US" dirty="0"/>
              <a:t>The “if-clause” sets up a condition that, when met, makes the “then-clause” true.</a:t>
            </a:r>
          </a:p>
          <a:p>
            <a:r>
              <a:rPr lang="en-US" dirty="0"/>
              <a:t>There are four main types of conditional sentences that you will encounter in Biblical Greek:</a:t>
            </a:r>
          </a:p>
          <a:p>
            <a:endParaRPr lang="en-US" dirty="0"/>
          </a:p>
          <a:p>
            <a:pPr lvl="1"/>
            <a:endParaRPr lang="en-US" dirty="0"/>
          </a:p>
        </p:txBody>
      </p:sp>
    </p:spTree>
    <p:extLst>
      <p:ext uri="{BB962C8B-B14F-4D97-AF65-F5344CB8AC3E}">
        <p14:creationId xmlns:p14="http://schemas.microsoft.com/office/powerpoint/2010/main" val="34295747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Matthew 4:11 – Vocabulary</a:t>
            </a:r>
          </a:p>
        </p:txBody>
      </p:sp>
      <p:sp>
        <p:nvSpPr>
          <p:cNvPr id="3" name="Content Placeholder 2"/>
          <p:cNvSpPr>
            <a:spLocks noGrp="1"/>
          </p:cNvSpPr>
          <p:nvPr>
            <p:ph idx="1"/>
          </p:nvPr>
        </p:nvSpPr>
        <p:spPr/>
        <p:txBody>
          <a:bodyPr/>
          <a:lstStyle/>
          <a:p>
            <a:r>
              <a:rPr lang="el-GR" dirty="0">
                <a:latin typeface="Cardo" panose="02020600000000000000" pitchFamily="18" charset="-79"/>
                <a:ea typeface="Cardo" panose="02020600000000000000" pitchFamily="18" charset="-79"/>
                <a:cs typeface="Cardo" panose="02020600000000000000" pitchFamily="18" charset="-79"/>
              </a:rPr>
              <a:t>ἀφίημι</a:t>
            </a:r>
            <a:r>
              <a:rPr lang="en-US" dirty="0">
                <a:latin typeface="Cardo" panose="02020600000000000000" pitchFamily="18" charset="-79"/>
                <a:ea typeface="Cardo" panose="02020600000000000000" pitchFamily="18" charset="-79"/>
                <a:cs typeface="Cardo" panose="02020600000000000000" pitchFamily="18" charset="-79"/>
              </a:rPr>
              <a:t> – verb: I leave</a:t>
            </a:r>
          </a:p>
          <a:p>
            <a:r>
              <a:rPr lang="el-GR" dirty="0">
                <a:latin typeface="Cardo" panose="02020600000000000000" pitchFamily="18" charset="-79"/>
                <a:ea typeface="Cardo" panose="02020600000000000000" pitchFamily="18" charset="-79"/>
                <a:cs typeface="Cardo" panose="02020600000000000000" pitchFamily="18" charset="-79"/>
              </a:rPr>
              <a:t>διακονέω</a:t>
            </a:r>
            <a:r>
              <a:rPr lang="en-US" dirty="0">
                <a:latin typeface="Cardo" panose="02020600000000000000" pitchFamily="18" charset="-79"/>
                <a:ea typeface="Cardo" panose="02020600000000000000" pitchFamily="18" charset="-79"/>
                <a:cs typeface="Cardo" panose="02020600000000000000" pitchFamily="18" charset="-79"/>
              </a:rPr>
              <a:t> – verb: I serve, I be at one’s service</a:t>
            </a:r>
          </a:p>
        </p:txBody>
      </p:sp>
    </p:spTree>
    <p:extLst>
      <p:ext uri="{BB962C8B-B14F-4D97-AF65-F5344CB8AC3E}">
        <p14:creationId xmlns:p14="http://schemas.microsoft.com/office/powerpoint/2010/main" val="29490674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Matthew 4:11</a:t>
            </a:r>
          </a:p>
        </p:txBody>
      </p:sp>
      <p:sp>
        <p:nvSpPr>
          <p:cNvPr id="3" name="Content Placeholder 2"/>
          <p:cNvSpPr>
            <a:spLocks noGrp="1"/>
          </p:cNvSpPr>
          <p:nvPr>
            <p:ph idx="1"/>
          </p:nvPr>
        </p:nvSpPr>
        <p:spPr/>
        <p:txBody>
          <a:bodyPr/>
          <a:lstStyle/>
          <a:p>
            <a:pPr marL="0" indent="0">
              <a:buNone/>
            </a:pPr>
            <a:r>
              <a:rPr lang="el-GR" baseline="30000" dirty="0"/>
              <a:t>11</a:t>
            </a:r>
            <a:r>
              <a:rPr lang="el-GR" dirty="0"/>
              <a:t> </a:t>
            </a:r>
            <a:endParaRPr lang="en-US" dirty="0"/>
          </a:p>
          <a:p>
            <a:pPr marL="0" indent="0">
              <a:buNone/>
            </a:pPr>
            <a:r>
              <a:rPr lang="el-GR" b="1" dirty="0"/>
              <a:t>Τότε</a:t>
            </a:r>
            <a:r>
              <a:rPr lang="el-GR" dirty="0"/>
              <a:t> </a:t>
            </a:r>
            <a:r>
              <a:rPr lang="el-GR" dirty="0">
                <a:solidFill>
                  <a:srgbClr val="FF0000"/>
                </a:solidFill>
              </a:rPr>
              <a:t>ἀφίησιν</a:t>
            </a:r>
            <a:r>
              <a:rPr lang="el-GR" dirty="0"/>
              <a:t> αὐτὸν ὁ διάβολος,*</a:t>
            </a:r>
            <a:endParaRPr lang="en-US" dirty="0"/>
          </a:p>
          <a:p>
            <a:pPr marL="0" indent="0">
              <a:buNone/>
            </a:pPr>
            <a:r>
              <a:rPr lang="el-GR" b="1" dirty="0"/>
              <a:t>καὶ</a:t>
            </a:r>
            <a:r>
              <a:rPr lang="el-GR" dirty="0"/>
              <a:t> ἰδοὺ ἄγγελοι </a:t>
            </a:r>
            <a:r>
              <a:rPr lang="el-GR" dirty="0">
                <a:solidFill>
                  <a:srgbClr val="FF0000"/>
                </a:solidFill>
              </a:rPr>
              <a:t>προσῆλθον</a:t>
            </a:r>
            <a:r>
              <a:rPr lang="el-GR" dirty="0"/>
              <a:t> καὶ </a:t>
            </a:r>
            <a:r>
              <a:rPr lang="el-GR" dirty="0">
                <a:solidFill>
                  <a:srgbClr val="FF0000"/>
                </a:solidFill>
              </a:rPr>
              <a:t>διηκόνουν</a:t>
            </a:r>
            <a:r>
              <a:rPr lang="el-GR" dirty="0"/>
              <a:t> αὐτῷ.</a:t>
            </a:r>
            <a:endParaRPr lang="en-US" dirty="0"/>
          </a:p>
        </p:txBody>
      </p:sp>
    </p:spTree>
    <p:extLst>
      <p:ext uri="{BB962C8B-B14F-4D97-AF65-F5344CB8AC3E}">
        <p14:creationId xmlns:p14="http://schemas.microsoft.com/office/powerpoint/2010/main" val="1389665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Commentary</a:t>
            </a:r>
          </a:p>
        </p:txBody>
      </p:sp>
      <p:sp>
        <p:nvSpPr>
          <p:cNvPr id="3" name="Content Placeholder 2"/>
          <p:cNvSpPr>
            <a:spLocks noGrp="1"/>
          </p:cNvSpPr>
          <p:nvPr>
            <p:ph idx="1"/>
          </p:nvPr>
        </p:nvSpPr>
        <p:spPr/>
        <p:txBody>
          <a:bodyPr>
            <a:normAutofit lnSpcReduction="10000"/>
          </a:bodyPr>
          <a:lstStyle/>
          <a:p>
            <a:r>
              <a:rPr lang="en-US" dirty="0"/>
              <a:t>Note that in the first two temptations Satan addresses Jesus with simple particular conditional sentences.</a:t>
            </a:r>
          </a:p>
          <a:p>
            <a:r>
              <a:rPr lang="en-US" dirty="0"/>
              <a:t>Satan is not trying get Jesus to question His identity—“Are you really the Son of God? If so, prove it to me.” This is because in an SP one assumes the truth of the “if-clause,” at least for the sake of the argument.</a:t>
            </a:r>
          </a:p>
          <a:p>
            <a:pPr lvl="1"/>
            <a:r>
              <a:rPr lang="en-US" dirty="0"/>
              <a:t>“If you are the Son of God (and let’s assume for the sake of the argument that you are) speak so these stones become bread.”</a:t>
            </a:r>
          </a:p>
          <a:p>
            <a:r>
              <a:rPr lang="en-US" dirty="0"/>
              <a:t>Rather, Satan is trying to get Jesus to misuse either His power to save Himself or God’s power to save Him, both times on the basis of Jesus’ identity as the Son of God.</a:t>
            </a:r>
          </a:p>
        </p:txBody>
      </p:sp>
    </p:spTree>
    <p:extLst>
      <p:ext uri="{BB962C8B-B14F-4D97-AF65-F5344CB8AC3E}">
        <p14:creationId xmlns:p14="http://schemas.microsoft.com/office/powerpoint/2010/main" val="1197857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Commentary</a:t>
            </a:r>
          </a:p>
        </p:txBody>
      </p:sp>
      <p:sp>
        <p:nvSpPr>
          <p:cNvPr id="3" name="Content Placeholder 2"/>
          <p:cNvSpPr>
            <a:spLocks noGrp="1"/>
          </p:cNvSpPr>
          <p:nvPr>
            <p:ph idx="1"/>
          </p:nvPr>
        </p:nvSpPr>
        <p:spPr/>
        <p:txBody>
          <a:bodyPr/>
          <a:lstStyle/>
          <a:p>
            <a:r>
              <a:rPr lang="en-US" dirty="0"/>
              <a:t>Then in the third temptation Satan goes for broke and tries directly to get Jesus off course by offering Him “all authority” right away if Jesus will worship/do homage to him.</a:t>
            </a:r>
          </a:p>
          <a:p>
            <a:r>
              <a:rPr lang="en-US" dirty="0"/>
              <a:t>Each temptation offers Jesus a chance to avoid the cross by using. . .</a:t>
            </a:r>
          </a:p>
          <a:p>
            <a:pPr lvl="1"/>
            <a:r>
              <a:rPr lang="en-US" dirty="0"/>
              <a:t>His own power to save Himself.</a:t>
            </a:r>
          </a:p>
          <a:p>
            <a:pPr lvl="1"/>
            <a:r>
              <a:rPr lang="en-US" dirty="0"/>
              <a:t>God the Father’s power to save Him.</a:t>
            </a:r>
          </a:p>
          <a:p>
            <a:pPr lvl="1"/>
            <a:r>
              <a:rPr lang="en-US" dirty="0"/>
              <a:t>Or the devil’s power to seek an easy way to “all authority.”</a:t>
            </a:r>
          </a:p>
          <a:p>
            <a:r>
              <a:rPr lang="en-US" dirty="0"/>
              <a:t>These temptations will be repeated at the cross. See Matthew 15:39-44. Note that in v. 40 they address Jesus with an SP conditional sentence.</a:t>
            </a:r>
          </a:p>
        </p:txBody>
      </p:sp>
    </p:spTree>
    <p:extLst>
      <p:ext uri="{BB962C8B-B14F-4D97-AF65-F5344CB8AC3E}">
        <p14:creationId xmlns:p14="http://schemas.microsoft.com/office/powerpoint/2010/main" val="35655252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Commentary</a:t>
            </a:r>
          </a:p>
        </p:txBody>
      </p:sp>
      <p:sp>
        <p:nvSpPr>
          <p:cNvPr id="3" name="Content Placeholder 2"/>
          <p:cNvSpPr>
            <a:spLocks noGrp="1"/>
          </p:cNvSpPr>
          <p:nvPr>
            <p:ph idx="1"/>
          </p:nvPr>
        </p:nvSpPr>
        <p:spPr/>
        <p:txBody>
          <a:bodyPr/>
          <a:lstStyle/>
          <a:p>
            <a:r>
              <a:rPr lang="en-US" dirty="0"/>
              <a:t>Thus Jesus temptation in the wilderness foreshadows His crucifixion.</a:t>
            </a:r>
          </a:p>
          <a:p>
            <a:r>
              <a:rPr lang="en-US" dirty="0"/>
              <a:t>Note how the Sundays in Lent bookend the season with Jesus’ temptation (1</a:t>
            </a:r>
            <a:r>
              <a:rPr lang="en-US" baseline="30000" dirty="0"/>
              <a:t>st</a:t>
            </a:r>
            <a:r>
              <a:rPr lang="en-US" dirty="0"/>
              <a:t> Sunday in Lent) and crucifixion and death (Passion Sunday).</a:t>
            </a:r>
          </a:p>
          <a:p>
            <a:r>
              <a:rPr lang="en-US" dirty="0"/>
              <a:t>In both accounts Jesus is tempted by means of one or more SP conditional sentences to misuse His power to save Himself.</a:t>
            </a:r>
          </a:p>
          <a:p>
            <a:r>
              <a:rPr lang="en-US" dirty="0"/>
              <a:t>Why does Jesus not save Himself?</a:t>
            </a:r>
          </a:p>
        </p:txBody>
      </p:sp>
    </p:spTree>
    <p:extLst>
      <p:ext uri="{BB962C8B-B14F-4D97-AF65-F5344CB8AC3E}">
        <p14:creationId xmlns:p14="http://schemas.microsoft.com/office/powerpoint/2010/main" val="240584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Simple Particular (SP)</a:t>
            </a:r>
          </a:p>
        </p:txBody>
      </p:sp>
      <p:sp>
        <p:nvSpPr>
          <p:cNvPr id="3" name="Content Placeholder 2"/>
          <p:cNvSpPr>
            <a:spLocks noGrp="1"/>
          </p:cNvSpPr>
          <p:nvPr>
            <p:ph idx="1"/>
          </p:nvPr>
        </p:nvSpPr>
        <p:spPr/>
        <p:txBody>
          <a:bodyPr>
            <a:normAutofit/>
          </a:bodyPr>
          <a:lstStyle/>
          <a:p>
            <a:r>
              <a:rPr lang="en-US" dirty="0"/>
              <a:t>Simple particular (SP) = </a:t>
            </a:r>
            <a:r>
              <a:rPr lang="el-GR" dirty="0"/>
              <a:t>εἰ </a:t>
            </a:r>
            <a:r>
              <a:rPr lang="en-US" dirty="0"/>
              <a:t>+ indicative verb in “if-clause”; indicative or imperative verb in “then-clause.</a:t>
            </a:r>
          </a:p>
          <a:p>
            <a:r>
              <a:rPr lang="en-US" dirty="0"/>
              <a:t>Also called 1</a:t>
            </a:r>
            <a:r>
              <a:rPr lang="en-US" baseline="30000" dirty="0"/>
              <a:t>st</a:t>
            </a:r>
            <a:r>
              <a:rPr lang="en-US" dirty="0"/>
              <a:t> class conditional sentence.</a:t>
            </a:r>
          </a:p>
          <a:p>
            <a:r>
              <a:rPr lang="en-US" dirty="0"/>
              <a:t>“Assume the truth of the ‘if-clause’ for the sake of the argument.”</a:t>
            </a:r>
          </a:p>
          <a:p>
            <a:r>
              <a:rPr lang="en-US" dirty="0"/>
              <a:t>Often the “if-clause” </a:t>
            </a:r>
            <a:r>
              <a:rPr lang="en-US" i="1" dirty="0"/>
              <a:t>is</a:t>
            </a:r>
            <a:r>
              <a:rPr lang="en-US" dirty="0"/>
              <a:t> true—but necessarily always.</a:t>
            </a:r>
          </a:p>
        </p:txBody>
      </p:sp>
    </p:spTree>
    <p:extLst>
      <p:ext uri="{BB962C8B-B14F-4D97-AF65-F5344CB8AC3E}">
        <p14:creationId xmlns:p14="http://schemas.microsoft.com/office/powerpoint/2010/main" val="3989349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Contrary to Fact (CTF)</a:t>
            </a:r>
          </a:p>
        </p:txBody>
      </p:sp>
      <p:sp>
        <p:nvSpPr>
          <p:cNvPr id="3" name="Content Placeholder 2"/>
          <p:cNvSpPr>
            <a:spLocks noGrp="1"/>
          </p:cNvSpPr>
          <p:nvPr>
            <p:ph idx="1"/>
          </p:nvPr>
        </p:nvSpPr>
        <p:spPr/>
        <p:txBody>
          <a:bodyPr>
            <a:normAutofit/>
          </a:bodyPr>
          <a:lstStyle/>
          <a:p>
            <a:r>
              <a:rPr lang="en-US" dirty="0"/>
              <a:t>Contrary to fact (CTF) = </a:t>
            </a:r>
            <a:r>
              <a:rPr lang="el-GR" dirty="0"/>
              <a:t>εἰ </a:t>
            </a:r>
            <a:r>
              <a:rPr lang="en-US" dirty="0"/>
              <a:t>+ indicative verb in “if-clause”; indicative verb + </a:t>
            </a:r>
            <a:r>
              <a:rPr lang="el-GR" dirty="0"/>
              <a:t>ἄν</a:t>
            </a:r>
            <a:r>
              <a:rPr lang="en-US" dirty="0"/>
              <a:t> in “then-clause.”</a:t>
            </a:r>
          </a:p>
          <a:p>
            <a:r>
              <a:rPr lang="en-US" dirty="0"/>
              <a:t>Also called 2</a:t>
            </a:r>
            <a:r>
              <a:rPr lang="en-US" baseline="30000" dirty="0"/>
              <a:t>nd</a:t>
            </a:r>
            <a:r>
              <a:rPr lang="en-US" dirty="0"/>
              <a:t> class conditional sentence.</a:t>
            </a:r>
          </a:p>
          <a:p>
            <a:r>
              <a:rPr lang="en-US" dirty="0"/>
              <a:t>“Assume the truth of the “if-clause” for the sake of the argument.”</a:t>
            </a:r>
          </a:p>
          <a:p>
            <a:r>
              <a:rPr lang="en-US" dirty="0"/>
              <a:t>But reader knows that the “if-clause” is </a:t>
            </a:r>
            <a:r>
              <a:rPr lang="en-US" i="1" dirty="0"/>
              <a:t>not </a:t>
            </a:r>
            <a:r>
              <a:rPr lang="en-US" dirty="0"/>
              <a:t>true.</a:t>
            </a:r>
          </a:p>
        </p:txBody>
      </p:sp>
    </p:spTree>
    <p:extLst>
      <p:ext uri="{BB962C8B-B14F-4D97-AF65-F5344CB8AC3E}">
        <p14:creationId xmlns:p14="http://schemas.microsoft.com/office/powerpoint/2010/main" val="2950032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Present General (PG)</a:t>
            </a:r>
          </a:p>
        </p:txBody>
      </p:sp>
      <p:sp>
        <p:nvSpPr>
          <p:cNvPr id="3" name="Content Placeholder 2"/>
          <p:cNvSpPr>
            <a:spLocks noGrp="1"/>
          </p:cNvSpPr>
          <p:nvPr>
            <p:ph idx="1"/>
          </p:nvPr>
        </p:nvSpPr>
        <p:spPr/>
        <p:txBody>
          <a:bodyPr>
            <a:normAutofit/>
          </a:bodyPr>
          <a:lstStyle/>
          <a:p>
            <a:r>
              <a:rPr lang="en-US" dirty="0"/>
              <a:t>Present general (PG) = </a:t>
            </a:r>
            <a:r>
              <a:rPr lang="el-GR" dirty="0"/>
              <a:t>ἐάν </a:t>
            </a:r>
            <a:r>
              <a:rPr lang="en-US" dirty="0"/>
              <a:t>+ subjunctive verb in “if-clause”; present indicative verb in “then-clause.”</a:t>
            </a:r>
          </a:p>
          <a:p>
            <a:r>
              <a:rPr lang="en-US" dirty="0"/>
              <a:t>Also called 3</a:t>
            </a:r>
            <a:r>
              <a:rPr lang="en-US" baseline="30000" dirty="0"/>
              <a:t>rd</a:t>
            </a:r>
            <a:r>
              <a:rPr lang="en-US" dirty="0"/>
              <a:t> class conditional sentence.</a:t>
            </a:r>
          </a:p>
          <a:p>
            <a:r>
              <a:rPr lang="en-US" dirty="0"/>
              <a:t>“Gives a general truth.”</a:t>
            </a:r>
          </a:p>
          <a:p>
            <a:pPr lvl="1"/>
            <a:endParaRPr lang="en-US" dirty="0"/>
          </a:p>
        </p:txBody>
      </p:sp>
    </p:spTree>
    <p:extLst>
      <p:ext uri="{BB962C8B-B14F-4D97-AF65-F5344CB8AC3E}">
        <p14:creationId xmlns:p14="http://schemas.microsoft.com/office/powerpoint/2010/main" val="3617147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Future More Vivid (FMV)</a:t>
            </a:r>
          </a:p>
        </p:txBody>
      </p:sp>
      <p:sp>
        <p:nvSpPr>
          <p:cNvPr id="3" name="Content Placeholder 2"/>
          <p:cNvSpPr>
            <a:spLocks noGrp="1"/>
          </p:cNvSpPr>
          <p:nvPr>
            <p:ph idx="1"/>
          </p:nvPr>
        </p:nvSpPr>
        <p:spPr/>
        <p:txBody>
          <a:bodyPr>
            <a:normAutofit/>
          </a:bodyPr>
          <a:lstStyle/>
          <a:p>
            <a:r>
              <a:rPr lang="en-US" dirty="0"/>
              <a:t>Future more vivid (FMV) = </a:t>
            </a:r>
            <a:r>
              <a:rPr lang="el-GR" dirty="0"/>
              <a:t>ἐάν </a:t>
            </a:r>
            <a:r>
              <a:rPr lang="en-US" dirty="0"/>
              <a:t>+ subjunctive verb in “if-clause”; future indicative verb in “then-clause.”</a:t>
            </a:r>
          </a:p>
          <a:p>
            <a:r>
              <a:rPr lang="en-US" dirty="0"/>
              <a:t>Also called 3</a:t>
            </a:r>
            <a:r>
              <a:rPr lang="en-US" baseline="30000" dirty="0"/>
              <a:t>rd</a:t>
            </a:r>
            <a:r>
              <a:rPr lang="en-US" dirty="0"/>
              <a:t> class conditional sentence.</a:t>
            </a:r>
          </a:p>
          <a:p>
            <a:r>
              <a:rPr lang="en-US" dirty="0"/>
              <a:t>“Denotes a future reality” should if-clause be fulfilled.</a:t>
            </a:r>
          </a:p>
          <a:p>
            <a:r>
              <a:rPr lang="en-US" dirty="0"/>
              <a:t>Daniel Wallace says FMV doesn’t really differ from the PG as both the PG and the FMV are classified as third class conditional sentences and give general truths.</a:t>
            </a:r>
          </a:p>
          <a:p>
            <a:r>
              <a:rPr lang="en-US" dirty="0"/>
              <a:t>Note that both FMV and PG use </a:t>
            </a:r>
            <a:r>
              <a:rPr lang="el-GR" dirty="0"/>
              <a:t>ἐάν </a:t>
            </a:r>
            <a:r>
              <a:rPr lang="en-US" dirty="0"/>
              <a:t>+ subjunctive verb.</a:t>
            </a:r>
          </a:p>
          <a:p>
            <a:pPr lvl="1"/>
            <a:endParaRPr lang="en-US" dirty="0"/>
          </a:p>
        </p:txBody>
      </p:sp>
    </p:spTree>
    <p:extLst>
      <p:ext uri="{BB962C8B-B14F-4D97-AF65-F5344CB8AC3E}">
        <p14:creationId xmlns:p14="http://schemas.microsoft.com/office/powerpoint/2010/main" val="1067852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Conditional Sentences</a:t>
            </a:r>
          </a:p>
        </p:txBody>
      </p:sp>
      <p:sp>
        <p:nvSpPr>
          <p:cNvPr id="3" name="Content Placeholder 2"/>
          <p:cNvSpPr>
            <a:spLocks noGrp="1"/>
          </p:cNvSpPr>
          <p:nvPr>
            <p:ph idx="1"/>
          </p:nvPr>
        </p:nvSpPr>
        <p:spPr/>
        <p:txBody>
          <a:bodyPr>
            <a:normAutofit/>
          </a:bodyPr>
          <a:lstStyle/>
          <a:p>
            <a:r>
              <a:rPr lang="en-US" dirty="0"/>
              <a:t>There are also examples of “mixed” conditional sentences that use the “if-clause”/protasis of one type of conditional sentence with the “then-clause”/apodosis of another type.</a:t>
            </a:r>
          </a:p>
        </p:txBody>
      </p:sp>
    </p:spTree>
    <p:extLst>
      <p:ext uri="{BB962C8B-B14F-4D97-AF65-F5344CB8AC3E}">
        <p14:creationId xmlns:p14="http://schemas.microsoft.com/office/powerpoint/2010/main" val="3155866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Other Review Points</a:t>
            </a:r>
          </a:p>
        </p:txBody>
      </p:sp>
      <p:sp>
        <p:nvSpPr>
          <p:cNvPr id="3" name="Content Placeholder 2"/>
          <p:cNvSpPr>
            <a:spLocks noGrp="1"/>
          </p:cNvSpPr>
          <p:nvPr>
            <p:ph idx="1"/>
          </p:nvPr>
        </p:nvSpPr>
        <p:spPr/>
        <p:txBody>
          <a:bodyPr/>
          <a:lstStyle/>
          <a:p>
            <a:r>
              <a:rPr lang="en-US" dirty="0"/>
              <a:t>Other uses of aorist participles in predicate position.</a:t>
            </a:r>
          </a:p>
          <a:p>
            <a:pPr lvl="1"/>
            <a:r>
              <a:rPr lang="en-US" dirty="0"/>
              <a:t>Contemporaneous participle denotes action taking place at the same time as the main verb. Translate as indicative with in “when-clause.”</a:t>
            </a:r>
          </a:p>
          <a:p>
            <a:pPr lvl="1"/>
            <a:r>
              <a:rPr lang="en-US" dirty="0"/>
              <a:t>Attendant circumstance participle (according to Daniel Wallace): The participle comes before the main verb and “piggybacks” on the mood of that verb. Translate as in the mood of the main verb.</a:t>
            </a:r>
          </a:p>
          <a:p>
            <a:r>
              <a:rPr lang="en-US" dirty="0"/>
              <a:t>Time use of the accusative case – extent of time.</a:t>
            </a:r>
          </a:p>
        </p:txBody>
      </p:sp>
    </p:spTree>
    <p:extLst>
      <p:ext uri="{BB962C8B-B14F-4D97-AF65-F5344CB8AC3E}">
        <p14:creationId xmlns:p14="http://schemas.microsoft.com/office/powerpoint/2010/main" val="1040895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1258</TotalTime>
  <Words>1534</Words>
  <Application>Microsoft Office PowerPoint</Application>
  <PresentationFormat>Widescreen</PresentationFormat>
  <Paragraphs>177</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Calibri Light</vt:lpstr>
      <vt:lpstr>Cardo</vt:lpstr>
      <vt:lpstr>Office Theme</vt:lpstr>
      <vt:lpstr>Series A: First Sunday in Lent</vt:lpstr>
      <vt:lpstr>The Temptation of Our Lord</vt:lpstr>
      <vt:lpstr>Conditional Sentences</vt:lpstr>
      <vt:lpstr>Simple Particular (SP)</vt:lpstr>
      <vt:lpstr>Contrary to Fact (CTF)</vt:lpstr>
      <vt:lpstr>Present General (PG)</vt:lpstr>
      <vt:lpstr>Future More Vivid (FMV)</vt:lpstr>
      <vt:lpstr>Conditional Sentences</vt:lpstr>
      <vt:lpstr>Other Review Points</vt:lpstr>
      <vt:lpstr>Instructions</vt:lpstr>
      <vt:lpstr>Color Key</vt:lpstr>
      <vt:lpstr>Matthew 4:1-2 -  Vocabulary</vt:lpstr>
      <vt:lpstr>Matthew 4:1-2</vt:lpstr>
      <vt:lpstr>Matthew 4:3</vt:lpstr>
      <vt:lpstr>Matthew 4:3 – Conditional Sentence</vt:lpstr>
      <vt:lpstr>Matthew 4:4</vt:lpstr>
      <vt:lpstr>Matthew 4:4</vt:lpstr>
      <vt:lpstr>Matthew 4:5-6a - Vocabulary</vt:lpstr>
      <vt:lpstr>Matthew 4:5-6a</vt:lpstr>
      <vt:lpstr>Matthew 4:6b – Vocabulary</vt:lpstr>
      <vt:lpstr>Matthew 4:6b</vt:lpstr>
      <vt:lpstr>Matthew 4:6b – Conditional Sentence</vt:lpstr>
      <vt:lpstr>Matthew 4:7 - Vocabulary</vt:lpstr>
      <vt:lpstr>Matthew 4:7</vt:lpstr>
      <vt:lpstr>Matthew 4:8-9 – Vocabulary</vt:lpstr>
      <vt:lpstr>Matthew 4:8-9</vt:lpstr>
      <vt:lpstr>Matthew 4:9 – Conditional Sentence</vt:lpstr>
      <vt:lpstr>Matthew 4:10 – Vocabulary</vt:lpstr>
      <vt:lpstr>Matthew 4:10</vt:lpstr>
      <vt:lpstr>Matthew 4:11 – Vocabulary</vt:lpstr>
      <vt:lpstr>Matthew 4:11</vt:lpstr>
      <vt:lpstr>Commentary</vt:lpstr>
      <vt:lpstr>Commentary</vt:lpstr>
      <vt:lpstr>Commentary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Series A: First Sunday in Lent</dc:title>
  <dc:creator>Lewis, David</dc:creator>
  <cp:lastModifiedBy>Seitz, Wayne</cp:lastModifiedBy>
  <cp:revision>21</cp:revision>
  <dcterms:created xsi:type="dcterms:W3CDTF">2023-02-01T14:46:31Z</dcterms:created>
  <dcterms:modified xsi:type="dcterms:W3CDTF">2023-02-03T17:19:40Z</dcterms:modified>
</cp:coreProperties>
</file>